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  <p:sldMasterId id="2147483780" r:id="rId2"/>
    <p:sldMasterId id="2147483828" r:id="rId3"/>
  </p:sldMasterIdLst>
  <p:notesMasterIdLst>
    <p:notesMasterId r:id="rId15"/>
  </p:notesMasterIdLst>
  <p:sldIdLst>
    <p:sldId id="327" r:id="rId4"/>
    <p:sldId id="328" r:id="rId5"/>
    <p:sldId id="329" r:id="rId6"/>
    <p:sldId id="256" r:id="rId7"/>
    <p:sldId id="312" r:id="rId8"/>
    <p:sldId id="297" r:id="rId9"/>
    <p:sldId id="320" r:id="rId10"/>
    <p:sldId id="321" r:id="rId11"/>
    <p:sldId id="330" r:id="rId12"/>
    <p:sldId id="331" r:id="rId13"/>
    <p:sldId id="332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EAADD167-82C3-4DF7-8557-ADA4487E5285}">
          <p14:sldIdLst>
            <p14:sldId id="327"/>
            <p14:sldId id="328"/>
            <p14:sldId id="329"/>
            <p14:sldId id="256"/>
            <p14:sldId id="312"/>
            <p14:sldId id="297"/>
            <p14:sldId id="320"/>
            <p14:sldId id="321"/>
            <p14:sldId id="330"/>
            <p14:sldId id="331"/>
            <p14:sldId id="332"/>
          </p14:sldIdLst>
        </p14:section>
        <p14:section name="Oddíl bez názvu" id="{46714C67-33BE-418B-B431-3D99F3EC3D9A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618">
          <p15:clr>
            <a:srgbClr val="A4A3A4"/>
          </p15:clr>
        </p15:guide>
        <p15:guide id="2" pos="4195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00FF00"/>
    <a:srgbClr val="FF9900"/>
    <a:srgbClr val="3399FF"/>
    <a:srgbClr val="CC3300"/>
    <a:srgbClr val="00FFFF"/>
    <a:srgbClr val="66CCFF"/>
    <a:srgbClr val="008000"/>
    <a:srgbClr val="00CC00"/>
    <a:srgbClr val="00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5758FB7-9AC5-4552-8A53-C91805E547FA}" styleName="Styl s motivem 1 – zvýraznění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1FECB4D8-DB02-4DC6-A0A2-4F2EBAE1DC90}" styleName="Střední styl 1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EB9631B5-78F2-41C9-869B-9F39066F8104}" styleName="Střední styl 3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EB344D84-9AFB-497E-A393-DC336BA19D2E}" styleName="Střední styl 3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8EC20E35-A176-4012-BC5E-935CFFF8708E}" styleName="Styl Středně sytá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2833802-FEF1-4C79-8D5D-14CF1EAF98D9}" styleName="Světlý styl 2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 horzBarState="maximized">
    <p:restoredLeft sz="15620"/>
    <p:restoredTop sz="64604" autoAdjust="0"/>
  </p:normalViewPr>
  <p:slideViewPr>
    <p:cSldViewPr>
      <p:cViewPr varScale="1">
        <p:scale>
          <a:sx n="67" d="100"/>
          <a:sy n="67" d="100"/>
        </p:scale>
        <p:origin x="512" y="60"/>
      </p:cViewPr>
      <p:guideLst>
        <p:guide orient="horz" pos="618"/>
        <p:guide pos="419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7.xml"/><Relationship Id="rId19" Type="http://schemas.openxmlformats.org/officeDocument/2006/relationships/tableStyles" Target="tableStyle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7C3903-FCDB-4C7A-A4DC-AAD1E44EC9AB}" type="datetimeFigureOut">
              <a:rPr lang="cs-CZ" smtClean="0"/>
              <a:t>15. 12. 2013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DC449B-83A6-4662-BD96-EBE3B78363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97433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DC449B-83A6-4662-BD96-EBE3B78363E4}" type="slidenum">
              <a:rPr lang="cs-CZ" smtClean="0">
                <a:solidFill>
                  <a:prstClr val="black"/>
                </a:solidFill>
              </a:rPr>
              <a:pPr/>
              <a:t>5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782225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DC449B-83A6-4662-BD96-EBE3B78363E4}" type="slidenum">
              <a:rPr lang="cs-CZ" smtClean="0">
                <a:solidFill>
                  <a:prstClr val="black"/>
                </a:solidFill>
              </a:rPr>
              <a:pPr/>
              <a:t>6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782225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DC449B-83A6-4662-BD96-EBE3B78363E4}" type="slidenum">
              <a:rPr lang="cs-CZ" smtClean="0">
                <a:solidFill>
                  <a:prstClr val="black"/>
                </a:solidFill>
              </a:rPr>
              <a:pPr/>
              <a:t>7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782225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DC449B-83A6-4662-BD96-EBE3B78363E4}" type="slidenum">
              <a:rPr lang="cs-CZ" smtClean="0">
                <a:solidFill>
                  <a:prstClr val="black"/>
                </a:solidFill>
              </a:rPr>
              <a:pPr/>
              <a:t>8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78222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B5261-D328-47B9-B9EC-44FA55F6DDBE}" type="datetime1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4FE9A2-8EFD-4932-B6AD-F7D5AED7A204}" type="datetime1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7C3CA-586C-4FDC-A5E5-2613F0A70A21}" type="datetime1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6444E3-9D45-46C6-9D04-BB9EE6D28999}" type="datetime1">
              <a:rPr lang="cs-CZ" smtClean="0"/>
              <a:t>15. 12. 2013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897AA6-3C87-40ED-B966-368689B78E76}" type="datetime1">
              <a:rPr lang="cs-CZ" smtClean="0"/>
              <a:t>15. 12. 2013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AADF34-C85F-440C-A254-F3DCD4E79BD4}" type="datetime1">
              <a:rPr lang="cs-CZ" smtClean="0"/>
              <a:t>15. 12. 2013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D548D8-4089-4603-A855-800F7A00FD10}" type="datetime1">
              <a:rPr lang="cs-CZ" smtClean="0"/>
              <a:t>15. 12. 2013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9E9C13-1B42-46EA-8C5B-8B301673DB86}" type="datetime1">
              <a:rPr lang="cs-CZ" smtClean="0"/>
              <a:t>15. 12. 2013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197FB3-EF79-44F6-80BE-80BBD55B2271}" type="datetime1">
              <a:rPr lang="cs-CZ" smtClean="0"/>
              <a:t>15. 12. 2013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D68A9-127A-4C25-9B73-8722E39D1615}" type="datetime1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77DAE7-272B-471E-898F-43CA9B3A03E4}" type="datetime1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9D4C3A74-D505-4641-A20E-ABD0682FEAD8}" type="datetime1">
              <a:rPr lang="cs-CZ" smtClean="0">
                <a:solidFill>
                  <a:srgbClr val="795339"/>
                </a:solidFill>
              </a:rPr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186806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0D6BC5-FA5E-48FA-B468-C3530099088C}" type="datetime1">
              <a:rPr lang="cs-CZ" smtClean="0">
                <a:solidFill>
                  <a:srgbClr val="795339"/>
                </a:solidFill>
              </a:rPr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400885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FD2CB7-AA7F-4A42-A57C-A9B16ED56796}" type="datetime1">
              <a:rPr lang="cs-CZ" smtClean="0">
                <a:solidFill>
                  <a:srgbClr val="795339"/>
                </a:solidFill>
              </a:rPr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405205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7CDAC4-BE02-434B-B852-D23DA846F9AA}" type="datetime1">
              <a:rPr lang="cs-CZ" smtClean="0">
                <a:solidFill>
                  <a:srgbClr val="795339"/>
                </a:solidFill>
              </a:rPr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641428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30B6A-274B-4491-8438-9FA5996D9867}" type="datetime1">
              <a:rPr lang="cs-CZ" smtClean="0">
                <a:solidFill>
                  <a:srgbClr val="795339"/>
                </a:solidFill>
              </a:rPr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076288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391729-2B07-4F52-A2A4-2135BA8DB786}" type="datetime1">
              <a:rPr lang="cs-CZ" smtClean="0">
                <a:solidFill>
                  <a:srgbClr val="795339"/>
                </a:solidFill>
              </a:rPr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04095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350EA-F58E-429F-A670-181F0B34B2D1}" type="datetime1">
              <a:rPr lang="cs-CZ" smtClean="0">
                <a:solidFill>
                  <a:srgbClr val="795339"/>
                </a:solidFill>
              </a:rPr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720839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F20E0-3721-457B-949A-781860DB1272}" type="datetime1">
              <a:rPr lang="cs-CZ" smtClean="0">
                <a:solidFill>
                  <a:srgbClr val="795339"/>
                </a:solidFill>
              </a:rPr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543115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indent="-274320">
              <a:buClr>
                <a:srgbClr val="AD2E27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prstClr val="white"/>
              </a:solidFill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15602-5739-4773-BC08-657370B1D79B}" type="datetime1">
              <a:rPr lang="cs-CZ" smtClean="0">
                <a:solidFill>
                  <a:srgbClr val="795339"/>
                </a:solidFill>
              </a:rPr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741215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8C0752-364F-4778-A1DD-4002B9CC12F9}" type="datetime1">
              <a:rPr lang="cs-CZ" smtClean="0">
                <a:solidFill>
                  <a:srgbClr val="795339"/>
                </a:solidFill>
              </a:rPr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575109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F583A8-0501-489F-89AE-3EF620B5F519}" type="datetime1">
              <a:rPr lang="cs-CZ" smtClean="0">
                <a:solidFill>
                  <a:srgbClr val="795339"/>
                </a:solidFill>
              </a:rPr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090196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A2841AB3-0FE3-492B-9027-297ED91CC515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579903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7DDA9-70AD-4CA8-8FEB-AD21EB5F0C6B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393871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7759A-F70A-4320-A712-F12D023E648E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09712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7392E3-E19D-4482-B84C-1ABCB4BE7D20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273828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F07D1-DA3A-40D4-AFB1-2E3A0F701DFF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365518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F2BB01-DE4E-4BE9-B70C-CAC9BF0B087C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162380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F2D44-B7A1-42B8-A6FA-52C77F47ECD0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260092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A8A66-4E49-4CE4-9B11-66F498530C7A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049953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indent="-274320">
              <a:buClr>
                <a:srgbClr val="AD2E27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prstClr val="white"/>
              </a:solidFill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07E44-97D9-49C7-A39F-5732B2C21447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50987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52C614-5913-4708-8F57-9541F17C9B6D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05895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AB11D-0C22-4F33-B2B0-260B9F94A5C1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7266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D6BF57EA-C831-4359-92C6-61C32B646A14}" type="datetime1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8B12323F-BD21-4A0A-95BF-9BB4A6973C7F}" type="datetime1">
              <a:rPr lang="cs-CZ" smtClean="0">
                <a:solidFill>
                  <a:srgbClr val="795339"/>
                </a:solidFill>
              </a:rPr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86938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hf hdr="0" ftr="0" dt="0"/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97ED39A8-8AFF-45C1-8521-DBA09CEF1B89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67488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hf hdr="0" ftr="0" dt="0"/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3600" y="5251810"/>
            <a:ext cx="5407152" cy="1045464"/>
          </a:xfrm>
          <a:prstGeom prst="rect">
            <a:avLst/>
          </a:prstGeom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98203024"/>
              </p:ext>
            </p:extLst>
          </p:nvPr>
        </p:nvGraphicFramePr>
        <p:xfrm>
          <a:off x="971600" y="1268757"/>
          <a:ext cx="7200800" cy="1904451"/>
        </p:xfrm>
        <a:graphic>
          <a:graphicData uri="http://schemas.openxmlformats.org/drawingml/2006/table">
            <a:tbl>
              <a:tblPr firstRow="1" firstCol="1" bandRow="1"/>
              <a:tblGrid>
                <a:gridCol w="1746945"/>
                <a:gridCol w="5453855"/>
              </a:tblGrid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Název školy</a:t>
                      </a:r>
                      <a:r>
                        <a:rPr lang="en-US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b="1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ZÁKLADNÍ ŠKOLA</a:t>
                      </a:r>
                      <a:r>
                        <a:rPr lang="cs-CZ" sz="1200" b="1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PODBOŘANY, HUSOVA 276, OKRES LOUNY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Autor: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b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Mgr.</a:t>
                      </a:r>
                      <a:r>
                        <a:rPr lang="cs-CZ" sz="1200" b="0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Milena RÁČKOVÁ</a:t>
                      </a:r>
                      <a:endParaRPr lang="cs-CZ" sz="1200" b="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Název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VY_32_INOVACE_511_PAMĚTNÉ</a:t>
                      </a:r>
                      <a:r>
                        <a:rPr lang="cs-CZ" sz="1200" b="1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SČÍTÁNÍ A ODČÍTÁNÍ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Téma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PROCVIČOVÁNÍ</a:t>
                      </a:r>
                      <a:r>
                        <a:rPr lang="cs-CZ" sz="1200" b="0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PAMĚTNÉHO SČÍTÁNÍ A ODČÍTÁNÍ</a:t>
                      </a:r>
                      <a:endParaRPr lang="cs-CZ" sz="1200" b="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424187"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Číslo projektu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CZ.1.07/1.4.00/21.</a:t>
                      </a:r>
                      <a:r>
                        <a:rPr lang="cs-CZ" sz="1200" b="1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2975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547058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268760"/>
            <a:ext cx="9144000" cy="676275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Anotace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719615"/>
            <a:ext cx="8892480" cy="2149545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Materiál určen pro práci žáků na ZŠ – 1. stupeň v předmětu matematika  </a:t>
            </a:r>
          </a:p>
          <a:p>
            <a:pPr indent="0">
              <a:lnSpc>
                <a:spcPct val="120000"/>
              </a:lnSpc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  pro 5. ročník</a:t>
            </a:r>
          </a:p>
          <a:p>
            <a:pPr>
              <a:lnSpc>
                <a:spcPct val="12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Tato Microsoft PowerPointová prezentace slouží k procvičování  a kontrole   </a:t>
            </a:r>
          </a:p>
          <a:p>
            <a:pPr indent="0">
              <a:lnSpc>
                <a:spcPct val="120000"/>
              </a:lnSpc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  pamětného sčítání a odčítání s kombinací pracovních listů a zápisu na </a:t>
            </a:r>
          </a:p>
          <a:p>
            <a:pPr indent="0">
              <a:lnSpc>
                <a:spcPct val="120000"/>
              </a:lnSpc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  tabuli</a:t>
            </a:r>
          </a:p>
        </p:txBody>
      </p:sp>
    </p:spTree>
    <p:extLst>
      <p:ext uri="{BB962C8B-B14F-4D97-AF65-F5344CB8AC3E}">
        <p14:creationId xmlns:p14="http://schemas.microsoft.com/office/powerpoint/2010/main" val="37363336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48619" y="544510"/>
            <a:ext cx="2746648" cy="539080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Datum vytvoření:</a:t>
            </a:r>
            <a:endParaRPr lang="cs-CZ" sz="2400" dirty="0"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3"/>
          <p:cNvSpPr txBox="1">
            <a:spLocks/>
          </p:cNvSpPr>
          <p:nvPr/>
        </p:nvSpPr>
        <p:spPr>
          <a:xfrm>
            <a:off x="3135227" y="548471"/>
            <a:ext cx="2746648" cy="53908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 b="0" smtClean="0">
                <a:solidFill>
                  <a:prstClr val="black"/>
                </a:solidFill>
                <a:effectLst/>
                <a:latin typeface="Arial" pitchFamily="34" charset="0"/>
                <a:cs typeface="Arial" pitchFamily="34" charset="0"/>
              </a:rPr>
              <a:t>LISTOPAD </a:t>
            </a:r>
            <a:r>
              <a:rPr lang="cs-CZ" sz="2400" b="0">
                <a:solidFill>
                  <a:prstClr val="black"/>
                </a:solidFill>
                <a:effectLst/>
                <a:latin typeface="Arial" pitchFamily="34" charset="0"/>
                <a:cs typeface="Arial" pitchFamily="34" charset="0"/>
              </a:rPr>
              <a:t>2011</a:t>
            </a:r>
          </a:p>
        </p:txBody>
      </p:sp>
      <p:sp>
        <p:nvSpPr>
          <p:cNvPr id="6" name="Nadpis 3"/>
          <p:cNvSpPr txBox="1">
            <a:spLocks/>
          </p:cNvSpPr>
          <p:nvPr/>
        </p:nvSpPr>
        <p:spPr>
          <a:xfrm>
            <a:off x="248619" y="1269981"/>
            <a:ext cx="2746648" cy="53908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>
                <a:solidFill>
                  <a:prstClr val="black"/>
                </a:solidFill>
                <a:effectLst/>
                <a:latin typeface="Arial" pitchFamily="34" charset="0"/>
                <a:cs typeface="Arial" pitchFamily="34" charset="0"/>
              </a:rPr>
              <a:t>Klíčová slova:</a:t>
            </a:r>
          </a:p>
        </p:txBody>
      </p:sp>
      <p:sp>
        <p:nvSpPr>
          <p:cNvPr id="8" name="Nadpis 3"/>
          <p:cNvSpPr txBox="1">
            <a:spLocks/>
          </p:cNvSpPr>
          <p:nvPr/>
        </p:nvSpPr>
        <p:spPr>
          <a:xfrm>
            <a:off x="3129862" y="1269981"/>
            <a:ext cx="6014138" cy="539080"/>
          </a:xfrm>
          <a:prstGeom prst="rect">
            <a:avLst/>
          </a:prstGeom>
        </p:spPr>
        <p:txBody>
          <a:bodyPr anchor="b" anchorCtr="0">
            <a:normAutofit fontScale="70000" lnSpcReduction="20000"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 b="0" dirty="0" smtClean="0">
                <a:solidFill>
                  <a:prstClr val="black"/>
                </a:solidFill>
                <a:effectLst/>
                <a:latin typeface="Arial" pitchFamily="34" charset="0"/>
                <a:cs typeface="Arial" pitchFamily="34" charset="0"/>
              </a:rPr>
              <a:t>SČÍTANEC, SOUČET, MENŠENEC, MENŠITEL, ROZDÍL </a:t>
            </a:r>
            <a:endParaRPr lang="cs-CZ" sz="2400" b="0" dirty="0">
              <a:solidFill>
                <a:prstClr val="black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Nadpis 3"/>
          <p:cNvSpPr txBox="1">
            <a:spLocks/>
          </p:cNvSpPr>
          <p:nvPr/>
        </p:nvSpPr>
        <p:spPr>
          <a:xfrm>
            <a:off x="246633" y="1982543"/>
            <a:ext cx="3228613" cy="539080"/>
          </a:xfrm>
          <a:prstGeom prst="rect">
            <a:avLst/>
          </a:prstGeo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>
                <a:solidFill>
                  <a:prstClr val="black"/>
                </a:solidFill>
                <a:effectLst/>
                <a:latin typeface="Arial" pitchFamily="34" charset="0"/>
                <a:cs typeface="Arial" pitchFamily="34" charset="0"/>
              </a:rPr>
              <a:t>Metodické pokyny:</a:t>
            </a: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250825" y="2635573"/>
            <a:ext cx="8877240" cy="3745755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List č. 5, 7: </a:t>
            </a:r>
          </a:p>
          <a:p>
            <a:pPr marL="900684" lvl="1" indent="-342900">
              <a:lnSpc>
                <a:spcPct val="120000"/>
              </a:lnSpc>
              <a:buFont typeface="Wingdings" pitchFamily="2" charset="2"/>
              <a:buChar char="§"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Pracovní 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list – žáci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počítají příklady na sčítání a odčítání zpaměti a výsledky zapíší do pracovního listu</a:t>
            </a:r>
            <a:endParaRPr lang="cs-CZ" sz="18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List č. 6, 8: </a:t>
            </a:r>
          </a:p>
          <a:p>
            <a:pPr marL="843534" lvl="1" indent="-285750">
              <a:lnSpc>
                <a:spcPct val="120000"/>
              </a:lnSpc>
              <a:buFont typeface="Wingdings" pitchFamily="2" charset="2"/>
              <a:buChar char="§"/>
            </a:pPr>
            <a:r>
              <a:rPr lang="cs-CZ" sz="1800" dirty="0">
                <a:latin typeface="Arial" pitchFamily="34" charset="0"/>
                <a:cs typeface="Arial" pitchFamily="34" charset="0"/>
              </a:rPr>
              <a:t>Kontrola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výsledků příkladů na sčítání a odčítání</a:t>
            </a:r>
          </a:p>
          <a:p>
            <a:pPr lvl="0">
              <a:lnSpc>
                <a:spcPct val="120000"/>
              </a:lnSpc>
              <a:buClr>
                <a:srgbClr val="AD2E27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9, 10: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843534" lvl="1" indent="-285750">
              <a:lnSpc>
                <a:spcPct val="120000"/>
              </a:lnSpc>
              <a:buClr>
                <a:srgbClr val="795339"/>
              </a:buClr>
              <a:buFont typeface="Wingdings" pitchFamily="2" charset="2"/>
              <a:buChar char="§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Pracovní list pro tisk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843534" lvl="1" indent="-285750">
              <a:lnSpc>
                <a:spcPct val="120000"/>
              </a:lnSpc>
              <a:buFont typeface="Wingdings" pitchFamily="2" charset="2"/>
              <a:buChar char="§"/>
            </a:pPr>
            <a:endParaRPr lang="cs-CZ" sz="1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357874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2">
                <a:lumMod val="75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TextovéPole 40"/>
          <p:cNvSpPr txBox="1"/>
          <p:nvPr/>
        </p:nvSpPr>
        <p:spPr>
          <a:xfrm rot="20319996">
            <a:off x="105728" y="3926475"/>
            <a:ext cx="2534668" cy="40011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reflection blurRad="6350" stA="50000" endA="300" endPos="90000" dir="5400000" sy="-100000" algn="bl" rotWithShape="0"/>
          </a:effectLst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(23 + 15 + 7) : 3 = ? 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5006790" y="3067854"/>
            <a:ext cx="3339376" cy="1631216"/>
            <a:chOff x="5006790" y="3082952"/>
            <a:chExt cx="3339376" cy="1631216"/>
          </a:xfrm>
        </p:grpSpPr>
        <p:sp>
          <p:nvSpPr>
            <p:cNvPr id="32" name="TextovéPole 31"/>
            <p:cNvSpPr txBox="1"/>
            <p:nvPr/>
          </p:nvSpPr>
          <p:spPr>
            <a:xfrm rot="1218063">
              <a:off x="5006790" y="3082952"/>
              <a:ext cx="3339376" cy="1631216"/>
            </a:xfrm>
            <a:prstGeom prst="rect">
              <a:avLst/>
            </a:prstGeom>
            <a:gradFill>
              <a:gsLst>
                <a:gs pos="0">
                  <a:schemeClr val="accent3">
                    <a:lumMod val="60000"/>
                    <a:lumOff val="40000"/>
                  </a:schemeClr>
                </a:gs>
                <a:gs pos="7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path path="rect">
                <a:fillToRect l="100000" t="100000"/>
              </a:path>
            </a:gradFill>
            <a:ln>
              <a:solidFill>
                <a:srgbClr val="0000FF"/>
              </a:solidFill>
            </a:ln>
            <a:effectLst>
              <a:outerShdw blurRad="76200" dir="13500000" sy="23000" kx="1200000" algn="br" rotWithShape="0">
                <a:prstClr val="black">
                  <a:alpha val="20000"/>
                </a:prstClr>
              </a:outerShdw>
            </a:effectLst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latin typeface="Arial" pitchFamily="34" charset="0"/>
                  <a:cs typeface="Arial" pitchFamily="34" charset="0"/>
                </a:rPr>
                <a:t>               </a:t>
              </a:r>
              <a:r>
                <a:rPr lang="cs-CZ" sz="2000" b="1" dirty="0" smtClean="0">
                  <a:solidFill>
                    <a:srgbClr val="FF0000"/>
                  </a:solidFill>
                  <a:latin typeface="Arial" pitchFamily="34" charset="0"/>
                  <a:cs typeface="Arial" pitchFamily="34" charset="0"/>
                </a:rPr>
                <a:t>5 , 9 8       setiny  </a:t>
              </a:r>
            </a:p>
            <a:p>
              <a:r>
                <a:rPr lang="cs-CZ" sz="2000" b="1" dirty="0" smtClean="0">
                  <a:solidFill>
                    <a:srgbClr val="FF0000"/>
                  </a:solidFill>
                  <a:latin typeface="Arial" pitchFamily="34" charset="0"/>
                  <a:cs typeface="Arial" pitchFamily="34" charset="0"/>
                </a:rPr>
                <a:t>    </a:t>
              </a:r>
            </a:p>
            <a:p>
              <a:r>
                <a:rPr lang="cs-CZ" sz="2000" b="1" dirty="0" smtClean="0">
                  <a:solidFill>
                    <a:srgbClr val="FF0000"/>
                  </a:solidFill>
                  <a:latin typeface="Arial" pitchFamily="34" charset="0"/>
                  <a:cs typeface="Arial" pitchFamily="34" charset="0"/>
                </a:rPr>
                <a:t>Jednotky             desetiny </a:t>
              </a:r>
            </a:p>
            <a:p>
              <a:endPara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endParaRPr>
            </a:p>
            <a:p>
              <a:r>
                <a:rPr lang="cs-CZ" sz="2000" b="1" dirty="0">
                  <a:solidFill>
                    <a:srgbClr val="FF0000"/>
                  </a:solidFill>
                  <a:latin typeface="Arial" pitchFamily="34" charset="0"/>
                  <a:cs typeface="Arial" pitchFamily="34" charset="0"/>
                </a:rPr>
                <a:t> </a:t>
              </a:r>
              <a:r>
                <a:rPr lang="cs-CZ" sz="2000" b="1" dirty="0" smtClean="0">
                  <a:solidFill>
                    <a:srgbClr val="FF0000"/>
                  </a:solidFill>
                  <a:latin typeface="Arial" pitchFamily="34" charset="0"/>
                  <a:cs typeface="Arial" pitchFamily="34" charset="0"/>
                </a:rPr>
                <a:t>        desetinná čárka      </a:t>
              </a:r>
              <a:endParaRPr lang="cs-CZ" sz="20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endParaRPr>
            </a:p>
          </p:txBody>
        </p:sp>
        <p:cxnSp>
          <p:nvCxnSpPr>
            <p:cNvPr id="34" name="Přímá spojnice se šipkou 33"/>
            <p:cNvCxnSpPr/>
            <p:nvPr/>
          </p:nvCxnSpPr>
          <p:spPr>
            <a:xfrm rot="1218063" flipH="1">
              <a:off x="6095567" y="3238069"/>
              <a:ext cx="247178" cy="288032"/>
            </a:xfrm>
            <a:prstGeom prst="straightConnector1">
              <a:avLst/>
            </a:prstGeom>
            <a:gradFill>
              <a:gsLst>
                <a:gs pos="0">
                  <a:schemeClr val="accent3">
                    <a:lumMod val="60000"/>
                    <a:lumOff val="40000"/>
                  </a:schemeClr>
                </a:gs>
                <a:gs pos="7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path path="rect">
                <a:fillToRect l="100000" t="100000"/>
              </a:path>
            </a:gradFill>
            <a:ln w="25400">
              <a:solidFill>
                <a:srgbClr val="0000FF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Přímá spojnice se šipkou 34"/>
            <p:cNvCxnSpPr/>
            <p:nvPr/>
          </p:nvCxnSpPr>
          <p:spPr>
            <a:xfrm flipH="1">
              <a:off x="6424744" y="3428429"/>
              <a:ext cx="143524" cy="864667"/>
            </a:xfrm>
            <a:prstGeom prst="straightConnector1">
              <a:avLst/>
            </a:prstGeom>
            <a:gradFill>
              <a:gsLst>
                <a:gs pos="0">
                  <a:schemeClr val="accent3">
                    <a:lumMod val="60000"/>
                    <a:lumOff val="40000"/>
                  </a:schemeClr>
                </a:gs>
                <a:gs pos="7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path path="rect">
                <a:fillToRect l="100000" t="100000"/>
              </a:path>
            </a:gradFill>
            <a:ln w="25400">
              <a:solidFill>
                <a:srgbClr val="0000FF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Přímá spojnice se šipkou 37"/>
            <p:cNvCxnSpPr/>
            <p:nvPr/>
          </p:nvCxnSpPr>
          <p:spPr>
            <a:xfrm rot="1218063">
              <a:off x="7103438" y="3494232"/>
              <a:ext cx="379318" cy="0"/>
            </a:xfrm>
            <a:prstGeom prst="straightConnector1">
              <a:avLst/>
            </a:prstGeom>
            <a:gradFill>
              <a:gsLst>
                <a:gs pos="0">
                  <a:schemeClr val="accent3">
                    <a:lumMod val="60000"/>
                    <a:lumOff val="40000"/>
                  </a:schemeClr>
                </a:gs>
                <a:gs pos="7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path path="rect">
                <a:fillToRect l="100000" t="100000"/>
              </a:path>
            </a:gradFill>
            <a:ln w="25400">
              <a:solidFill>
                <a:srgbClr val="0000FF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Přímá spojnice se šipkou 39"/>
            <p:cNvCxnSpPr/>
            <p:nvPr/>
          </p:nvCxnSpPr>
          <p:spPr>
            <a:xfrm>
              <a:off x="6790986" y="3429974"/>
              <a:ext cx="342739" cy="506332"/>
            </a:xfrm>
            <a:prstGeom prst="straightConnector1">
              <a:avLst/>
            </a:prstGeom>
            <a:gradFill>
              <a:gsLst>
                <a:gs pos="0">
                  <a:schemeClr val="accent3">
                    <a:lumMod val="60000"/>
                    <a:lumOff val="40000"/>
                  </a:schemeClr>
                </a:gs>
                <a:gs pos="7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path path="rect">
                <a:fillToRect l="100000" t="100000"/>
              </a:path>
            </a:gradFill>
            <a:ln w="25400">
              <a:solidFill>
                <a:srgbClr val="0000FF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Obdélník 10"/>
          <p:cNvSpPr/>
          <p:nvPr/>
        </p:nvSpPr>
        <p:spPr>
          <a:xfrm rot="21449531">
            <a:off x="887913" y="1775110"/>
            <a:ext cx="7537316" cy="2585323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w="34925">
            <a:solidFill>
              <a:srgbClr val="FFFFFF"/>
            </a:solidFill>
          </a:ln>
          <a:effectLst>
            <a:outerShdw blurRad="76200" dir="13500000" sy="23000" kx="1200000" algn="br" rotWithShape="0">
              <a:prstClr val="black">
                <a:alpha val="20000"/>
              </a:prstClr>
            </a:outerShdw>
          </a:effectLst>
          <a:scene3d>
            <a:camera prst="perspectiveFront" fov="2700000">
              <a:rot lat="19086000" lon="19067999" rev="3108000"/>
            </a:camera>
            <a:lightRig rig="threePt" dir="t">
              <a:rot lat="0" lon="0" rev="0"/>
            </a:lightRig>
          </a:scene3d>
          <a:sp3d extrusionH="38100" prstMaterial="clear">
            <a:bevelT w="260350" h="50800" prst="softRound"/>
            <a:bevelB prst="softRound"/>
          </a:sp3d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MATEMATIKA 5</a:t>
            </a:r>
          </a:p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Sčítání – odčítání </a:t>
            </a:r>
          </a:p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Pamětné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5170226" y="258302"/>
            <a:ext cx="1471878" cy="40011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FFC000"/>
            </a:solidFill>
          </a:ln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2000" b="1" dirty="0">
                <a:latin typeface="Arial" pitchFamily="34" charset="0"/>
                <a:cs typeface="Arial" pitchFamily="34" charset="0"/>
              </a:rPr>
              <a:t>1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3 x 2 = 26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 rot="2515309">
            <a:off x="3740887" y="713858"/>
            <a:ext cx="2055371" cy="40011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reflection blurRad="6350" stA="50000" endA="300" endPos="90000" dir="5400000" sy="-100000" algn="bl" rotWithShape="0"/>
          </a:effectLst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12 x 100 x 5 = </a:t>
            </a:r>
            <a:r>
              <a:rPr lang="cs-CZ" sz="2000" b="1" dirty="0">
                <a:latin typeface="Arial" pitchFamily="34" charset="0"/>
                <a:cs typeface="Arial" pitchFamily="34" charset="0"/>
              </a:rPr>
              <a:t>?</a:t>
            </a:r>
          </a:p>
        </p:txBody>
      </p:sp>
      <p:sp>
        <p:nvSpPr>
          <p:cNvPr id="22" name="Plus 21"/>
          <p:cNvSpPr/>
          <p:nvPr/>
        </p:nvSpPr>
        <p:spPr>
          <a:xfrm>
            <a:off x="122985" y="3693895"/>
            <a:ext cx="492204" cy="484825"/>
          </a:xfrm>
          <a:prstGeom prst="mathPlus">
            <a:avLst/>
          </a:prstGeom>
          <a:gradFill>
            <a:gsLst>
              <a:gs pos="0">
                <a:schemeClr val="accent2">
                  <a:lumMod val="7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effectLst>
            <a:innerShdw blurRad="63500" dist="50800" dir="135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23" name="Minus 22"/>
          <p:cNvSpPr/>
          <p:nvPr/>
        </p:nvSpPr>
        <p:spPr>
          <a:xfrm>
            <a:off x="254436" y="5548567"/>
            <a:ext cx="522335" cy="410344"/>
          </a:xfrm>
          <a:prstGeom prst="mathMinus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Násobení 23"/>
          <p:cNvSpPr/>
          <p:nvPr/>
        </p:nvSpPr>
        <p:spPr>
          <a:xfrm>
            <a:off x="413867" y="4489334"/>
            <a:ext cx="579512" cy="419472"/>
          </a:xfrm>
          <a:prstGeom prst="mathMultiply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effectLst>
            <a:innerShdw blurRad="63500" dist="50800" dir="8100000">
              <a:prstClr val="black">
                <a:alpha val="50000"/>
              </a:prstClr>
            </a:innerShdw>
          </a:effectLst>
          <a:scene3d>
            <a:camera prst="orthographicFront"/>
            <a:lightRig rig="threePt" dir="t"/>
          </a:scene3d>
          <a:sp3d>
            <a:bevelB prst="relaxedIns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prstTxWarp prst="textArchDown">
              <a:avLst/>
            </a:prstTxWarp>
            <a:sp3d extrusionH="57150">
              <a:bevelT w="38100" h="38100"/>
            </a:sp3d>
          </a:bodyPr>
          <a:lstStyle/>
          <a:p>
            <a:pPr algn="ctr"/>
            <a:endParaRPr lang="cs-CZ">
              <a:solidFill>
                <a:schemeClr val="accent5">
                  <a:lumMod val="75000"/>
                </a:schemeClr>
              </a:solidFill>
              <a:effectLst>
                <a:outerShdw blurRad="50800" dist="38100" dir="16200000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25" name="Dělení 24"/>
          <p:cNvSpPr/>
          <p:nvPr/>
        </p:nvSpPr>
        <p:spPr>
          <a:xfrm>
            <a:off x="660096" y="5132821"/>
            <a:ext cx="576064" cy="380628"/>
          </a:xfrm>
          <a:prstGeom prst="mathDivide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Je rovno 25"/>
          <p:cNvSpPr/>
          <p:nvPr/>
        </p:nvSpPr>
        <p:spPr>
          <a:xfrm>
            <a:off x="1736903" y="5513449"/>
            <a:ext cx="502603" cy="360040"/>
          </a:xfrm>
          <a:prstGeom prst="mathEqual">
            <a:avLst>
              <a:gd name="adj1" fmla="val 23520"/>
              <a:gd name="adj2" fmla="val 0"/>
            </a:avLst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7" name="Není rovno 26"/>
          <p:cNvSpPr/>
          <p:nvPr/>
        </p:nvSpPr>
        <p:spPr>
          <a:xfrm>
            <a:off x="993379" y="5978651"/>
            <a:ext cx="542508" cy="288032"/>
          </a:xfrm>
          <a:prstGeom prst="mathNotEqual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 rot="20639779">
            <a:off x="773414" y="1356335"/>
            <a:ext cx="3438762" cy="1631216"/>
          </a:xfrm>
          <a:prstGeom prst="rect">
            <a:avLst/>
          </a:prstGeom>
          <a:solidFill>
            <a:schemeClr val="accent2">
              <a:lumMod val="75000"/>
            </a:schemeClr>
          </a:solidFill>
          <a:scene3d>
            <a:camera prst="orthographicFront"/>
            <a:lightRig rig="threePt" dir="t"/>
          </a:scene3d>
          <a:sp3d>
            <a:bevelT w="114300" prst="artDeco"/>
          </a:sp3d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60</a:t>
            </a:r>
            <a:r>
              <a:rPr lang="cs-CZ" sz="2000" b="1" baseline="-25000" dirty="0" smtClean="0">
                <a:latin typeface="Arial" pitchFamily="34" charset="0"/>
                <a:cs typeface="Arial" pitchFamily="34" charset="0"/>
              </a:rPr>
              <a:t>┘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72 : 24 = 253           253</a:t>
            </a:r>
          </a:p>
          <a:p>
            <a:pPr marL="342900" indent="-342900">
              <a:buAutoNum type="arabicPlain" startAt="12"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7                            </a:t>
            </a:r>
            <a:r>
              <a:rPr lang="cs-CZ" sz="2000" b="1" u="sng" dirty="0" smtClean="0">
                <a:latin typeface="Arial" pitchFamily="34" charset="0"/>
                <a:cs typeface="Arial" pitchFamily="34" charset="0"/>
              </a:rPr>
              <a:t> x 24</a:t>
            </a:r>
          </a:p>
          <a:p>
            <a:r>
              <a:rPr lang="cs-CZ" sz="20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    72                         1 012  </a:t>
            </a:r>
          </a:p>
          <a:p>
            <a:r>
              <a:rPr lang="cs-CZ" sz="20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      0                         </a:t>
            </a:r>
            <a:r>
              <a:rPr lang="cs-CZ" sz="2000" b="1" u="sng" dirty="0" smtClean="0">
                <a:latin typeface="Arial" pitchFamily="34" charset="0"/>
                <a:cs typeface="Arial" pitchFamily="34" charset="0"/>
              </a:rPr>
              <a:t>5 06  </a:t>
            </a:r>
            <a:endParaRPr lang="cs-CZ" sz="2000" b="1" u="sng" dirty="0">
              <a:latin typeface="Arial" pitchFamily="34" charset="0"/>
              <a:cs typeface="Arial" pitchFamily="34" charset="0"/>
            </a:endParaRPr>
          </a:p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                                  6 072</a:t>
            </a:r>
          </a:p>
        </p:txBody>
      </p:sp>
      <p:sp>
        <p:nvSpPr>
          <p:cNvPr id="30" name="TextovéPole 29"/>
          <p:cNvSpPr txBox="1"/>
          <p:nvPr/>
        </p:nvSpPr>
        <p:spPr>
          <a:xfrm>
            <a:off x="617112" y="6403698"/>
            <a:ext cx="319318" cy="369332"/>
          </a:xfrm>
          <a:prstGeom prst="rect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txBody>
          <a:bodyPr wrap="none" rtlCol="0">
            <a:spAutoFit/>
          </a:bodyPr>
          <a:lstStyle/>
          <a:p>
            <a:r>
              <a:rPr lang="cs-CZ" b="1" dirty="0" smtClean="0"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</a:rPr>
              <a:t>&lt;</a:t>
            </a:r>
            <a:endParaRPr lang="cs-CZ" b="1" dirty="0">
              <a:effectLst>
                <a:outerShdw blurRad="60007" dist="310007" dir="7680000" sy="30000" kx="1300200" algn="ctr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1855748" y="6403498"/>
            <a:ext cx="320922" cy="369332"/>
          </a:xfrm>
          <a:prstGeom prst="rect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txBody>
          <a:bodyPr wrap="none" rtlCol="0">
            <a:spAutoFit/>
          </a:bodyPr>
          <a:lstStyle/>
          <a:p>
            <a:r>
              <a:rPr lang="cs-CZ" b="1" dirty="0"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</a:rPr>
              <a:t>&gt;</a:t>
            </a:r>
          </a:p>
        </p:txBody>
      </p:sp>
      <p:sp>
        <p:nvSpPr>
          <p:cNvPr id="43" name="TextovéPole 42"/>
          <p:cNvSpPr txBox="1"/>
          <p:nvPr/>
        </p:nvSpPr>
        <p:spPr>
          <a:xfrm>
            <a:off x="7727677" y="263500"/>
            <a:ext cx="1330814" cy="400110"/>
          </a:xfrm>
          <a:prstGeom prst="rect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7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rect">
              <a:fillToRect l="100000" t="100000"/>
            </a:path>
          </a:gradFill>
          <a:ln>
            <a:solidFill>
              <a:srgbClr val="0000FF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146 &gt; 128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 rot="20319996">
            <a:off x="35293" y="762389"/>
            <a:ext cx="3284874" cy="40011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reflection blurRad="6350" stA="50000" endA="300" endPos="90000" dir="5400000" sy="-100000" algn="bl" rotWithShape="0"/>
          </a:effectLst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230 + 125 + 141 + 321 = ? 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7133725" y="895387"/>
            <a:ext cx="1330814" cy="400110"/>
          </a:xfrm>
          <a:prstGeom prst="rect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7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rect">
              <a:fillToRect l="100000" t="100000"/>
            </a:path>
          </a:gradFill>
          <a:ln>
            <a:solidFill>
              <a:srgbClr val="0000FF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146 </a:t>
            </a:r>
            <a:r>
              <a:rPr lang="cs-CZ" sz="2000" b="1" dirty="0">
                <a:latin typeface="Arial" pitchFamily="34" charset="0"/>
                <a:cs typeface="Arial" pitchFamily="34" charset="0"/>
              </a:rPr>
              <a:t>=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146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ovéPole 36"/>
              <p:cNvSpPr txBox="1"/>
              <p:nvPr/>
            </p:nvSpPr>
            <p:spPr>
              <a:xfrm rot="20570716">
                <a:off x="7002001" y="2454286"/>
                <a:ext cx="2008883" cy="625812"/>
              </a:xfrm>
              <a:prstGeom prst="rect">
                <a:avLst/>
              </a:prstGeom>
              <a:gradFill>
                <a:gsLst>
                  <a:gs pos="0">
                    <a:srgbClr val="00B050"/>
                  </a:gs>
                  <a:gs pos="7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path path="rect">
                  <a:fillToRect l="100000" t="100000"/>
                </a:path>
              </a:gradFill>
              <a:ln>
                <a:solidFill>
                  <a:srgbClr val="0000FF"/>
                </a:solidFill>
              </a:ln>
            </p:spPr>
            <p:txBody>
              <a:bodyPr wrap="none" rtlCol="0">
                <a:spAutoFit/>
              </a:bodyPr>
              <a:lstStyle/>
              <a:p>
                <a:r>
                  <a:rPr lang="cs-CZ" sz="2000" b="1" dirty="0" smtClean="0">
                    <a:latin typeface="Arial" pitchFamily="34" charset="0"/>
                    <a:cs typeface="Arial" pitchFamily="34" charset="0"/>
                  </a:rPr>
                  <a:t>37 </a:t>
                </a:r>
                <a:r>
                  <a:rPr lang="cs-CZ" sz="2000" b="1" i="1" dirty="0" smtClean="0">
                    <a:latin typeface="Arial" pitchFamily="34" charset="0"/>
                    <a:cs typeface="Arial" pitchFamily="34" charset="0"/>
                  </a:rPr>
                  <a:t>cm</a:t>
                </a:r>
                <a:r>
                  <a:rPr lang="cs-CZ" sz="2000" b="1" dirty="0" smtClean="0">
                    <a:latin typeface="Arial" pitchFamily="34" charset="0"/>
                    <a:cs typeface="Arial" pitchFamily="34" charset="0"/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 smtClean="0">
                            <a:latin typeface="Cambria Math" panose="02040503050406030204" pitchFamily="18" charset="0"/>
                            <a:cs typeface="Arial" pitchFamily="34" charset="0"/>
                          </a:rPr>
                        </m:ctrlPr>
                      </m:fPr>
                      <m:num>
                        <m:r>
                          <a:rPr lang="cs-CZ" sz="2400" b="1" i="1" smtClean="0">
                            <a:latin typeface="Cambria Math"/>
                            <a:cs typeface="Arial" pitchFamily="34" charset="0"/>
                          </a:rPr>
                          <m:t>𝟑𝟕</m:t>
                        </m:r>
                      </m:num>
                      <m:den>
                        <m:r>
                          <a:rPr lang="cs-CZ" sz="2400" b="1" i="1" smtClean="0">
                            <a:latin typeface="Cambria Math"/>
                            <a:cs typeface="Arial" pitchFamily="34" charset="0"/>
                          </a:rPr>
                          <m:t>𝟏𝟎𝟎</m:t>
                        </m:r>
                      </m:den>
                    </m:f>
                    <m:r>
                      <a:rPr lang="cs-CZ" sz="2400" b="1" i="1" smtClean="0">
                        <a:latin typeface="Cambria Math"/>
                        <a:cs typeface="Arial" pitchFamily="34" charset="0"/>
                      </a:rPr>
                      <m:t> </m:t>
                    </m:r>
                    <m:r>
                      <a:rPr lang="cs-CZ" sz="2400" b="1" i="1" smtClean="0">
                        <a:latin typeface="Cambria Math"/>
                        <a:cs typeface="Arial" pitchFamily="34" charset="0"/>
                      </a:rPr>
                      <m:t>𝒎</m:t>
                    </m:r>
                  </m:oMath>
                </a14:m>
                <a:endParaRPr lang="cs-CZ" sz="2400" b="1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 rot="20570716">
                <a:off x="7002001" y="2454286"/>
                <a:ext cx="2008883" cy="625812"/>
              </a:xfrm>
              <a:prstGeom prst="rect">
                <a:avLst/>
              </a:prstGeom>
              <a:blipFill rotWithShape="1">
                <a:blip r:embed="rId2"/>
                <a:stretch>
                  <a:fillRect l="-1153" b="-1515"/>
                </a:stretch>
              </a:blipFill>
              <a:ln>
                <a:solidFill>
                  <a:srgbClr val="0000FF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9" name="TextovéPole 38"/>
          <p:cNvSpPr txBox="1"/>
          <p:nvPr/>
        </p:nvSpPr>
        <p:spPr>
          <a:xfrm rot="975301">
            <a:off x="6222076" y="1637082"/>
            <a:ext cx="2497800" cy="400110"/>
          </a:xfrm>
          <a:prstGeom prst="rect">
            <a:avLst/>
          </a:prstGeom>
          <a:gradFill>
            <a:gsLst>
              <a:gs pos="0">
                <a:schemeClr val="accent3">
                  <a:lumMod val="60000"/>
                  <a:lumOff val="40000"/>
                </a:schemeClr>
              </a:gs>
              <a:gs pos="7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rect">
              <a:fillToRect l="100000" t="100000"/>
            </a:path>
          </a:gradFill>
          <a:ln>
            <a:solidFill>
              <a:srgbClr val="0000FF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i="1" dirty="0" smtClean="0">
                <a:latin typeface="Arial" pitchFamily="34" charset="0"/>
                <a:cs typeface="Arial" pitchFamily="34" charset="0"/>
              </a:rPr>
              <a:t>3 Kč 50 h = 3,50 Kč</a:t>
            </a:r>
            <a:endParaRPr lang="cs-CZ" sz="2000" b="1" i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0294" y="5519708"/>
            <a:ext cx="7827963" cy="944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 rot="283114">
            <a:off x="1636360" y="4459562"/>
            <a:ext cx="6651205" cy="1323439"/>
          </a:xfrm>
          <a:prstGeom prst="rect">
            <a:avLst/>
          </a:prstGeom>
          <a:gradFill>
            <a:gsLst>
              <a:gs pos="0">
                <a:srgbClr val="CC6600"/>
              </a:gs>
              <a:gs pos="7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rect">
              <a:fillToRect l="100000" t="100000"/>
            </a:path>
          </a:gradFill>
          <a:ln>
            <a:noFill/>
          </a:ln>
          <a:effectLst>
            <a:outerShdw blurRad="127000" dist="38100" dir="2700000" algn="ctr">
              <a:srgbClr val="000000">
                <a:alpha val="45000"/>
              </a:srgbClr>
            </a:outerShdw>
          </a:effectLst>
          <a:scene3d>
            <a:camera prst="perspectiveFront" fov="2700000">
              <a:rot lat="20376001" lon="1938000" rev="20412002"/>
            </a:camera>
            <a:lightRig rig="soft" dir="t">
              <a:rot lat="0" lon="0" rev="0"/>
            </a:lightRig>
          </a:scene3d>
          <a:sp3d prstMaterial="translucentPowder">
            <a:bevelT w="203200" h="50800" prst="softRound"/>
          </a:sp3d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Cyklista jel dvouetapový závod. První etapu závodu ve stoupání do kopce ujel za 2 h 50 minut. Jeho celkový čas závodu byl 4 h 12 minut. Za jak dlouho ujel druhou etapu závodu?</a:t>
            </a: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6415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36" y="11664"/>
            <a:ext cx="25266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Počítej zpaměti:</a:t>
            </a:r>
            <a:endParaRPr lang="cs-CZ" sz="24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952" y="1371482"/>
            <a:ext cx="2182008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(18 + 50) + 27 = </a:t>
            </a:r>
            <a:endParaRPr lang="cs-CZ" sz="21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971068" y="1378742"/>
            <a:ext cx="2182008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(34 + 19) + 45 = </a:t>
            </a:r>
            <a:endParaRPr lang="cs-CZ" sz="2100" b="1" dirty="0">
              <a:solidFill>
                <a:srgbClr val="0000FF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072785" y="1378742"/>
            <a:ext cx="2182008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(14 + 35) + 31 = </a:t>
            </a:r>
            <a:endParaRPr lang="cs-CZ" sz="21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1093224" y="706524"/>
            <a:ext cx="482824" cy="523220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2800" b="1" spc="300" dirty="0">
                <a:ln w="11430" cmpd="sng">
                  <a:solidFill>
                    <a:srgbClr val="AD2E27">
                      <a:tint val="10000"/>
                    </a:srgbClr>
                  </a:solidFill>
                  <a:prstDash val="solid"/>
                  <a:miter lim="800000"/>
                </a:ln>
                <a:gradFill>
                  <a:gsLst>
                    <a:gs pos="10000">
                      <a:srgbClr val="AD2E27">
                        <a:tint val="83000"/>
                        <a:shade val="100000"/>
                        <a:satMod val="200000"/>
                      </a:srgbClr>
                    </a:gs>
                    <a:gs pos="75000">
                      <a:srgbClr val="AD2E27">
                        <a:tint val="100000"/>
                        <a:shade val="50000"/>
                        <a:satMod val="150000"/>
                      </a:srgbClr>
                    </a:gs>
                  </a:gsLst>
                  <a:lin ang="5400000"/>
                </a:gradFill>
                <a:effectLst>
                  <a:glow rad="45500">
                    <a:srgbClr val="AD2E27">
                      <a:satMod val="220000"/>
                      <a:alpha val="35000"/>
                    </a:srgbClr>
                  </a:glow>
                </a:effectLst>
                <a:latin typeface="Arial" pitchFamily="34" charset="0"/>
                <a:cs typeface="Arial" pitchFamily="34" charset="0"/>
              </a:rPr>
              <a:t>A</a:t>
            </a:r>
          </a:p>
        </p:txBody>
      </p:sp>
      <p:sp>
        <p:nvSpPr>
          <p:cNvPr id="43" name="TextovéPole 42"/>
          <p:cNvSpPr txBox="1"/>
          <p:nvPr/>
        </p:nvSpPr>
        <p:spPr>
          <a:xfrm>
            <a:off x="4026105" y="723619"/>
            <a:ext cx="482824" cy="523220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2800" b="1" spc="300" dirty="0" smtClean="0">
                <a:ln w="11430" cmpd="sng">
                  <a:solidFill>
                    <a:srgbClr val="AD2E27">
                      <a:tint val="10000"/>
                    </a:srgbClr>
                  </a:solidFill>
                  <a:prstDash val="solid"/>
                  <a:miter lim="800000"/>
                </a:ln>
                <a:solidFill>
                  <a:srgbClr val="0000FF"/>
                </a:solidFill>
                <a:effectLst>
                  <a:glow rad="45500">
                    <a:srgbClr val="AD2E27">
                      <a:satMod val="220000"/>
                      <a:alpha val="35000"/>
                    </a:srgbClr>
                  </a:glow>
                </a:effectLst>
                <a:latin typeface="Arial" pitchFamily="34" charset="0"/>
                <a:cs typeface="Arial" pitchFamily="34" charset="0"/>
              </a:rPr>
              <a:t>B</a:t>
            </a:r>
            <a:endParaRPr lang="cs-CZ" sz="2800" b="1" spc="300" dirty="0">
              <a:ln w="11430" cmpd="sng">
                <a:solidFill>
                  <a:srgbClr val="AD2E27">
                    <a:tint val="10000"/>
                  </a:srgbClr>
                </a:solidFill>
                <a:prstDash val="solid"/>
                <a:miter lim="800000"/>
              </a:ln>
              <a:solidFill>
                <a:srgbClr val="0000FF"/>
              </a:solidFill>
              <a:effectLst>
                <a:glow rad="45500">
                  <a:srgbClr val="AD2E27">
                    <a:satMod val="220000"/>
                    <a:alpha val="35000"/>
                  </a:srgbClr>
                </a:glo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7083837" y="728781"/>
            <a:ext cx="482824" cy="523220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2800" b="1" spc="300" dirty="0">
                <a:ln w="11430" cmpd="sng">
                  <a:solidFill>
                    <a:srgbClr val="AD2E27">
                      <a:tint val="10000"/>
                    </a:srgbClr>
                  </a:solidFill>
                  <a:prstDash val="solid"/>
                  <a:miter lim="800000"/>
                </a:ln>
                <a:solidFill>
                  <a:prstClr val="black"/>
                </a:solidFill>
                <a:effectLst>
                  <a:glow rad="45500">
                    <a:srgbClr val="AD2E27">
                      <a:satMod val="220000"/>
                      <a:alpha val="35000"/>
                    </a:srgbClr>
                  </a:glow>
                </a:effectLst>
                <a:latin typeface="Arial" pitchFamily="34" charset="0"/>
                <a:cs typeface="Arial" pitchFamily="34" charset="0"/>
              </a:rPr>
              <a:t>C</a:t>
            </a:r>
          </a:p>
        </p:txBody>
      </p:sp>
      <p:sp>
        <p:nvSpPr>
          <p:cNvPr id="45" name="TextovéPole 44"/>
          <p:cNvSpPr txBox="1"/>
          <p:nvPr/>
        </p:nvSpPr>
        <p:spPr>
          <a:xfrm>
            <a:off x="10212" y="2133470"/>
            <a:ext cx="2114681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(65 </a:t>
            </a:r>
            <a:r>
              <a:rPr lang="cs-CZ" sz="21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-</a:t>
            </a:r>
            <a:r>
              <a:rPr lang="cs-CZ" sz="21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45) + 86 = </a:t>
            </a:r>
            <a:endParaRPr lang="cs-CZ" sz="21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2978328" y="2140730"/>
            <a:ext cx="2114681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(12 + 45) - 25 = </a:t>
            </a:r>
            <a:endParaRPr lang="cs-CZ" sz="2100" b="1" dirty="0">
              <a:solidFill>
                <a:srgbClr val="0000FF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6080045" y="2140730"/>
            <a:ext cx="2114681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(76 </a:t>
            </a:r>
            <a:r>
              <a:rPr lang="cs-CZ" sz="21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-</a:t>
            </a:r>
            <a:r>
              <a:rPr lang="cs-CZ" sz="21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45) + 48 = </a:t>
            </a:r>
            <a:endParaRPr lang="cs-CZ" sz="21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2958" y="2822888"/>
            <a:ext cx="2263761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157 - (45 + 37) = </a:t>
            </a:r>
            <a:endParaRPr lang="cs-CZ" sz="21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3027531" y="2830148"/>
            <a:ext cx="2263761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125 + (97 - 57) = </a:t>
            </a:r>
            <a:endParaRPr lang="cs-CZ" sz="2100" b="1" dirty="0">
              <a:solidFill>
                <a:srgbClr val="0000FF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6072791" y="2830148"/>
            <a:ext cx="2345514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223 </a:t>
            </a:r>
            <a:r>
              <a:rPr lang="cs-CZ" sz="21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-</a:t>
            </a:r>
            <a:r>
              <a:rPr lang="cs-CZ" sz="21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(167 </a:t>
            </a:r>
            <a:r>
              <a:rPr lang="cs-CZ" sz="21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-</a:t>
            </a:r>
            <a:r>
              <a:rPr lang="cs-CZ" sz="21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8</a:t>
            </a:r>
            <a:r>
              <a:rPr lang="cs-CZ" sz="21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9</a:t>
            </a:r>
            <a:r>
              <a:rPr lang="cs-CZ" sz="21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) = </a:t>
            </a:r>
            <a:endParaRPr lang="cs-CZ" sz="21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2958" y="3534074"/>
            <a:ext cx="2412840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678 </a:t>
            </a:r>
            <a:r>
              <a:rPr lang="cs-CZ" sz="21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-</a:t>
            </a:r>
            <a:r>
              <a:rPr lang="cs-CZ" sz="21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(453 + 66) = </a:t>
            </a:r>
            <a:endParaRPr lang="cs-CZ" sz="21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2986349" y="3555696"/>
            <a:ext cx="2561920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(879 </a:t>
            </a:r>
            <a:r>
              <a:rPr lang="cs-CZ" sz="2100" b="1" dirty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-</a:t>
            </a:r>
            <a:r>
              <a:rPr lang="cs-CZ" sz="2100" b="1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 475) + 167 = </a:t>
            </a:r>
            <a:endParaRPr lang="cs-CZ" sz="2100" b="1" dirty="0">
              <a:solidFill>
                <a:srgbClr val="0000FF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6072791" y="3541334"/>
            <a:ext cx="2645276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(987 </a:t>
            </a:r>
            <a:r>
              <a:rPr lang="cs-CZ" sz="21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-</a:t>
            </a:r>
            <a:r>
              <a:rPr lang="cs-CZ" sz="21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678 ) </a:t>
            </a:r>
            <a:r>
              <a:rPr lang="cs-CZ" sz="21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-</a:t>
            </a:r>
            <a:r>
              <a:rPr lang="cs-CZ" sz="21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123  = </a:t>
            </a:r>
            <a:endParaRPr lang="cs-CZ" sz="21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10218" y="4252520"/>
            <a:ext cx="2494594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(876 </a:t>
            </a:r>
            <a:r>
              <a:rPr lang="cs-CZ" sz="21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-</a:t>
            </a:r>
            <a:r>
              <a:rPr lang="cs-CZ" sz="21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145) - 267 = </a:t>
            </a:r>
            <a:endParaRPr lang="cs-CZ" sz="21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2978334" y="4259780"/>
            <a:ext cx="2569934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(567 - 245) - 134  = </a:t>
            </a:r>
            <a:endParaRPr lang="cs-CZ" sz="2100" b="1" dirty="0">
              <a:solidFill>
                <a:srgbClr val="0000FF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7" name="TextovéPole 66"/>
          <p:cNvSpPr txBox="1"/>
          <p:nvPr/>
        </p:nvSpPr>
        <p:spPr>
          <a:xfrm>
            <a:off x="6080051" y="4259780"/>
            <a:ext cx="2345514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(874 </a:t>
            </a:r>
            <a:r>
              <a:rPr lang="cs-CZ" sz="21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-</a:t>
            </a:r>
            <a:r>
              <a:rPr lang="cs-CZ" sz="21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789) </a:t>
            </a:r>
            <a:r>
              <a:rPr lang="cs-CZ" sz="21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-</a:t>
            </a:r>
            <a:r>
              <a:rPr lang="cs-CZ" sz="21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85 = </a:t>
            </a:r>
            <a:endParaRPr lang="cs-CZ" sz="21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2964" y="4999994"/>
            <a:ext cx="2494594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(893 </a:t>
            </a:r>
            <a:r>
              <a:rPr lang="cs-CZ" sz="21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-</a:t>
            </a:r>
            <a:r>
              <a:rPr lang="cs-CZ" sz="21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765) </a:t>
            </a:r>
            <a:r>
              <a:rPr lang="cs-CZ" sz="21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-</a:t>
            </a:r>
            <a:r>
              <a:rPr lang="cs-CZ" sz="21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128 = </a:t>
            </a:r>
            <a:endParaRPr lang="cs-CZ" sz="21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1" name="TextovéPole 70"/>
          <p:cNvSpPr txBox="1"/>
          <p:nvPr/>
        </p:nvSpPr>
        <p:spPr>
          <a:xfrm>
            <a:off x="2971080" y="5007254"/>
            <a:ext cx="2397964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978 - ( 911+ 67) = </a:t>
            </a:r>
            <a:endParaRPr lang="cs-CZ" sz="2100" b="1" dirty="0">
              <a:solidFill>
                <a:srgbClr val="0000FF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3" name="TextovéPole 72"/>
          <p:cNvSpPr txBox="1"/>
          <p:nvPr/>
        </p:nvSpPr>
        <p:spPr>
          <a:xfrm>
            <a:off x="6072797" y="5007254"/>
            <a:ext cx="2412840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(234 - 156) + 67 = </a:t>
            </a:r>
            <a:endParaRPr lang="cs-CZ" sz="21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5" name="TextovéPole 74"/>
          <p:cNvSpPr txBox="1"/>
          <p:nvPr/>
        </p:nvSpPr>
        <p:spPr>
          <a:xfrm>
            <a:off x="10224" y="5718440"/>
            <a:ext cx="2270173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(333 </a:t>
            </a:r>
            <a:r>
              <a:rPr lang="cs-CZ" sz="21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-</a:t>
            </a:r>
            <a:r>
              <a:rPr lang="cs-CZ" sz="21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245) - 87 =</a:t>
            </a:r>
            <a:endParaRPr lang="cs-CZ" sz="21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7" name="TextovéPole 76"/>
          <p:cNvSpPr txBox="1"/>
          <p:nvPr/>
        </p:nvSpPr>
        <p:spPr>
          <a:xfrm>
            <a:off x="2978340" y="5725700"/>
            <a:ext cx="2494594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(499 - 125) - 372 = </a:t>
            </a:r>
            <a:endParaRPr lang="cs-CZ" sz="2100" b="1" dirty="0">
              <a:solidFill>
                <a:srgbClr val="0000FF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9" name="TextovéPole 78"/>
          <p:cNvSpPr txBox="1"/>
          <p:nvPr/>
        </p:nvSpPr>
        <p:spPr>
          <a:xfrm>
            <a:off x="6080057" y="5725700"/>
            <a:ext cx="2412840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(597 + 45) - 639 = </a:t>
            </a:r>
            <a:endParaRPr lang="cs-CZ" sz="21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809981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9" grpId="0"/>
      <p:bldP spid="23" grpId="0"/>
      <p:bldP spid="31" grpId="0" animBg="1"/>
      <p:bldP spid="43" grpId="0" animBg="1"/>
      <p:bldP spid="44" grpId="0" animBg="1"/>
      <p:bldP spid="45" grpId="0"/>
      <p:bldP spid="47" grpId="0"/>
      <p:bldP spid="49" grpId="0"/>
      <p:bldP spid="51" grpId="0"/>
      <p:bldP spid="53" grpId="0"/>
      <p:bldP spid="55" grpId="0"/>
      <p:bldP spid="57" grpId="0"/>
      <p:bldP spid="59" grpId="0"/>
      <p:bldP spid="61" grpId="0"/>
      <p:bldP spid="63" grpId="0"/>
      <p:bldP spid="65" grpId="0"/>
      <p:bldP spid="67" grpId="0"/>
      <p:bldP spid="69" grpId="0"/>
      <p:bldP spid="71" grpId="0"/>
      <p:bldP spid="73" grpId="0"/>
      <p:bldP spid="75" grpId="0"/>
      <p:bldP spid="77" grpId="0"/>
      <p:bldP spid="7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36" y="11664"/>
            <a:ext cx="40463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Kontrola počítání zpaměti:</a:t>
            </a:r>
            <a:endParaRPr lang="cs-CZ" sz="24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952" y="1371482"/>
            <a:ext cx="2182008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(18 + 50) + 27 = </a:t>
            </a:r>
            <a:endParaRPr lang="cs-CZ" sz="21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1986425" y="1364227"/>
            <a:ext cx="498855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95</a:t>
            </a:r>
            <a:endParaRPr lang="cs-CZ" sz="21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971068" y="1378742"/>
            <a:ext cx="2182008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(34 + 19) + 45 = </a:t>
            </a:r>
            <a:endParaRPr lang="cs-CZ" sz="2100" b="1" dirty="0">
              <a:solidFill>
                <a:srgbClr val="0000FF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969055" y="1371487"/>
            <a:ext cx="498855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98</a:t>
            </a:r>
            <a:endParaRPr lang="cs-CZ" sz="2100" b="1" dirty="0">
              <a:solidFill>
                <a:srgbClr val="0000FF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072785" y="1378742"/>
            <a:ext cx="2182008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(14 + 35) + 31 = </a:t>
            </a:r>
            <a:endParaRPr lang="cs-CZ" sz="21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8056258" y="1371487"/>
            <a:ext cx="498855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80</a:t>
            </a:r>
            <a:endParaRPr lang="cs-CZ" sz="21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1093224" y="706524"/>
            <a:ext cx="482824" cy="523220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2800" b="1" spc="300" dirty="0">
                <a:ln w="11430" cmpd="sng">
                  <a:solidFill>
                    <a:srgbClr val="AD2E27">
                      <a:tint val="10000"/>
                    </a:srgbClr>
                  </a:solidFill>
                  <a:prstDash val="solid"/>
                  <a:miter lim="800000"/>
                </a:ln>
                <a:gradFill>
                  <a:gsLst>
                    <a:gs pos="10000">
                      <a:srgbClr val="AD2E27">
                        <a:tint val="83000"/>
                        <a:shade val="100000"/>
                        <a:satMod val="200000"/>
                      </a:srgbClr>
                    </a:gs>
                    <a:gs pos="75000">
                      <a:srgbClr val="AD2E27">
                        <a:tint val="100000"/>
                        <a:shade val="50000"/>
                        <a:satMod val="150000"/>
                      </a:srgbClr>
                    </a:gs>
                  </a:gsLst>
                  <a:lin ang="5400000"/>
                </a:gradFill>
                <a:effectLst>
                  <a:glow rad="45500">
                    <a:srgbClr val="AD2E27">
                      <a:satMod val="220000"/>
                      <a:alpha val="35000"/>
                    </a:srgbClr>
                  </a:glow>
                </a:effectLst>
                <a:latin typeface="Arial" pitchFamily="34" charset="0"/>
                <a:cs typeface="Arial" pitchFamily="34" charset="0"/>
              </a:rPr>
              <a:t>A</a:t>
            </a:r>
          </a:p>
        </p:txBody>
      </p:sp>
      <p:sp>
        <p:nvSpPr>
          <p:cNvPr id="43" name="TextovéPole 42"/>
          <p:cNvSpPr txBox="1"/>
          <p:nvPr/>
        </p:nvSpPr>
        <p:spPr>
          <a:xfrm>
            <a:off x="4026105" y="723619"/>
            <a:ext cx="482824" cy="523220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2800" b="1" spc="300" dirty="0" smtClean="0">
                <a:ln w="11430" cmpd="sng">
                  <a:solidFill>
                    <a:srgbClr val="AD2E27">
                      <a:tint val="10000"/>
                    </a:srgbClr>
                  </a:solidFill>
                  <a:prstDash val="solid"/>
                  <a:miter lim="800000"/>
                </a:ln>
                <a:solidFill>
                  <a:srgbClr val="0000FF"/>
                </a:solidFill>
                <a:effectLst>
                  <a:glow rad="45500">
                    <a:srgbClr val="AD2E27">
                      <a:satMod val="220000"/>
                      <a:alpha val="35000"/>
                    </a:srgbClr>
                  </a:glow>
                </a:effectLst>
                <a:latin typeface="Arial" pitchFamily="34" charset="0"/>
                <a:cs typeface="Arial" pitchFamily="34" charset="0"/>
              </a:rPr>
              <a:t>B</a:t>
            </a:r>
            <a:endParaRPr lang="cs-CZ" sz="2800" b="1" spc="300" dirty="0">
              <a:ln w="11430" cmpd="sng">
                <a:solidFill>
                  <a:srgbClr val="AD2E27">
                    <a:tint val="10000"/>
                  </a:srgbClr>
                </a:solidFill>
                <a:prstDash val="solid"/>
                <a:miter lim="800000"/>
              </a:ln>
              <a:solidFill>
                <a:srgbClr val="0000FF"/>
              </a:solidFill>
              <a:effectLst>
                <a:glow rad="45500">
                  <a:srgbClr val="AD2E27">
                    <a:satMod val="220000"/>
                    <a:alpha val="35000"/>
                  </a:srgbClr>
                </a:glo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7083837" y="728781"/>
            <a:ext cx="482824" cy="523220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2800" b="1" spc="300" dirty="0">
                <a:ln w="11430" cmpd="sng">
                  <a:solidFill>
                    <a:srgbClr val="AD2E27">
                      <a:tint val="10000"/>
                    </a:srgbClr>
                  </a:solidFill>
                  <a:prstDash val="solid"/>
                  <a:miter lim="800000"/>
                </a:ln>
                <a:solidFill>
                  <a:prstClr val="black"/>
                </a:solidFill>
                <a:effectLst>
                  <a:glow rad="45500">
                    <a:srgbClr val="AD2E27">
                      <a:satMod val="220000"/>
                      <a:alpha val="35000"/>
                    </a:srgbClr>
                  </a:glow>
                </a:effectLst>
                <a:latin typeface="Arial" pitchFamily="34" charset="0"/>
                <a:cs typeface="Arial" pitchFamily="34" charset="0"/>
              </a:rPr>
              <a:t>C</a:t>
            </a:r>
          </a:p>
        </p:txBody>
      </p:sp>
      <p:sp>
        <p:nvSpPr>
          <p:cNvPr id="45" name="TextovéPole 44"/>
          <p:cNvSpPr txBox="1"/>
          <p:nvPr/>
        </p:nvSpPr>
        <p:spPr>
          <a:xfrm>
            <a:off x="10212" y="2133470"/>
            <a:ext cx="2114681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(65 </a:t>
            </a:r>
            <a:r>
              <a:rPr lang="cs-CZ" sz="21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-</a:t>
            </a:r>
            <a:r>
              <a:rPr lang="cs-CZ" sz="21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45) + 86 = </a:t>
            </a:r>
            <a:endParaRPr lang="cs-CZ" sz="21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1935629" y="2126215"/>
            <a:ext cx="655949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106</a:t>
            </a:r>
            <a:endParaRPr lang="cs-CZ" sz="21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2978328" y="2140730"/>
            <a:ext cx="2114681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(12 + 45) - 25 = </a:t>
            </a:r>
            <a:endParaRPr lang="cs-CZ" sz="2100" b="1" dirty="0">
              <a:solidFill>
                <a:srgbClr val="0000FF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4918259" y="2133475"/>
            <a:ext cx="498855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32</a:t>
            </a:r>
            <a:endParaRPr lang="cs-CZ" sz="2100" b="1" dirty="0">
              <a:solidFill>
                <a:srgbClr val="0000FF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6080045" y="2140730"/>
            <a:ext cx="2114681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(76 </a:t>
            </a:r>
            <a:r>
              <a:rPr lang="cs-CZ" sz="21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-</a:t>
            </a:r>
            <a:r>
              <a:rPr lang="cs-CZ" sz="21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45) + 48 = </a:t>
            </a:r>
            <a:endParaRPr lang="cs-CZ" sz="21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8005462" y="2133475"/>
            <a:ext cx="498855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79</a:t>
            </a:r>
            <a:endParaRPr lang="cs-CZ" sz="21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2958" y="2822888"/>
            <a:ext cx="2263761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157 - (45 + 37) = </a:t>
            </a:r>
            <a:endParaRPr lang="cs-CZ" sz="21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2088029" y="2815633"/>
            <a:ext cx="655949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 75</a:t>
            </a:r>
            <a:endParaRPr lang="cs-CZ" sz="21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3027531" y="2830148"/>
            <a:ext cx="2263761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125 + (97 - 57) = </a:t>
            </a:r>
            <a:endParaRPr lang="cs-CZ" sz="2100" b="1" dirty="0">
              <a:solidFill>
                <a:srgbClr val="0000FF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5128715" y="2822893"/>
            <a:ext cx="655949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165</a:t>
            </a:r>
            <a:endParaRPr lang="cs-CZ" sz="2100" b="1" dirty="0">
              <a:solidFill>
                <a:srgbClr val="0000FF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6072791" y="2830148"/>
            <a:ext cx="2345514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223 </a:t>
            </a:r>
            <a:r>
              <a:rPr lang="cs-CZ" sz="21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-</a:t>
            </a:r>
            <a:r>
              <a:rPr lang="cs-CZ" sz="21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(167 </a:t>
            </a:r>
            <a:r>
              <a:rPr lang="cs-CZ" sz="21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-</a:t>
            </a:r>
            <a:r>
              <a:rPr lang="cs-CZ" sz="21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8</a:t>
            </a:r>
            <a:r>
              <a:rPr lang="cs-CZ" sz="21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9</a:t>
            </a:r>
            <a:r>
              <a:rPr lang="cs-CZ" sz="21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) = </a:t>
            </a:r>
            <a:endParaRPr lang="cs-CZ" sz="21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8244946" y="2822893"/>
            <a:ext cx="655949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145</a:t>
            </a:r>
            <a:endParaRPr lang="cs-CZ" sz="21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2958" y="3534074"/>
            <a:ext cx="2412840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678 </a:t>
            </a:r>
            <a:r>
              <a:rPr lang="cs-CZ" sz="21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-</a:t>
            </a:r>
            <a:r>
              <a:rPr lang="cs-CZ" sz="21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(453 + 66) = </a:t>
            </a:r>
            <a:endParaRPr lang="cs-CZ" sz="21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2247683" y="3526819"/>
            <a:ext cx="655949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159</a:t>
            </a:r>
            <a:endParaRPr lang="cs-CZ" sz="21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2986349" y="3555696"/>
            <a:ext cx="2561920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(879 </a:t>
            </a:r>
            <a:r>
              <a:rPr lang="cs-CZ" sz="2100" b="1" dirty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-</a:t>
            </a:r>
            <a:r>
              <a:rPr lang="cs-CZ" sz="2100" b="1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 475) + 167 = </a:t>
            </a:r>
            <a:endParaRPr lang="cs-CZ" sz="2100" b="1" dirty="0">
              <a:solidFill>
                <a:srgbClr val="0000FF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5337012" y="3555696"/>
            <a:ext cx="631904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571</a:t>
            </a:r>
            <a:endParaRPr lang="cs-CZ" sz="2100" b="1" dirty="0">
              <a:solidFill>
                <a:srgbClr val="0000FF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6072791" y="3541334"/>
            <a:ext cx="2645276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(987 </a:t>
            </a:r>
            <a:r>
              <a:rPr lang="cs-CZ" sz="21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-</a:t>
            </a:r>
            <a:r>
              <a:rPr lang="cs-CZ" sz="21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678 ) </a:t>
            </a:r>
            <a:r>
              <a:rPr lang="cs-CZ" sz="21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-</a:t>
            </a:r>
            <a:r>
              <a:rPr lang="cs-CZ" sz="21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123  = </a:t>
            </a:r>
            <a:endParaRPr lang="cs-CZ" sz="21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8520712" y="3534079"/>
            <a:ext cx="631904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186</a:t>
            </a:r>
            <a:endParaRPr lang="cs-CZ" sz="21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10218" y="4252520"/>
            <a:ext cx="2494594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(876 </a:t>
            </a:r>
            <a:r>
              <a:rPr lang="cs-CZ" sz="21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-</a:t>
            </a:r>
            <a:r>
              <a:rPr lang="cs-CZ" sz="21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145) - 267 = </a:t>
            </a:r>
            <a:endParaRPr lang="cs-CZ" sz="21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4" name="TextovéPole 63"/>
          <p:cNvSpPr txBox="1"/>
          <p:nvPr/>
        </p:nvSpPr>
        <p:spPr>
          <a:xfrm>
            <a:off x="2312999" y="4245265"/>
            <a:ext cx="631904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464</a:t>
            </a:r>
            <a:endParaRPr lang="cs-CZ" sz="21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2978334" y="4259780"/>
            <a:ext cx="2569934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(567 - 245) - 134  = </a:t>
            </a:r>
            <a:endParaRPr lang="cs-CZ" sz="2100" b="1" dirty="0">
              <a:solidFill>
                <a:srgbClr val="0000FF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6" name="TextovéPole 65"/>
          <p:cNvSpPr txBox="1"/>
          <p:nvPr/>
        </p:nvSpPr>
        <p:spPr>
          <a:xfrm>
            <a:off x="5353685" y="4252525"/>
            <a:ext cx="631904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188</a:t>
            </a:r>
            <a:endParaRPr lang="cs-CZ" sz="2100" b="1" dirty="0">
              <a:solidFill>
                <a:srgbClr val="0000FF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7" name="TextovéPole 66"/>
          <p:cNvSpPr txBox="1"/>
          <p:nvPr/>
        </p:nvSpPr>
        <p:spPr>
          <a:xfrm>
            <a:off x="6080051" y="4259780"/>
            <a:ext cx="2345514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(874 </a:t>
            </a:r>
            <a:r>
              <a:rPr lang="cs-CZ" sz="21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-</a:t>
            </a:r>
            <a:r>
              <a:rPr lang="cs-CZ" sz="21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789) </a:t>
            </a:r>
            <a:r>
              <a:rPr lang="cs-CZ" sz="21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-</a:t>
            </a:r>
            <a:r>
              <a:rPr lang="cs-CZ" sz="21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85 = </a:t>
            </a:r>
            <a:endParaRPr lang="cs-CZ" sz="21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8" name="TextovéPole 67"/>
          <p:cNvSpPr txBox="1"/>
          <p:nvPr/>
        </p:nvSpPr>
        <p:spPr>
          <a:xfrm>
            <a:off x="8252206" y="4252525"/>
            <a:ext cx="333746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0</a:t>
            </a:r>
          </a:p>
        </p:txBody>
      </p:sp>
      <p:sp>
        <p:nvSpPr>
          <p:cNvPr id="69" name="TextovéPole 68"/>
          <p:cNvSpPr txBox="1"/>
          <p:nvPr/>
        </p:nvSpPr>
        <p:spPr>
          <a:xfrm>
            <a:off x="2964" y="4999994"/>
            <a:ext cx="2494594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(893 </a:t>
            </a:r>
            <a:r>
              <a:rPr lang="cs-CZ" sz="21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-</a:t>
            </a:r>
            <a:r>
              <a:rPr lang="cs-CZ" sz="21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765) </a:t>
            </a:r>
            <a:r>
              <a:rPr lang="cs-CZ" sz="21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-</a:t>
            </a:r>
            <a:r>
              <a:rPr lang="cs-CZ" sz="21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128 = </a:t>
            </a:r>
            <a:endParaRPr lang="cs-CZ" sz="21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0" name="TextovéPole 69"/>
          <p:cNvSpPr txBox="1"/>
          <p:nvPr/>
        </p:nvSpPr>
        <p:spPr>
          <a:xfrm>
            <a:off x="2334773" y="4992739"/>
            <a:ext cx="333746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0</a:t>
            </a:r>
          </a:p>
        </p:txBody>
      </p:sp>
      <p:sp>
        <p:nvSpPr>
          <p:cNvPr id="71" name="TextovéPole 70"/>
          <p:cNvSpPr txBox="1"/>
          <p:nvPr/>
        </p:nvSpPr>
        <p:spPr>
          <a:xfrm>
            <a:off x="2971080" y="5007254"/>
            <a:ext cx="2397964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978 - ( 911+ 67) = </a:t>
            </a:r>
            <a:endParaRPr lang="cs-CZ" sz="2100" b="1" dirty="0">
              <a:solidFill>
                <a:srgbClr val="0000FF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2" name="TextovéPole 71"/>
          <p:cNvSpPr txBox="1"/>
          <p:nvPr/>
        </p:nvSpPr>
        <p:spPr>
          <a:xfrm>
            <a:off x="5201291" y="4999999"/>
            <a:ext cx="333746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0</a:t>
            </a:r>
          </a:p>
        </p:txBody>
      </p:sp>
      <p:sp>
        <p:nvSpPr>
          <p:cNvPr id="73" name="TextovéPole 72"/>
          <p:cNvSpPr txBox="1"/>
          <p:nvPr/>
        </p:nvSpPr>
        <p:spPr>
          <a:xfrm>
            <a:off x="6072797" y="5007254"/>
            <a:ext cx="2412840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(234 - 156) + 67 = </a:t>
            </a:r>
            <a:endParaRPr lang="cs-CZ" sz="21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4" name="TextovéPole 73"/>
          <p:cNvSpPr txBox="1"/>
          <p:nvPr/>
        </p:nvSpPr>
        <p:spPr>
          <a:xfrm>
            <a:off x="8317522" y="4999999"/>
            <a:ext cx="631904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145</a:t>
            </a:r>
            <a:endParaRPr lang="cs-CZ" sz="21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5" name="TextovéPole 74"/>
          <p:cNvSpPr txBox="1"/>
          <p:nvPr/>
        </p:nvSpPr>
        <p:spPr>
          <a:xfrm>
            <a:off x="10224" y="5718440"/>
            <a:ext cx="2270173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(333 </a:t>
            </a:r>
            <a:r>
              <a:rPr lang="cs-CZ" sz="21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-</a:t>
            </a:r>
            <a:r>
              <a:rPr lang="cs-CZ" sz="21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245) - 87 =</a:t>
            </a:r>
            <a:endParaRPr lang="cs-CZ" sz="21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6" name="TextovéPole 75"/>
          <p:cNvSpPr txBox="1"/>
          <p:nvPr/>
        </p:nvSpPr>
        <p:spPr>
          <a:xfrm>
            <a:off x="2196893" y="5711185"/>
            <a:ext cx="333746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1</a:t>
            </a:r>
            <a:endParaRPr lang="cs-CZ" sz="21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7" name="TextovéPole 76"/>
          <p:cNvSpPr txBox="1"/>
          <p:nvPr/>
        </p:nvSpPr>
        <p:spPr>
          <a:xfrm>
            <a:off x="2978340" y="5725700"/>
            <a:ext cx="2494594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(499 - 125) - 372 = </a:t>
            </a:r>
            <a:endParaRPr lang="cs-CZ" sz="2100" b="1" dirty="0">
              <a:solidFill>
                <a:srgbClr val="0000FF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8" name="TextovéPole 77"/>
          <p:cNvSpPr txBox="1"/>
          <p:nvPr/>
        </p:nvSpPr>
        <p:spPr>
          <a:xfrm>
            <a:off x="5281121" y="5732959"/>
            <a:ext cx="333746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2</a:t>
            </a:r>
          </a:p>
        </p:txBody>
      </p:sp>
      <p:sp>
        <p:nvSpPr>
          <p:cNvPr id="79" name="TextovéPole 78"/>
          <p:cNvSpPr txBox="1"/>
          <p:nvPr/>
        </p:nvSpPr>
        <p:spPr>
          <a:xfrm>
            <a:off x="6080057" y="5725700"/>
            <a:ext cx="2412840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(597 + 45) - 639 = </a:t>
            </a:r>
            <a:endParaRPr lang="cs-CZ" sz="21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0" name="TextovéPole 79"/>
          <p:cNvSpPr txBox="1"/>
          <p:nvPr/>
        </p:nvSpPr>
        <p:spPr>
          <a:xfrm>
            <a:off x="8324782" y="5718445"/>
            <a:ext cx="333746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3</a:t>
            </a:r>
          </a:p>
        </p:txBody>
      </p:sp>
    </p:spTree>
    <p:extLst>
      <p:ext uri="{BB962C8B-B14F-4D97-AF65-F5344CB8AC3E}">
        <p14:creationId xmlns:p14="http://schemas.microsoft.com/office/powerpoint/2010/main" val="13712019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3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8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3" dur="2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8" dur="2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3" dur="2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8" dur="2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3" dur="20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2000"/>
                            </p:stCondLst>
                            <p:childTnLst>
                              <p:par>
                                <p:cTn id="8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4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9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4" dur="2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9" dur="2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4" dur="2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9" dur="2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4" dur="20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9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0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2" fill="hold">
                            <p:stCondLst>
                              <p:cond delay="2000"/>
                            </p:stCondLst>
                            <p:childTnLst>
                              <p:par>
                                <p:cTn id="15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9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0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3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4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7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8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1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2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5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6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9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0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1" fill="hold">
                      <p:stCondLst>
                        <p:cond delay="indefinite"/>
                      </p:stCondLst>
                      <p:childTnLst>
                        <p:par>
                          <p:cTn id="182" fill="hold">
                            <p:stCondLst>
                              <p:cond delay="0"/>
                            </p:stCondLst>
                            <p:childTnLst>
                              <p:par>
                                <p:cTn id="183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5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6" fill="hold">
                      <p:stCondLst>
                        <p:cond delay="indefinite"/>
                      </p:stCondLst>
                      <p:childTnLst>
                        <p:par>
                          <p:cTn id="187" fill="hold">
                            <p:stCondLst>
                              <p:cond delay="0"/>
                            </p:stCondLst>
                            <p:childTnLst>
                              <p:par>
                                <p:cTn id="188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0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1" fill="hold">
                      <p:stCondLst>
                        <p:cond delay="indefinite"/>
                      </p:stCondLst>
                      <p:childTnLst>
                        <p:par>
                          <p:cTn id="192" fill="hold">
                            <p:stCondLst>
                              <p:cond delay="0"/>
                            </p:stCondLst>
                            <p:childTnLst>
                              <p:par>
                                <p:cTn id="193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5" dur="2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6" fill="hold">
                      <p:stCondLst>
                        <p:cond delay="indefinite"/>
                      </p:stCondLst>
                      <p:childTnLst>
                        <p:par>
                          <p:cTn id="197" fill="hold">
                            <p:stCondLst>
                              <p:cond delay="0"/>
                            </p:stCondLst>
                            <p:childTnLst>
                              <p:par>
                                <p:cTn id="198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00" dur="2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1" fill="hold">
                      <p:stCondLst>
                        <p:cond delay="indefinite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05" dur="2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6" fill="hold">
                      <p:stCondLst>
                        <p:cond delay="indefinite"/>
                      </p:stCondLst>
                      <p:childTnLst>
                        <p:par>
                          <p:cTn id="207" fill="hold">
                            <p:stCondLst>
                              <p:cond delay="0"/>
                            </p:stCondLst>
                            <p:childTnLst>
                              <p:par>
                                <p:cTn id="208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10" dur="20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1" fill="hold">
                      <p:stCondLst>
                        <p:cond delay="indefinite"/>
                      </p:stCondLst>
                      <p:childTnLst>
                        <p:par>
                          <p:cTn id="212" fill="hold">
                            <p:stCondLst>
                              <p:cond delay="0"/>
                            </p:stCondLst>
                            <p:childTnLst>
                              <p:par>
                                <p:cTn id="213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15" dur="20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36" grpId="0"/>
      <p:bldP spid="19" grpId="0"/>
      <p:bldP spid="22" grpId="0"/>
      <p:bldP spid="23" grpId="0"/>
      <p:bldP spid="27" grpId="0"/>
      <p:bldP spid="31" grpId="0" animBg="1"/>
      <p:bldP spid="43" grpId="0" animBg="1"/>
      <p:bldP spid="44" grpId="0" animBg="1"/>
      <p:bldP spid="45" grpId="0"/>
      <p:bldP spid="46" grpId="0"/>
      <p:bldP spid="47" grpId="0"/>
      <p:bldP spid="48" grpId="0"/>
      <p:bldP spid="49" grpId="0"/>
      <p:bldP spid="50" grpId="0"/>
      <p:bldP spid="51" grpId="0"/>
      <p:bldP spid="52" grpId="0"/>
      <p:bldP spid="53" grpId="0"/>
      <p:bldP spid="54" grpId="0"/>
      <p:bldP spid="55" grpId="0"/>
      <p:bldP spid="56" grpId="0"/>
      <p:bldP spid="57" grpId="0"/>
      <p:bldP spid="58" grpId="0"/>
      <p:bldP spid="59" grpId="0"/>
      <p:bldP spid="60" grpId="0"/>
      <p:bldP spid="61" grpId="0"/>
      <p:bldP spid="62" grpId="0"/>
      <p:bldP spid="63" grpId="0"/>
      <p:bldP spid="64" grpId="0"/>
      <p:bldP spid="65" grpId="0"/>
      <p:bldP spid="66" grpId="0"/>
      <p:bldP spid="67" grpId="0"/>
      <p:bldP spid="68" grpId="0"/>
      <p:bldP spid="69" grpId="0"/>
      <p:bldP spid="70" grpId="0"/>
      <p:bldP spid="71" grpId="0"/>
      <p:bldP spid="72" grpId="0"/>
      <p:bldP spid="73" grpId="0"/>
      <p:bldP spid="74" grpId="0"/>
      <p:bldP spid="75" grpId="0"/>
      <p:bldP spid="76" grpId="0"/>
      <p:bldP spid="77" grpId="0"/>
      <p:bldP spid="78" grpId="0"/>
      <p:bldP spid="79" grpId="0"/>
      <p:bldP spid="8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36" y="11664"/>
            <a:ext cx="25266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Počítej zpaměti:</a:t>
            </a:r>
            <a:endParaRPr lang="cs-CZ" sz="24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952" y="1371482"/>
            <a:ext cx="2331087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(132 + 28) + 66 = </a:t>
            </a:r>
            <a:endParaRPr lang="cs-CZ" sz="21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971068" y="1378742"/>
            <a:ext cx="2547044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(547 - 119) + 145 = </a:t>
            </a:r>
            <a:endParaRPr lang="cs-CZ" sz="2100" b="1" dirty="0">
              <a:solidFill>
                <a:srgbClr val="0000FF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072785" y="1378742"/>
            <a:ext cx="2480166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(148 + 135) + 81 = </a:t>
            </a:r>
            <a:endParaRPr lang="cs-CZ" sz="21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1093224" y="706524"/>
            <a:ext cx="482824" cy="523220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2800" b="1" spc="300" dirty="0">
                <a:ln w="11430" cmpd="sng">
                  <a:solidFill>
                    <a:srgbClr val="AD2E27">
                      <a:tint val="10000"/>
                    </a:srgbClr>
                  </a:solidFill>
                  <a:prstDash val="solid"/>
                  <a:miter lim="800000"/>
                </a:ln>
                <a:gradFill>
                  <a:gsLst>
                    <a:gs pos="10000">
                      <a:srgbClr val="AD2E27">
                        <a:tint val="83000"/>
                        <a:shade val="100000"/>
                        <a:satMod val="200000"/>
                      </a:srgbClr>
                    </a:gs>
                    <a:gs pos="75000">
                      <a:srgbClr val="AD2E27">
                        <a:tint val="100000"/>
                        <a:shade val="50000"/>
                        <a:satMod val="150000"/>
                      </a:srgbClr>
                    </a:gs>
                  </a:gsLst>
                  <a:lin ang="5400000"/>
                </a:gradFill>
                <a:effectLst>
                  <a:glow rad="45500">
                    <a:srgbClr val="AD2E27">
                      <a:satMod val="220000"/>
                      <a:alpha val="35000"/>
                    </a:srgbClr>
                  </a:glow>
                </a:effectLst>
                <a:latin typeface="Arial" pitchFamily="34" charset="0"/>
                <a:cs typeface="Arial" pitchFamily="34" charset="0"/>
              </a:rPr>
              <a:t>A</a:t>
            </a:r>
          </a:p>
        </p:txBody>
      </p:sp>
      <p:sp>
        <p:nvSpPr>
          <p:cNvPr id="43" name="TextovéPole 42"/>
          <p:cNvSpPr txBox="1"/>
          <p:nvPr/>
        </p:nvSpPr>
        <p:spPr>
          <a:xfrm>
            <a:off x="4026105" y="723619"/>
            <a:ext cx="482824" cy="523220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2800" b="1" spc="300" dirty="0" smtClean="0">
                <a:ln w="11430" cmpd="sng">
                  <a:solidFill>
                    <a:srgbClr val="AD2E27">
                      <a:tint val="10000"/>
                    </a:srgbClr>
                  </a:solidFill>
                  <a:prstDash val="solid"/>
                  <a:miter lim="800000"/>
                </a:ln>
                <a:solidFill>
                  <a:srgbClr val="0000FF"/>
                </a:solidFill>
                <a:effectLst>
                  <a:glow rad="45500">
                    <a:srgbClr val="AD2E27">
                      <a:satMod val="220000"/>
                      <a:alpha val="35000"/>
                    </a:srgbClr>
                  </a:glow>
                </a:effectLst>
                <a:latin typeface="Arial" pitchFamily="34" charset="0"/>
                <a:cs typeface="Arial" pitchFamily="34" charset="0"/>
              </a:rPr>
              <a:t>B</a:t>
            </a:r>
            <a:endParaRPr lang="cs-CZ" sz="2800" b="1" spc="300" dirty="0">
              <a:ln w="11430" cmpd="sng">
                <a:solidFill>
                  <a:srgbClr val="AD2E27">
                    <a:tint val="10000"/>
                  </a:srgbClr>
                </a:solidFill>
                <a:prstDash val="solid"/>
                <a:miter lim="800000"/>
              </a:ln>
              <a:solidFill>
                <a:srgbClr val="0000FF"/>
              </a:solidFill>
              <a:effectLst>
                <a:glow rad="45500">
                  <a:srgbClr val="AD2E27">
                    <a:satMod val="220000"/>
                    <a:alpha val="35000"/>
                  </a:srgbClr>
                </a:glo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7083837" y="728781"/>
            <a:ext cx="482824" cy="523220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2800" b="1" spc="300" dirty="0">
                <a:ln w="11430" cmpd="sng">
                  <a:solidFill>
                    <a:srgbClr val="AD2E27">
                      <a:tint val="10000"/>
                    </a:srgbClr>
                  </a:solidFill>
                  <a:prstDash val="solid"/>
                  <a:miter lim="800000"/>
                </a:ln>
                <a:solidFill>
                  <a:prstClr val="black"/>
                </a:solidFill>
                <a:effectLst>
                  <a:glow rad="45500">
                    <a:srgbClr val="AD2E27">
                      <a:satMod val="220000"/>
                      <a:alpha val="35000"/>
                    </a:srgbClr>
                  </a:glow>
                </a:effectLst>
                <a:latin typeface="Arial" pitchFamily="34" charset="0"/>
                <a:cs typeface="Arial" pitchFamily="34" charset="0"/>
              </a:rPr>
              <a:t>C</a:t>
            </a:r>
          </a:p>
        </p:txBody>
      </p:sp>
      <p:sp>
        <p:nvSpPr>
          <p:cNvPr id="45" name="TextovéPole 44"/>
          <p:cNvSpPr txBox="1"/>
          <p:nvPr/>
        </p:nvSpPr>
        <p:spPr>
          <a:xfrm>
            <a:off x="10212" y="2133470"/>
            <a:ext cx="2114681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(34 </a:t>
            </a:r>
            <a:r>
              <a:rPr lang="cs-CZ" sz="21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-</a:t>
            </a:r>
            <a:r>
              <a:rPr lang="cs-CZ" sz="21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15) + 54 = </a:t>
            </a:r>
            <a:endParaRPr lang="cs-CZ" sz="21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2978328" y="2140730"/>
            <a:ext cx="2263761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(66 + 65) - 125 = </a:t>
            </a:r>
            <a:endParaRPr lang="cs-CZ" sz="2100" b="1" dirty="0">
              <a:solidFill>
                <a:srgbClr val="0000FF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6080045" y="2140730"/>
            <a:ext cx="2114681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(96 </a:t>
            </a:r>
            <a:r>
              <a:rPr lang="cs-CZ" sz="21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-</a:t>
            </a:r>
            <a:r>
              <a:rPr lang="cs-CZ" sz="21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45) + 78 = </a:t>
            </a:r>
            <a:endParaRPr lang="cs-CZ" sz="21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2958" y="2822888"/>
            <a:ext cx="2561920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628 - (254 </a:t>
            </a:r>
            <a:r>
              <a:rPr lang="cs-CZ" sz="21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+</a:t>
            </a:r>
            <a:r>
              <a:rPr lang="cs-CZ" sz="21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328) = </a:t>
            </a:r>
            <a:endParaRPr lang="cs-CZ" sz="21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3027531" y="2830148"/>
            <a:ext cx="2412840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139 + (648 - 69) = </a:t>
            </a:r>
            <a:endParaRPr lang="cs-CZ" sz="2100" b="1" dirty="0">
              <a:solidFill>
                <a:srgbClr val="0000FF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6072791" y="2830148"/>
            <a:ext cx="2345514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878 </a:t>
            </a:r>
            <a:r>
              <a:rPr lang="cs-CZ" sz="21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-</a:t>
            </a:r>
            <a:r>
              <a:rPr lang="cs-CZ" sz="21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(542 </a:t>
            </a:r>
            <a:r>
              <a:rPr lang="cs-CZ" sz="21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-</a:t>
            </a:r>
            <a:r>
              <a:rPr lang="cs-CZ" sz="21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99) = </a:t>
            </a:r>
            <a:endParaRPr lang="cs-CZ" sz="21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2958" y="3534074"/>
            <a:ext cx="2412840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875 </a:t>
            </a:r>
            <a:r>
              <a:rPr lang="cs-CZ" sz="21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-</a:t>
            </a:r>
            <a:r>
              <a:rPr lang="cs-CZ" sz="21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(349 + 67) = </a:t>
            </a:r>
            <a:endParaRPr lang="cs-CZ" sz="21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2986349" y="3555696"/>
            <a:ext cx="2561920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(934 </a:t>
            </a:r>
            <a:r>
              <a:rPr lang="cs-CZ" sz="2100" b="1" dirty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-</a:t>
            </a:r>
            <a:r>
              <a:rPr lang="cs-CZ" sz="2100" b="1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 575) + 578 = </a:t>
            </a:r>
            <a:endParaRPr lang="cs-CZ" sz="2100" b="1" dirty="0">
              <a:solidFill>
                <a:srgbClr val="0000FF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6072791" y="3541334"/>
            <a:ext cx="2645276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(924 </a:t>
            </a:r>
            <a:r>
              <a:rPr lang="cs-CZ" sz="21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-</a:t>
            </a:r>
            <a:r>
              <a:rPr lang="cs-CZ" sz="21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778) </a:t>
            </a:r>
            <a:r>
              <a:rPr lang="cs-CZ" sz="21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-</a:t>
            </a:r>
            <a:r>
              <a:rPr lang="cs-CZ" sz="21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146  = </a:t>
            </a:r>
            <a:endParaRPr lang="cs-CZ" sz="21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10218" y="4252520"/>
            <a:ext cx="2561920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(785 + 298) - 561 = </a:t>
            </a:r>
            <a:endParaRPr lang="cs-CZ" sz="21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2978334" y="4259780"/>
            <a:ext cx="2569934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(999 - 497) - 234  = </a:t>
            </a:r>
            <a:endParaRPr lang="cs-CZ" sz="2100" b="1" dirty="0">
              <a:solidFill>
                <a:srgbClr val="0000FF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7" name="TextovéPole 66"/>
          <p:cNvSpPr txBox="1"/>
          <p:nvPr/>
        </p:nvSpPr>
        <p:spPr>
          <a:xfrm>
            <a:off x="6080051" y="4259780"/>
            <a:ext cx="2561920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(523 + 159) </a:t>
            </a:r>
            <a:r>
              <a:rPr lang="cs-CZ" sz="21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-</a:t>
            </a:r>
            <a:r>
              <a:rPr lang="cs-CZ" sz="21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354 = </a:t>
            </a:r>
            <a:endParaRPr lang="cs-CZ" sz="21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2964" y="4999994"/>
            <a:ext cx="2494594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(847 </a:t>
            </a:r>
            <a:r>
              <a:rPr lang="cs-CZ" sz="21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-</a:t>
            </a:r>
            <a:r>
              <a:rPr lang="cs-CZ" sz="21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487) </a:t>
            </a:r>
            <a:r>
              <a:rPr lang="cs-CZ" sz="21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-</a:t>
            </a:r>
            <a:r>
              <a:rPr lang="cs-CZ" sz="21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215 = </a:t>
            </a:r>
            <a:endParaRPr lang="cs-CZ" sz="21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1" name="TextovéPole 70"/>
          <p:cNvSpPr txBox="1"/>
          <p:nvPr/>
        </p:nvSpPr>
        <p:spPr>
          <a:xfrm>
            <a:off x="2971080" y="5007254"/>
            <a:ext cx="2488182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829 - (654 + 55) = </a:t>
            </a:r>
            <a:endParaRPr lang="cs-CZ" sz="2100" b="1" dirty="0">
              <a:solidFill>
                <a:srgbClr val="0000FF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3" name="TextovéPole 72"/>
          <p:cNvSpPr txBox="1"/>
          <p:nvPr/>
        </p:nvSpPr>
        <p:spPr>
          <a:xfrm>
            <a:off x="6072797" y="5007254"/>
            <a:ext cx="2412840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(522 - 266) + 87 = </a:t>
            </a:r>
            <a:endParaRPr lang="cs-CZ" sz="21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5" name="TextovéPole 74"/>
          <p:cNvSpPr txBox="1"/>
          <p:nvPr/>
        </p:nvSpPr>
        <p:spPr>
          <a:xfrm>
            <a:off x="10224" y="5718440"/>
            <a:ext cx="2486578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(334 + 245) - 569 =</a:t>
            </a:r>
            <a:endParaRPr lang="cs-CZ" sz="21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7" name="TextovéPole 76"/>
          <p:cNvSpPr txBox="1"/>
          <p:nvPr/>
        </p:nvSpPr>
        <p:spPr>
          <a:xfrm>
            <a:off x="2978340" y="5725700"/>
            <a:ext cx="2494594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(548 - 225) - 313 = </a:t>
            </a:r>
            <a:endParaRPr lang="cs-CZ" sz="2100" b="1" dirty="0">
              <a:solidFill>
                <a:srgbClr val="0000FF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9" name="TextovéPole 78"/>
          <p:cNvSpPr txBox="1"/>
          <p:nvPr/>
        </p:nvSpPr>
        <p:spPr>
          <a:xfrm>
            <a:off x="6080057" y="5725700"/>
            <a:ext cx="2412840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(325 + 33) - 258 = </a:t>
            </a:r>
            <a:endParaRPr lang="cs-CZ" sz="21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94567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000"/>
                            </p:stCondLst>
                            <p:childTnLst>
                              <p:par>
                                <p:cTn id="4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2000"/>
                            </p:stCondLst>
                            <p:childTnLst>
                              <p:par>
                                <p:cTn id="8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9" grpId="0"/>
      <p:bldP spid="23" grpId="0"/>
      <p:bldP spid="31" grpId="0" animBg="1"/>
      <p:bldP spid="43" grpId="0" animBg="1"/>
      <p:bldP spid="44" grpId="0" animBg="1"/>
      <p:bldP spid="45" grpId="0"/>
      <p:bldP spid="47" grpId="0"/>
      <p:bldP spid="49" grpId="0"/>
      <p:bldP spid="51" grpId="0"/>
      <p:bldP spid="53" grpId="0"/>
      <p:bldP spid="55" grpId="0"/>
      <p:bldP spid="57" grpId="0"/>
      <p:bldP spid="59" grpId="0"/>
      <p:bldP spid="61" grpId="0"/>
      <p:bldP spid="63" grpId="0"/>
      <p:bldP spid="65" grpId="0"/>
      <p:bldP spid="67" grpId="0"/>
      <p:bldP spid="69" grpId="0"/>
      <p:bldP spid="71" grpId="0"/>
      <p:bldP spid="73" grpId="0"/>
      <p:bldP spid="75" grpId="0"/>
      <p:bldP spid="77" grpId="0"/>
      <p:bldP spid="7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36" y="11664"/>
            <a:ext cx="40463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Kontrola počítání zpaměti:</a:t>
            </a:r>
            <a:endParaRPr lang="cs-CZ" sz="24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952" y="1371482"/>
            <a:ext cx="2331087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(132 + 28) + 66 = </a:t>
            </a:r>
            <a:endParaRPr lang="cs-CZ" sz="21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2163401" y="1364227"/>
            <a:ext cx="631904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226</a:t>
            </a:r>
            <a:endParaRPr lang="cs-CZ" sz="21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971068" y="1378742"/>
            <a:ext cx="2547044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(547 - 119) + 145 = </a:t>
            </a:r>
            <a:endParaRPr lang="cs-CZ" sz="2100" b="1" dirty="0">
              <a:solidFill>
                <a:srgbClr val="0000FF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352503" y="1371487"/>
            <a:ext cx="631904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573</a:t>
            </a:r>
            <a:endParaRPr lang="cs-CZ" sz="2100" b="1" dirty="0">
              <a:solidFill>
                <a:srgbClr val="0000FF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072785" y="1378742"/>
            <a:ext cx="2480166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(148 + 135) + 81 = </a:t>
            </a:r>
            <a:endParaRPr lang="cs-CZ" sz="21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8395462" y="1371487"/>
            <a:ext cx="631904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364</a:t>
            </a:r>
            <a:endParaRPr lang="cs-CZ" sz="21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1093224" y="706524"/>
            <a:ext cx="482824" cy="523220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2800" b="1" spc="300" dirty="0">
                <a:ln w="11430" cmpd="sng">
                  <a:solidFill>
                    <a:srgbClr val="AD2E27">
                      <a:tint val="10000"/>
                    </a:srgbClr>
                  </a:solidFill>
                  <a:prstDash val="solid"/>
                  <a:miter lim="800000"/>
                </a:ln>
                <a:gradFill>
                  <a:gsLst>
                    <a:gs pos="10000">
                      <a:srgbClr val="AD2E27">
                        <a:tint val="83000"/>
                        <a:shade val="100000"/>
                        <a:satMod val="200000"/>
                      </a:srgbClr>
                    </a:gs>
                    <a:gs pos="75000">
                      <a:srgbClr val="AD2E27">
                        <a:tint val="100000"/>
                        <a:shade val="50000"/>
                        <a:satMod val="150000"/>
                      </a:srgbClr>
                    </a:gs>
                  </a:gsLst>
                  <a:lin ang="5400000"/>
                </a:gradFill>
                <a:effectLst>
                  <a:glow rad="45500">
                    <a:srgbClr val="AD2E27">
                      <a:satMod val="220000"/>
                      <a:alpha val="35000"/>
                    </a:srgbClr>
                  </a:glow>
                </a:effectLst>
                <a:latin typeface="Arial" pitchFamily="34" charset="0"/>
                <a:cs typeface="Arial" pitchFamily="34" charset="0"/>
              </a:rPr>
              <a:t>A</a:t>
            </a:r>
          </a:p>
        </p:txBody>
      </p:sp>
      <p:sp>
        <p:nvSpPr>
          <p:cNvPr id="43" name="TextovéPole 42"/>
          <p:cNvSpPr txBox="1"/>
          <p:nvPr/>
        </p:nvSpPr>
        <p:spPr>
          <a:xfrm>
            <a:off x="4026105" y="723619"/>
            <a:ext cx="482824" cy="523220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2800" b="1" spc="300" dirty="0" smtClean="0">
                <a:ln w="11430" cmpd="sng">
                  <a:solidFill>
                    <a:srgbClr val="AD2E27">
                      <a:tint val="10000"/>
                    </a:srgbClr>
                  </a:solidFill>
                  <a:prstDash val="solid"/>
                  <a:miter lim="800000"/>
                </a:ln>
                <a:solidFill>
                  <a:srgbClr val="0000FF"/>
                </a:solidFill>
                <a:effectLst>
                  <a:glow rad="45500">
                    <a:srgbClr val="AD2E27">
                      <a:satMod val="220000"/>
                      <a:alpha val="35000"/>
                    </a:srgbClr>
                  </a:glow>
                </a:effectLst>
                <a:latin typeface="Arial" pitchFamily="34" charset="0"/>
                <a:cs typeface="Arial" pitchFamily="34" charset="0"/>
              </a:rPr>
              <a:t>B</a:t>
            </a:r>
            <a:endParaRPr lang="cs-CZ" sz="2800" b="1" spc="300" dirty="0">
              <a:ln w="11430" cmpd="sng">
                <a:solidFill>
                  <a:srgbClr val="AD2E27">
                    <a:tint val="10000"/>
                  </a:srgbClr>
                </a:solidFill>
                <a:prstDash val="solid"/>
                <a:miter lim="800000"/>
              </a:ln>
              <a:solidFill>
                <a:srgbClr val="0000FF"/>
              </a:solidFill>
              <a:effectLst>
                <a:glow rad="45500">
                  <a:srgbClr val="AD2E27">
                    <a:satMod val="220000"/>
                    <a:alpha val="35000"/>
                  </a:srgbClr>
                </a:glo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7083837" y="728781"/>
            <a:ext cx="482824" cy="523220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2800" b="1" spc="300" dirty="0">
                <a:ln w="11430" cmpd="sng">
                  <a:solidFill>
                    <a:srgbClr val="AD2E27">
                      <a:tint val="10000"/>
                    </a:srgbClr>
                  </a:solidFill>
                  <a:prstDash val="solid"/>
                  <a:miter lim="800000"/>
                </a:ln>
                <a:solidFill>
                  <a:prstClr val="black"/>
                </a:solidFill>
                <a:effectLst>
                  <a:glow rad="45500">
                    <a:srgbClr val="AD2E27">
                      <a:satMod val="220000"/>
                      <a:alpha val="35000"/>
                    </a:srgbClr>
                  </a:glow>
                </a:effectLst>
                <a:latin typeface="Arial" pitchFamily="34" charset="0"/>
                <a:cs typeface="Arial" pitchFamily="34" charset="0"/>
              </a:rPr>
              <a:t>C</a:t>
            </a:r>
          </a:p>
        </p:txBody>
      </p:sp>
      <p:sp>
        <p:nvSpPr>
          <p:cNvPr id="45" name="TextovéPole 44"/>
          <p:cNvSpPr txBox="1"/>
          <p:nvPr/>
        </p:nvSpPr>
        <p:spPr>
          <a:xfrm>
            <a:off x="10212" y="2133470"/>
            <a:ext cx="2114681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(34 </a:t>
            </a:r>
            <a:r>
              <a:rPr lang="cs-CZ" sz="21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-</a:t>
            </a:r>
            <a:r>
              <a:rPr lang="cs-CZ" sz="21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15) + 54 = </a:t>
            </a:r>
            <a:endParaRPr lang="cs-CZ" sz="21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1935629" y="2126215"/>
            <a:ext cx="482824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73</a:t>
            </a:r>
            <a:endParaRPr lang="cs-CZ" sz="21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2978328" y="2140730"/>
            <a:ext cx="2263761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(66 + 65) - 125 = </a:t>
            </a:r>
            <a:endParaRPr lang="cs-CZ" sz="2100" b="1" dirty="0">
              <a:solidFill>
                <a:srgbClr val="0000FF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5065739" y="2133475"/>
            <a:ext cx="333746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6</a:t>
            </a:r>
          </a:p>
        </p:txBody>
      </p:sp>
      <p:sp>
        <p:nvSpPr>
          <p:cNvPr id="49" name="TextovéPole 48"/>
          <p:cNvSpPr txBox="1"/>
          <p:nvPr/>
        </p:nvSpPr>
        <p:spPr>
          <a:xfrm>
            <a:off x="6080045" y="2140730"/>
            <a:ext cx="2114681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(96 </a:t>
            </a:r>
            <a:r>
              <a:rPr lang="cs-CZ" sz="21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-</a:t>
            </a:r>
            <a:r>
              <a:rPr lang="cs-CZ" sz="21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45) + 78 = </a:t>
            </a:r>
            <a:endParaRPr lang="cs-CZ" sz="21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8005462" y="2133475"/>
            <a:ext cx="631904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129</a:t>
            </a:r>
            <a:endParaRPr lang="cs-CZ" sz="21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2958" y="2822888"/>
            <a:ext cx="2561920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628 - (254 </a:t>
            </a:r>
            <a:r>
              <a:rPr lang="cs-CZ" sz="21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+</a:t>
            </a:r>
            <a:r>
              <a:rPr lang="cs-CZ" sz="21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328) = </a:t>
            </a:r>
            <a:endParaRPr lang="cs-CZ" sz="21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2338745" y="2815633"/>
            <a:ext cx="482824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46</a:t>
            </a:r>
            <a:endParaRPr lang="cs-CZ" sz="21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3027531" y="2830148"/>
            <a:ext cx="2412840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139 + (648 - 69) = </a:t>
            </a:r>
            <a:endParaRPr lang="cs-CZ" sz="2100" b="1" dirty="0">
              <a:solidFill>
                <a:srgbClr val="0000FF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5261447" y="2822893"/>
            <a:ext cx="631904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718</a:t>
            </a:r>
            <a:endParaRPr lang="cs-CZ" sz="2100" b="1" dirty="0">
              <a:solidFill>
                <a:srgbClr val="0000FF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6072791" y="2830148"/>
            <a:ext cx="2345514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878 </a:t>
            </a:r>
            <a:r>
              <a:rPr lang="cs-CZ" sz="21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-</a:t>
            </a:r>
            <a:r>
              <a:rPr lang="cs-CZ" sz="21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(542 </a:t>
            </a:r>
            <a:r>
              <a:rPr lang="cs-CZ" sz="21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-</a:t>
            </a:r>
            <a:r>
              <a:rPr lang="cs-CZ" sz="21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99) = </a:t>
            </a:r>
            <a:endParaRPr lang="cs-CZ" sz="21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8244946" y="2822893"/>
            <a:ext cx="631904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435</a:t>
            </a:r>
            <a:endParaRPr lang="cs-CZ" sz="21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2958" y="3534074"/>
            <a:ext cx="2412840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875 </a:t>
            </a:r>
            <a:r>
              <a:rPr lang="cs-CZ" sz="21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-</a:t>
            </a:r>
            <a:r>
              <a:rPr lang="cs-CZ" sz="21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(349 + 67) = </a:t>
            </a:r>
            <a:endParaRPr lang="cs-CZ" sz="21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2232935" y="3526819"/>
            <a:ext cx="631904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459</a:t>
            </a:r>
            <a:endParaRPr lang="cs-CZ" sz="21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2986349" y="3555696"/>
            <a:ext cx="2561920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(934 </a:t>
            </a:r>
            <a:r>
              <a:rPr lang="cs-CZ" sz="2100" b="1" dirty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-</a:t>
            </a:r>
            <a:r>
              <a:rPr lang="cs-CZ" sz="2100" b="1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 575) + 578 = </a:t>
            </a:r>
            <a:endParaRPr lang="cs-CZ" sz="2100" b="1" dirty="0">
              <a:solidFill>
                <a:srgbClr val="0000FF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5381256" y="3555696"/>
            <a:ext cx="631904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937</a:t>
            </a:r>
            <a:endParaRPr lang="cs-CZ" sz="2100" b="1" dirty="0">
              <a:solidFill>
                <a:srgbClr val="0000FF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6072791" y="3541334"/>
            <a:ext cx="2645276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(924 </a:t>
            </a:r>
            <a:r>
              <a:rPr lang="cs-CZ" sz="21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-</a:t>
            </a:r>
            <a:r>
              <a:rPr lang="cs-CZ" sz="21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778 ) </a:t>
            </a:r>
            <a:r>
              <a:rPr lang="cs-CZ" sz="21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-</a:t>
            </a:r>
            <a:r>
              <a:rPr lang="cs-CZ" sz="21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146  = </a:t>
            </a:r>
            <a:endParaRPr lang="cs-CZ" sz="21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8520712" y="3534079"/>
            <a:ext cx="333746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0</a:t>
            </a:r>
          </a:p>
        </p:txBody>
      </p:sp>
      <p:sp>
        <p:nvSpPr>
          <p:cNvPr id="63" name="TextovéPole 62"/>
          <p:cNvSpPr txBox="1"/>
          <p:nvPr/>
        </p:nvSpPr>
        <p:spPr>
          <a:xfrm>
            <a:off x="10218" y="4252520"/>
            <a:ext cx="2561920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(785 + 298) - 561 = </a:t>
            </a:r>
            <a:endParaRPr lang="cs-CZ" sz="21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4" name="TextovéPole 63"/>
          <p:cNvSpPr txBox="1"/>
          <p:nvPr/>
        </p:nvSpPr>
        <p:spPr>
          <a:xfrm>
            <a:off x="2386739" y="4245265"/>
            <a:ext cx="631904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522</a:t>
            </a:r>
            <a:endParaRPr lang="cs-CZ" sz="21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2978334" y="4259780"/>
            <a:ext cx="2569934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(999 - 497) - 234  = </a:t>
            </a:r>
            <a:endParaRPr lang="cs-CZ" sz="2100" b="1" dirty="0">
              <a:solidFill>
                <a:srgbClr val="0000FF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6" name="TextovéPole 65"/>
          <p:cNvSpPr txBox="1"/>
          <p:nvPr/>
        </p:nvSpPr>
        <p:spPr>
          <a:xfrm>
            <a:off x="5353685" y="4252525"/>
            <a:ext cx="631904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268</a:t>
            </a:r>
            <a:endParaRPr lang="cs-CZ" sz="2100" b="1" dirty="0">
              <a:solidFill>
                <a:srgbClr val="0000FF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7" name="TextovéPole 66"/>
          <p:cNvSpPr txBox="1"/>
          <p:nvPr/>
        </p:nvSpPr>
        <p:spPr>
          <a:xfrm>
            <a:off x="6080051" y="4259780"/>
            <a:ext cx="2561920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(523 + 159) </a:t>
            </a:r>
            <a:r>
              <a:rPr lang="cs-CZ" sz="21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-</a:t>
            </a:r>
            <a:r>
              <a:rPr lang="cs-CZ" sz="21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354 = </a:t>
            </a:r>
            <a:endParaRPr lang="cs-CZ" sz="21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8" name="TextovéPole 67"/>
          <p:cNvSpPr txBox="1"/>
          <p:nvPr/>
        </p:nvSpPr>
        <p:spPr>
          <a:xfrm>
            <a:off x="8465164" y="4259819"/>
            <a:ext cx="631904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328</a:t>
            </a:r>
            <a:endParaRPr lang="cs-CZ" sz="21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2964" y="4999994"/>
            <a:ext cx="2494594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(847 </a:t>
            </a:r>
            <a:r>
              <a:rPr lang="cs-CZ" sz="21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-</a:t>
            </a:r>
            <a:r>
              <a:rPr lang="cs-CZ" sz="21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487) </a:t>
            </a:r>
            <a:r>
              <a:rPr lang="cs-CZ" sz="21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-</a:t>
            </a:r>
            <a:r>
              <a:rPr lang="cs-CZ" sz="21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215 = </a:t>
            </a:r>
            <a:endParaRPr lang="cs-CZ" sz="21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0" name="TextovéPole 69"/>
          <p:cNvSpPr txBox="1"/>
          <p:nvPr/>
        </p:nvSpPr>
        <p:spPr>
          <a:xfrm>
            <a:off x="2334773" y="4992739"/>
            <a:ext cx="631904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145</a:t>
            </a:r>
            <a:endParaRPr lang="cs-CZ" sz="21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1" name="TextovéPole 70"/>
          <p:cNvSpPr txBox="1"/>
          <p:nvPr/>
        </p:nvSpPr>
        <p:spPr>
          <a:xfrm>
            <a:off x="2971080" y="5007254"/>
            <a:ext cx="2488182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829 - ( 654 + 55) = </a:t>
            </a:r>
            <a:endParaRPr lang="cs-CZ" sz="2100" b="1" dirty="0">
              <a:solidFill>
                <a:srgbClr val="0000FF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2" name="TextovéPole 71"/>
          <p:cNvSpPr txBox="1"/>
          <p:nvPr/>
        </p:nvSpPr>
        <p:spPr>
          <a:xfrm>
            <a:off x="5275031" y="4999999"/>
            <a:ext cx="631904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120</a:t>
            </a:r>
            <a:endParaRPr lang="cs-CZ" sz="2100" b="1" dirty="0">
              <a:solidFill>
                <a:srgbClr val="0000FF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3" name="TextovéPole 72"/>
          <p:cNvSpPr txBox="1"/>
          <p:nvPr/>
        </p:nvSpPr>
        <p:spPr>
          <a:xfrm>
            <a:off x="6072797" y="5007254"/>
            <a:ext cx="2412840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(522 - 266) + 87 = </a:t>
            </a:r>
            <a:endParaRPr lang="cs-CZ" sz="21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4" name="TextovéPole 73"/>
          <p:cNvSpPr txBox="1"/>
          <p:nvPr/>
        </p:nvSpPr>
        <p:spPr>
          <a:xfrm>
            <a:off x="8317522" y="4999999"/>
            <a:ext cx="631904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343</a:t>
            </a:r>
            <a:endParaRPr lang="cs-CZ" sz="21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5" name="TextovéPole 74"/>
          <p:cNvSpPr txBox="1"/>
          <p:nvPr/>
        </p:nvSpPr>
        <p:spPr>
          <a:xfrm>
            <a:off x="10224" y="5718440"/>
            <a:ext cx="2486578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(334 + 245) - 569 =</a:t>
            </a:r>
            <a:endParaRPr lang="cs-CZ" sz="21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6" name="TextovéPole 75"/>
          <p:cNvSpPr txBox="1"/>
          <p:nvPr/>
        </p:nvSpPr>
        <p:spPr>
          <a:xfrm>
            <a:off x="2388617" y="5711185"/>
            <a:ext cx="482824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10</a:t>
            </a:r>
            <a:endParaRPr lang="cs-CZ" sz="21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7" name="TextovéPole 76"/>
          <p:cNvSpPr txBox="1"/>
          <p:nvPr/>
        </p:nvSpPr>
        <p:spPr>
          <a:xfrm>
            <a:off x="2978340" y="5725700"/>
            <a:ext cx="2494594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(548 - 225) - 313 = </a:t>
            </a:r>
            <a:endParaRPr lang="cs-CZ" sz="2100" b="1" dirty="0">
              <a:solidFill>
                <a:srgbClr val="0000FF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8" name="TextovéPole 77"/>
          <p:cNvSpPr txBox="1"/>
          <p:nvPr/>
        </p:nvSpPr>
        <p:spPr>
          <a:xfrm>
            <a:off x="5310617" y="5732959"/>
            <a:ext cx="482824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10</a:t>
            </a:r>
            <a:endParaRPr lang="cs-CZ" sz="2100" b="1" dirty="0">
              <a:solidFill>
                <a:srgbClr val="0000FF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9" name="TextovéPole 78"/>
          <p:cNvSpPr txBox="1"/>
          <p:nvPr/>
        </p:nvSpPr>
        <p:spPr>
          <a:xfrm>
            <a:off x="6080057" y="5725700"/>
            <a:ext cx="2412840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(325 + 33) - 258 = </a:t>
            </a:r>
            <a:endParaRPr lang="cs-CZ" sz="21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0" name="TextovéPole 79"/>
          <p:cNvSpPr txBox="1"/>
          <p:nvPr/>
        </p:nvSpPr>
        <p:spPr>
          <a:xfrm>
            <a:off x="8324782" y="5718445"/>
            <a:ext cx="631904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100</a:t>
            </a:r>
            <a:endParaRPr lang="cs-CZ" sz="21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141714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3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8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3" dur="2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8" dur="2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3" dur="2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8" dur="2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3" dur="20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2000"/>
                            </p:stCondLst>
                            <p:childTnLst>
                              <p:par>
                                <p:cTn id="8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4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9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4" dur="2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9" dur="2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4" dur="2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9" dur="2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4" dur="20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9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0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2" fill="hold">
                            <p:stCondLst>
                              <p:cond delay="2000"/>
                            </p:stCondLst>
                            <p:childTnLst>
                              <p:par>
                                <p:cTn id="15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9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0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3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4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7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8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1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2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5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6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9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0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1" fill="hold">
                      <p:stCondLst>
                        <p:cond delay="indefinite"/>
                      </p:stCondLst>
                      <p:childTnLst>
                        <p:par>
                          <p:cTn id="182" fill="hold">
                            <p:stCondLst>
                              <p:cond delay="0"/>
                            </p:stCondLst>
                            <p:childTnLst>
                              <p:par>
                                <p:cTn id="183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5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6" fill="hold">
                      <p:stCondLst>
                        <p:cond delay="indefinite"/>
                      </p:stCondLst>
                      <p:childTnLst>
                        <p:par>
                          <p:cTn id="187" fill="hold">
                            <p:stCondLst>
                              <p:cond delay="0"/>
                            </p:stCondLst>
                            <p:childTnLst>
                              <p:par>
                                <p:cTn id="188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0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1" fill="hold">
                      <p:stCondLst>
                        <p:cond delay="indefinite"/>
                      </p:stCondLst>
                      <p:childTnLst>
                        <p:par>
                          <p:cTn id="192" fill="hold">
                            <p:stCondLst>
                              <p:cond delay="0"/>
                            </p:stCondLst>
                            <p:childTnLst>
                              <p:par>
                                <p:cTn id="193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5" dur="2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6" fill="hold">
                      <p:stCondLst>
                        <p:cond delay="indefinite"/>
                      </p:stCondLst>
                      <p:childTnLst>
                        <p:par>
                          <p:cTn id="197" fill="hold">
                            <p:stCondLst>
                              <p:cond delay="0"/>
                            </p:stCondLst>
                            <p:childTnLst>
                              <p:par>
                                <p:cTn id="198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00" dur="2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1" fill="hold">
                      <p:stCondLst>
                        <p:cond delay="indefinite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05" dur="2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6" fill="hold">
                      <p:stCondLst>
                        <p:cond delay="indefinite"/>
                      </p:stCondLst>
                      <p:childTnLst>
                        <p:par>
                          <p:cTn id="207" fill="hold">
                            <p:stCondLst>
                              <p:cond delay="0"/>
                            </p:stCondLst>
                            <p:childTnLst>
                              <p:par>
                                <p:cTn id="208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10" dur="20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1" fill="hold">
                      <p:stCondLst>
                        <p:cond delay="indefinite"/>
                      </p:stCondLst>
                      <p:childTnLst>
                        <p:par>
                          <p:cTn id="212" fill="hold">
                            <p:stCondLst>
                              <p:cond delay="0"/>
                            </p:stCondLst>
                            <p:childTnLst>
                              <p:par>
                                <p:cTn id="213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15" dur="20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36" grpId="0"/>
      <p:bldP spid="19" grpId="0"/>
      <p:bldP spid="22" grpId="0"/>
      <p:bldP spid="23" grpId="0"/>
      <p:bldP spid="27" grpId="0"/>
      <p:bldP spid="31" grpId="0" animBg="1"/>
      <p:bldP spid="43" grpId="0" animBg="1"/>
      <p:bldP spid="44" grpId="0" animBg="1"/>
      <p:bldP spid="45" grpId="0"/>
      <p:bldP spid="46" grpId="0"/>
      <p:bldP spid="47" grpId="0"/>
      <p:bldP spid="48" grpId="0"/>
      <p:bldP spid="49" grpId="0"/>
      <p:bldP spid="50" grpId="0"/>
      <p:bldP spid="51" grpId="0"/>
      <p:bldP spid="52" grpId="0"/>
      <p:bldP spid="53" grpId="0"/>
      <p:bldP spid="54" grpId="0"/>
      <p:bldP spid="55" grpId="0"/>
      <p:bldP spid="56" grpId="0"/>
      <p:bldP spid="57" grpId="0"/>
      <p:bldP spid="58" grpId="0"/>
      <p:bldP spid="59" grpId="0"/>
      <p:bldP spid="60" grpId="0"/>
      <p:bldP spid="61" grpId="0"/>
      <p:bldP spid="62" grpId="0"/>
      <p:bldP spid="63" grpId="0"/>
      <p:bldP spid="64" grpId="0"/>
      <p:bldP spid="65" grpId="0"/>
      <p:bldP spid="66" grpId="0"/>
      <p:bldP spid="67" grpId="0"/>
      <p:bldP spid="68" grpId="0"/>
      <p:bldP spid="69" grpId="0"/>
      <p:bldP spid="70" grpId="0"/>
      <p:bldP spid="71" grpId="0"/>
      <p:bldP spid="72" grpId="0"/>
      <p:bldP spid="73" grpId="0"/>
      <p:bldP spid="74" grpId="0"/>
      <p:bldP spid="75" grpId="0"/>
      <p:bldP spid="76" grpId="0"/>
      <p:bldP spid="77" grpId="0"/>
      <p:bldP spid="78" grpId="0"/>
      <p:bldP spid="79" grpId="0"/>
      <p:bldP spid="8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53375859"/>
              </p:ext>
            </p:extLst>
          </p:nvPr>
        </p:nvGraphicFramePr>
        <p:xfrm>
          <a:off x="0" y="100966"/>
          <a:ext cx="9144000" cy="11887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43608"/>
                <a:gridCol w="8100392"/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pl-PL" sz="2000" dirty="0" smtClean="0">
                          <a:latin typeface="Arial" pitchFamily="34" charset="0"/>
                          <a:cs typeface="Arial" pitchFamily="34" charset="0"/>
                        </a:rPr>
                        <a:t>Pracovní list 511/list č. 5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itchFamily="34" charset="0"/>
                          <a:cs typeface="Arial" pitchFamily="34" charset="0"/>
                        </a:rPr>
                        <a:t>Jméno:</a:t>
                      </a:r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pl-PL" sz="2000" dirty="0" smtClean="0">
                          <a:latin typeface="Arial" pitchFamily="34" charset="0"/>
                          <a:cs typeface="Arial" pitchFamily="34" charset="0"/>
                        </a:rPr>
                        <a:t>Doplň do tabulky a zkontroluj správnost výpočtů:	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07" name="Rectangle 99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45" name="Rectangle 4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7544" y="2012938"/>
            <a:ext cx="2182008" cy="415498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latin typeface="Arial" pitchFamily="34" charset="0"/>
                <a:cs typeface="Arial" pitchFamily="34" charset="0"/>
              </a:rPr>
              <a:t>(18 + 50) + 27 = </a:t>
            </a:r>
            <a:endParaRPr lang="cs-CZ" sz="21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025660" y="2020198"/>
            <a:ext cx="2182008" cy="415498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latin typeface="Arial" pitchFamily="34" charset="0"/>
                <a:cs typeface="Arial" pitchFamily="34" charset="0"/>
              </a:rPr>
              <a:t>(34 + 19) + 45 = </a:t>
            </a:r>
            <a:endParaRPr lang="cs-CZ" sz="21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127377" y="2020198"/>
            <a:ext cx="2182008" cy="415498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latin typeface="Arial" pitchFamily="34" charset="0"/>
                <a:cs typeface="Arial" pitchFamily="34" charset="0"/>
              </a:rPr>
              <a:t>(14 + 35) + 31 = </a:t>
            </a:r>
            <a:endParaRPr lang="cs-CZ" sz="21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147816" y="1347980"/>
            <a:ext cx="4443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4080697" y="1365075"/>
            <a:ext cx="4443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B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138429" y="1370237"/>
            <a:ext cx="4443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C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64804" y="2774926"/>
            <a:ext cx="2114681" cy="415498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latin typeface="Arial" pitchFamily="34" charset="0"/>
                <a:cs typeface="Arial" pitchFamily="34" charset="0"/>
              </a:rPr>
              <a:t>(65 </a:t>
            </a:r>
            <a:r>
              <a:rPr lang="cs-CZ" sz="2100" b="1" dirty="0">
                <a:latin typeface="Arial" pitchFamily="34" charset="0"/>
                <a:cs typeface="Arial" pitchFamily="34" charset="0"/>
              </a:rPr>
              <a:t>-</a:t>
            </a:r>
            <a:r>
              <a:rPr lang="cs-CZ" sz="2100" b="1" dirty="0" smtClean="0">
                <a:latin typeface="Arial" pitchFamily="34" charset="0"/>
                <a:cs typeface="Arial" pitchFamily="34" charset="0"/>
              </a:rPr>
              <a:t> 45) + 86 = </a:t>
            </a:r>
            <a:endParaRPr lang="cs-CZ" sz="21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032920" y="2782186"/>
            <a:ext cx="2114681" cy="415498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latin typeface="Arial" pitchFamily="34" charset="0"/>
                <a:cs typeface="Arial" pitchFamily="34" charset="0"/>
              </a:rPr>
              <a:t>(12 + 45) - 25 = </a:t>
            </a:r>
            <a:endParaRPr lang="cs-CZ" sz="21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6134637" y="2782186"/>
            <a:ext cx="2114681" cy="415498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latin typeface="Arial" pitchFamily="34" charset="0"/>
                <a:cs typeface="Arial" pitchFamily="34" charset="0"/>
              </a:rPr>
              <a:t>(76 </a:t>
            </a:r>
            <a:r>
              <a:rPr lang="cs-CZ" sz="2100" b="1" dirty="0">
                <a:latin typeface="Arial" pitchFamily="34" charset="0"/>
                <a:cs typeface="Arial" pitchFamily="34" charset="0"/>
              </a:rPr>
              <a:t>-</a:t>
            </a:r>
            <a:r>
              <a:rPr lang="cs-CZ" sz="2100" b="1" dirty="0" smtClean="0">
                <a:latin typeface="Arial" pitchFamily="34" charset="0"/>
                <a:cs typeface="Arial" pitchFamily="34" charset="0"/>
              </a:rPr>
              <a:t> 45) + 48 = </a:t>
            </a:r>
            <a:endParaRPr lang="cs-CZ" sz="21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7550" y="3464344"/>
            <a:ext cx="2263761" cy="415498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latin typeface="Arial" pitchFamily="34" charset="0"/>
                <a:cs typeface="Arial" pitchFamily="34" charset="0"/>
              </a:rPr>
              <a:t>157 - (45 + 37) = </a:t>
            </a:r>
            <a:endParaRPr lang="cs-CZ" sz="21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082123" y="3471604"/>
            <a:ext cx="2263761" cy="415498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latin typeface="Arial" pitchFamily="34" charset="0"/>
                <a:cs typeface="Arial" pitchFamily="34" charset="0"/>
              </a:rPr>
              <a:t>125 + (97 - 57) = </a:t>
            </a:r>
            <a:endParaRPr lang="cs-CZ" sz="21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6127383" y="3471604"/>
            <a:ext cx="2345514" cy="415498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latin typeface="Arial" pitchFamily="34" charset="0"/>
                <a:cs typeface="Arial" pitchFamily="34" charset="0"/>
              </a:rPr>
              <a:t>223 </a:t>
            </a:r>
            <a:r>
              <a:rPr lang="cs-CZ" sz="2100" b="1" dirty="0">
                <a:latin typeface="Arial" pitchFamily="34" charset="0"/>
                <a:cs typeface="Arial" pitchFamily="34" charset="0"/>
              </a:rPr>
              <a:t>-</a:t>
            </a:r>
            <a:r>
              <a:rPr lang="cs-CZ" sz="2100" b="1" dirty="0" smtClean="0">
                <a:latin typeface="Arial" pitchFamily="34" charset="0"/>
                <a:cs typeface="Arial" pitchFamily="34" charset="0"/>
              </a:rPr>
              <a:t> (167 </a:t>
            </a:r>
            <a:r>
              <a:rPr lang="cs-CZ" sz="2100" b="1" dirty="0">
                <a:latin typeface="Arial" pitchFamily="34" charset="0"/>
                <a:cs typeface="Arial" pitchFamily="34" charset="0"/>
              </a:rPr>
              <a:t>-</a:t>
            </a:r>
            <a:r>
              <a:rPr lang="cs-CZ" sz="2100" b="1" dirty="0" smtClean="0">
                <a:latin typeface="Arial" pitchFamily="34" charset="0"/>
                <a:cs typeface="Arial" pitchFamily="34" charset="0"/>
              </a:rPr>
              <a:t> 8</a:t>
            </a:r>
            <a:r>
              <a:rPr lang="cs-CZ" sz="2100" b="1" dirty="0">
                <a:latin typeface="Arial" pitchFamily="34" charset="0"/>
                <a:cs typeface="Arial" pitchFamily="34" charset="0"/>
              </a:rPr>
              <a:t>9</a:t>
            </a:r>
            <a:r>
              <a:rPr lang="cs-CZ" sz="2100" b="1" dirty="0" smtClean="0">
                <a:latin typeface="Arial" pitchFamily="34" charset="0"/>
                <a:cs typeface="Arial" pitchFamily="34" charset="0"/>
              </a:rPr>
              <a:t>) = </a:t>
            </a:r>
            <a:endParaRPr lang="cs-CZ" sz="21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57550" y="4175530"/>
            <a:ext cx="2412840" cy="415498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latin typeface="Arial" pitchFamily="34" charset="0"/>
                <a:cs typeface="Arial" pitchFamily="34" charset="0"/>
              </a:rPr>
              <a:t>678 </a:t>
            </a:r>
            <a:r>
              <a:rPr lang="cs-CZ" sz="2100" b="1" dirty="0">
                <a:latin typeface="Arial" pitchFamily="34" charset="0"/>
                <a:cs typeface="Arial" pitchFamily="34" charset="0"/>
              </a:rPr>
              <a:t>-</a:t>
            </a:r>
            <a:r>
              <a:rPr lang="cs-CZ" sz="2100" b="1" dirty="0" smtClean="0">
                <a:latin typeface="Arial" pitchFamily="34" charset="0"/>
                <a:cs typeface="Arial" pitchFamily="34" charset="0"/>
              </a:rPr>
              <a:t> (453 + 66) = </a:t>
            </a:r>
            <a:endParaRPr lang="cs-CZ" sz="21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3040941" y="4197152"/>
            <a:ext cx="2561920" cy="415498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latin typeface="Arial" pitchFamily="34" charset="0"/>
                <a:cs typeface="Arial" pitchFamily="34" charset="0"/>
              </a:rPr>
              <a:t>(879 </a:t>
            </a:r>
            <a:r>
              <a:rPr lang="cs-CZ" sz="2100" b="1" dirty="0">
                <a:latin typeface="Arial" pitchFamily="34" charset="0"/>
                <a:cs typeface="Arial" pitchFamily="34" charset="0"/>
              </a:rPr>
              <a:t>-</a:t>
            </a:r>
            <a:r>
              <a:rPr lang="cs-CZ" sz="2100" b="1" dirty="0" smtClean="0">
                <a:latin typeface="Arial" pitchFamily="34" charset="0"/>
                <a:cs typeface="Arial" pitchFamily="34" charset="0"/>
              </a:rPr>
              <a:t> 475) + 167 = </a:t>
            </a:r>
            <a:endParaRPr lang="cs-CZ" sz="21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6127383" y="4182790"/>
            <a:ext cx="2645276" cy="415498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latin typeface="Arial" pitchFamily="34" charset="0"/>
                <a:cs typeface="Arial" pitchFamily="34" charset="0"/>
              </a:rPr>
              <a:t>(987 </a:t>
            </a:r>
            <a:r>
              <a:rPr lang="cs-CZ" sz="2100" b="1" dirty="0">
                <a:latin typeface="Arial" pitchFamily="34" charset="0"/>
                <a:cs typeface="Arial" pitchFamily="34" charset="0"/>
              </a:rPr>
              <a:t>-</a:t>
            </a:r>
            <a:r>
              <a:rPr lang="cs-CZ" sz="2100" b="1" dirty="0" smtClean="0">
                <a:latin typeface="Arial" pitchFamily="34" charset="0"/>
                <a:cs typeface="Arial" pitchFamily="34" charset="0"/>
              </a:rPr>
              <a:t> 678 ) </a:t>
            </a:r>
            <a:r>
              <a:rPr lang="cs-CZ" sz="2100" b="1" dirty="0">
                <a:latin typeface="Arial" pitchFamily="34" charset="0"/>
                <a:cs typeface="Arial" pitchFamily="34" charset="0"/>
              </a:rPr>
              <a:t>-</a:t>
            </a:r>
            <a:r>
              <a:rPr lang="cs-CZ" sz="2100" b="1" dirty="0" smtClean="0">
                <a:latin typeface="Arial" pitchFamily="34" charset="0"/>
                <a:cs typeface="Arial" pitchFamily="34" charset="0"/>
              </a:rPr>
              <a:t> 123  = </a:t>
            </a:r>
            <a:endParaRPr lang="cs-CZ" sz="21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64810" y="4893976"/>
            <a:ext cx="2494594" cy="415498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latin typeface="Arial" pitchFamily="34" charset="0"/>
                <a:cs typeface="Arial" pitchFamily="34" charset="0"/>
              </a:rPr>
              <a:t>(876 </a:t>
            </a:r>
            <a:r>
              <a:rPr lang="cs-CZ" sz="2100" b="1" dirty="0">
                <a:latin typeface="Arial" pitchFamily="34" charset="0"/>
                <a:cs typeface="Arial" pitchFamily="34" charset="0"/>
              </a:rPr>
              <a:t>-</a:t>
            </a:r>
            <a:r>
              <a:rPr lang="cs-CZ" sz="2100" b="1" dirty="0" smtClean="0">
                <a:latin typeface="Arial" pitchFamily="34" charset="0"/>
                <a:cs typeface="Arial" pitchFamily="34" charset="0"/>
              </a:rPr>
              <a:t> 145) - 267 = </a:t>
            </a:r>
            <a:endParaRPr lang="cs-CZ" sz="21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3032926" y="4901236"/>
            <a:ext cx="2569934" cy="415498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latin typeface="Arial" pitchFamily="34" charset="0"/>
                <a:cs typeface="Arial" pitchFamily="34" charset="0"/>
              </a:rPr>
              <a:t>(567 - 245) - 134  = </a:t>
            </a:r>
            <a:endParaRPr lang="cs-CZ" sz="21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6134643" y="4901236"/>
            <a:ext cx="2345514" cy="415498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latin typeface="Arial" pitchFamily="34" charset="0"/>
                <a:cs typeface="Arial" pitchFamily="34" charset="0"/>
              </a:rPr>
              <a:t>(874 </a:t>
            </a:r>
            <a:r>
              <a:rPr lang="cs-CZ" sz="2100" b="1" dirty="0">
                <a:latin typeface="Arial" pitchFamily="34" charset="0"/>
                <a:cs typeface="Arial" pitchFamily="34" charset="0"/>
              </a:rPr>
              <a:t>-</a:t>
            </a:r>
            <a:r>
              <a:rPr lang="cs-CZ" sz="2100" b="1" dirty="0" smtClean="0">
                <a:latin typeface="Arial" pitchFamily="34" charset="0"/>
                <a:cs typeface="Arial" pitchFamily="34" charset="0"/>
              </a:rPr>
              <a:t> 789) </a:t>
            </a:r>
            <a:r>
              <a:rPr lang="cs-CZ" sz="2100" b="1" dirty="0">
                <a:latin typeface="Arial" pitchFamily="34" charset="0"/>
                <a:cs typeface="Arial" pitchFamily="34" charset="0"/>
              </a:rPr>
              <a:t>-</a:t>
            </a:r>
            <a:r>
              <a:rPr lang="cs-CZ" sz="2100" b="1" dirty="0" smtClean="0">
                <a:latin typeface="Arial" pitchFamily="34" charset="0"/>
                <a:cs typeface="Arial" pitchFamily="34" charset="0"/>
              </a:rPr>
              <a:t> 85 = </a:t>
            </a:r>
            <a:endParaRPr lang="cs-CZ" sz="21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57556" y="5641450"/>
            <a:ext cx="2494594" cy="415498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latin typeface="Arial" pitchFamily="34" charset="0"/>
                <a:cs typeface="Arial" pitchFamily="34" charset="0"/>
              </a:rPr>
              <a:t>(893 </a:t>
            </a:r>
            <a:r>
              <a:rPr lang="cs-CZ" sz="2100" b="1" dirty="0">
                <a:latin typeface="Arial" pitchFamily="34" charset="0"/>
                <a:cs typeface="Arial" pitchFamily="34" charset="0"/>
              </a:rPr>
              <a:t>-</a:t>
            </a:r>
            <a:r>
              <a:rPr lang="cs-CZ" sz="2100" b="1" dirty="0" smtClean="0">
                <a:latin typeface="Arial" pitchFamily="34" charset="0"/>
                <a:cs typeface="Arial" pitchFamily="34" charset="0"/>
              </a:rPr>
              <a:t> 765) </a:t>
            </a:r>
            <a:r>
              <a:rPr lang="cs-CZ" sz="2100" b="1" dirty="0">
                <a:latin typeface="Arial" pitchFamily="34" charset="0"/>
                <a:cs typeface="Arial" pitchFamily="34" charset="0"/>
              </a:rPr>
              <a:t>-</a:t>
            </a:r>
            <a:r>
              <a:rPr lang="cs-CZ" sz="2100" b="1" dirty="0" smtClean="0">
                <a:latin typeface="Arial" pitchFamily="34" charset="0"/>
                <a:cs typeface="Arial" pitchFamily="34" charset="0"/>
              </a:rPr>
              <a:t> 128 = </a:t>
            </a:r>
            <a:endParaRPr lang="cs-CZ" sz="21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3025672" y="5648710"/>
            <a:ext cx="2397964" cy="415498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latin typeface="Arial" pitchFamily="34" charset="0"/>
                <a:cs typeface="Arial" pitchFamily="34" charset="0"/>
              </a:rPr>
              <a:t>978 - ( 911+ 67) = </a:t>
            </a:r>
            <a:endParaRPr lang="cs-CZ" sz="21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6127389" y="5648710"/>
            <a:ext cx="2412840" cy="415498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latin typeface="Arial" pitchFamily="34" charset="0"/>
                <a:cs typeface="Arial" pitchFamily="34" charset="0"/>
              </a:rPr>
              <a:t>(234 - 156) + 67 = </a:t>
            </a:r>
            <a:endParaRPr lang="cs-CZ" sz="21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64816" y="6359896"/>
            <a:ext cx="2270173" cy="415498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latin typeface="Arial" pitchFamily="34" charset="0"/>
                <a:cs typeface="Arial" pitchFamily="34" charset="0"/>
              </a:rPr>
              <a:t>(333 </a:t>
            </a:r>
            <a:r>
              <a:rPr lang="cs-CZ" sz="2100" b="1" dirty="0">
                <a:latin typeface="Arial" pitchFamily="34" charset="0"/>
                <a:cs typeface="Arial" pitchFamily="34" charset="0"/>
              </a:rPr>
              <a:t>-</a:t>
            </a:r>
            <a:r>
              <a:rPr lang="cs-CZ" sz="2100" b="1" dirty="0" smtClean="0">
                <a:latin typeface="Arial" pitchFamily="34" charset="0"/>
                <a:cs typeface="Arial" pitchFamily="34" charset="0"/>
              </a:rPr>
              <a:t> 245) - 87 =</a:t>
            </a:r>
            <a:endParaRPr lang="cs-CZ" sz="21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3032932" y="6367156"/>
            <a:ext cx="2494594" cy="415498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latin typeface="Arial" pitchFamily="34" charset="0"/>
                <a:cs typeface="Arial" pitchFamily="34" charset="0"/>
              </a:rPr>
              <a:t>(499 - 125) - 372 = </a:t>
            </a:r>
            <a:endParaRPr lang="cs-CZ" sz="21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6134649" y="6367156"/>
            <a:ext cx="2412840" cy="415498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latin typeface="Arial" pitchFamily="34" charset="0"/>
                <a:cs typeface="Arial" pitchFamily="34" charset="0"/>
              </a:rPr>
              <a:t>(597 + 45) - 639 = </a:t>
            </a:r>
            <a:endParaRPr lang="cs-CZ" sz="21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18197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87564328"/>
              </p:ext>
            </p:extLst>
          </p:nvPr>
        </p:nvGraphicFramePr>
        <p:xfrm>
          <a:off x="0" y="100966"/>
          <a:ext cx="9144000" cy="11887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43608"/>
                <a:gridCol w="8100392"/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pl-PL" sz="2000" dirty="0" smtClean="0">
                          <a:latin typeface="Arial" pitchFamily="34" charset="0"/>
                          <a:cs typeface="Arial" pitchFamily="34" charset="0"/>
                        </a:rPr>
                        <a:t>Pracovní list 511/list č. 7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itchFamily="34" charset="0"/>
                          <a:cs typeface="Arial" pitchFamily="34" charset="0"/>
                        </a:rPr>
                        <a:t>Jméno:</a:t>
                      </a:r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pl-PL" sz="2000" dirty="0" smtClean="0">
                          <a:latin typeface="Arial" pitchFamily="34" charset="0"/>
                          <a:cs typeface="Arial" pitchFamily="34" charset="0"/>
                        </a:rPr>
                        <a:t>Doplň do tabulky a zkontroluj správnost výpočtů:	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07" name="Rectangle 99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45" name="Rectangle 4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-37992" y="2026586"/>
            <a:ext cx="2331087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latin typeface="Arial" pitchFamily="34" charset="0"/>
                <a:cs typeface="Arial" pitchFamily="34" charset="0"/>
              </a:rPr>
              <a:t>(132 + 28) + 66 = </a:t>
            </a:r>
            <a:endParaRPr lang="cs-CZ" sz="21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2930124" y="2033846"/>
            <a:ext cx="2547044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latin typeface="Arial" pitchFamily="34" charset="0"/>
                <a:cs typeface="Arial" pitchFamily="34" charset="0"/>
              </a:rPr>
              <a:t>(547 - 119) + 145 = </a:t>
            </a:r>
            <a:endParaRPr lang="cs-CZ" sz="21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6031841" y="2033846"/>
            <a:ext cx="2480166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latin typeface="Arial" pitchFamily="34" charset="0"/>
                <a:cs typeface="Arial" pitchFamily="34" charset="0"/>
              </a:rPr>
              <a:t>(148 + 135) + 81 = </a:t>
            </a:r>
            <a:endParaRPr lang="cs-CZ" sz="21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1052280" y="1361628"/>
            <a:ext cx="4443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</a:t>
            </a:r>
          </a:p>
        </p:txBody>
      </p:sp>
      <p:sp>
        <p:nvSpPr>
          <p:cNvPr id="46" name="TextovéPole 45"/>
          <p:cNvSpPr txBox="1"/>
          <p:nvPr/>
        </p:nvSpPr>
        <p:spPr>
          <a:xfrm>
            <a:off x="3985161" y="1378723"/>
            <a:ext cx="4443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B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7042893" y="1383885"/>
            <a:ext cx="4443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C</a:t>
            </a:r>
          </a:p>
        </p:txBody>
      </p:sp>
      <p:sp>
        <p:nvSpPr>
          <p:cNvPr id="48" name="TextovéPole 47"/>
          <p:cNvSpPr txBox="1"/>
          <p:nvPr/>
        </p:nvSpPr>
        <p:spPr>
          <a:xfrm>
            <a:off x="-30732" y="2788574"/>
            <a:ext cx="2114681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latin typeface="Arial" pitchFamily="34" charset="0"/>
                <a:cs typeface="Arial" pitchFamily="34" charset="0"/>
              </a:rPr>
              <a:t>(34 </a:t>
            </a:r>
            <a:r>
              <a:rPr lang="cs-CZ" sz="2100" b="1" dirty="0">
                <a:latin typeface="Arial" pitchFamily="34" charset="0"/>
                <a:cs typeface="Arial" pitchFamily="34" charset="0"/>
              </a:rPr>
              <a:t>-</a:t>
            </a:r>
            <a:r>
              <a:rPr lang="cs-CZ" sz="2100" b="1" dirty="0" smtClean="0">
                <a:latin typeface="Arial" pitchFamily="34" charset="0"/>
                <a:cs typeface="Arial" pitchFamily="34" charset="0"/>
              </a:rPr>
              <a:t> 15) + 54 = </a:t>
            </a:r>
            <a:endParaRPr lang="cs-CZ" sz="21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2937384" y="2795834"/>
            <a:ext cx="2263761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latin typeface="Arial" pitchFamily="34" charset="0"/>
                <a:cs typeface="Arial" pitchFamily="34" charset="0"/>
              </a:rPr>
              <a:t>(66 + 65) - 125 = </a:t>
            </a:r>
            <a:endParaRPr lang="cs-CZ" sz="21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6039101" y="2795834"/>
            <a:ext cx="2114681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latin typeface="Arial" pitchFamily="34" charset="0"/>
                <a:cs typeface="Arial" pitchFamily="34" charset="0"/>
              </a:rPr>
              <a:t>(96 </a:t>
            </a:r>
            <a:r>
              <a:rPr lang="cs-CZ" sz="2100" b="1" dirty="0">
                <a:latin typeface="Arial" pitchFamily="34" charset="0"/>
                <a:cs typeface="Arial" pitchFamily="34" charset="0"/>
              </a:rPr>
              <a:t>-</a:t>
            </a:r>
            <a:r>
              <a:rPr lang="cs-CZ" sz="2100" b="1" dirty="0" smtClean="0">
                <a:latin typeface="Arial" pitchFamily="34" charset="0"/>
                <a:cs typeface="Arial" pitchFamily="34" charset="0"/>
              </a:rPr>
              <a:t> 45) + 78 = </a:t>
            </a:r>
            <a:endParaRPr lang="cs-CZ" sz="21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-37986" y="3477992"/>
            <a:ext cx="2561920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latin typeface="Arial" pitchFamily="34" charset="0"/>
                <a:cs typeface="Arial" pitchFamily="34" charset="0"/>
              </a:rPr>
              <a:t>628 - (254 </a:t>
            </a:r>
            <a:r>
              <a:rPr lang="cs-CZ" sz="2100" b="1" dirty="0">
                <a:latin typeface="Arial" pitchFamily="34" charset="0"/>
                <a:cs typeface="Arial" pitchFamily="34" charset="0"/>
              </a:rPr>
              <a:t>+</a:t>
            </a:r>
            <a:r>
              <a:rPr lang="cs-CZ" sz="2100" b="1" dirty="0" smtClean="0">
                <a:latin typeface="Arial" pitchFamily="34" charset="0"/>
                <a:cs typeface="Arial" pitchFamily="34" charset="0"/>
              </a:rPr>
              <a:t> 328) = </a:t>
            </a:r>
            <a:endParaRPr lang="cs-CZ" sz="21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2986587" y="3485252"/>
            <a:ext cx="2412840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latin typeface="Arial" pitchFamily="34" charset="0"/>
                <a:cs typeface="Arial" pitchFamily="34" charset="0"/>
              </a:rPr>
              <a:t>139 + (648 - 69) = </a:t>
            </a:r>
            <a:endParaRPr lang="cs-CZ" sz="21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6031847" y="3485252"/>
            <a:ext cx="2345514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latin typeface="Arial" pitchFamily="34" charset="0"/>
                <a:cs typeface="Arial" pitchFamily="34" charset="0"/>
              </a:rPr>
              <a:t>878 </a:t>
            </a:r>
            <a:r>
              <a:rPr lang="cs-CZ" sz="2100" b="1" dirty="0">
                <a:latin typeface="Arial" pitchFamily="34" charset="0"/>
                <a:cs typeface="Arial" pitchFamily="34" charset="0"/>
              </a:rPr>
              <a:t>-</a:t>
            </a:r>
            <a:r>
              <a:rPr lang="cs-CZ" sz="2100" b="1" dirty="0" smtClean="0">
                <a:latin typeface="Arial" pitchFamily="34" charset="0"/>
                <a:cs typeface="Arial" pitchFamily="34" charset="0"/>
              </a:rPr>
              <a:t> (542 </a:t>
            </a:r>
            <a:r>
              <a:rPr lang="cs-CZ" sz="2100" b="1" dirty="0">
                <a:latin typeface="Arial" pitchFamily="34" charset="0"/>
                <a:cs typeface="Arial" pitchFamily="34" charset="0"/>
              </a:rPr>
              <a:t>-</a:t>
            </a:r>
            <a:r>
              <a:rPr lang="cs-CZ" sz="2100" b="1" dirty="0" smtClean="0">
                <a:latin typeface="Arial" pitchFamily="34" charset="0"/>
                <a:cs typeface="Arial" pitchFamily="34" charset="0"/>
              </a:rPr>
              <a:t> 99) = </a:t>
            </a:r>
            <a:endParaRPr lang="cs-CZ" sz="21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-37986" y="4189178"/>
            <a:ext cx="2412840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latin typeface="Arial" pitchFamily="34" charset="0"/>
                <a:cs typeface="Arial" pitchFamily="34" charset="0"/>
              </a:rPr>
              <a:t>875 </a:t>
            </a:r>
            <a:r>
              <a:rPr lang="cs-CZ" sz="2100" b="1" dirty="0">
                <a:latin typeface="Arial" pitchFamily="34" charset="0"/>
                <a:cs typeface="Arial" pitchFamily="34" charset="0"/>
              </a:rPr>
              <a:t>-</a:t>
            </a:r>
            <a:r>
              <a:rPr lang="cs-CZ" sz="2100" b="1" dirty="0" smtClean="0">
                <a:latin typeface="Arial" pitchFamily="34" charset="0"/>
                <a:cs typeface="Arial" pitchFamily="34" charset="0"/>
              </a:rPr>
              <a:t> (349 + 67) = </a:t>
            </a:r>
            <a:endParaRPr lang="cs-CZ" sz="21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2945405" y="4210800"/>
            <a:ext cx="2561920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latin typeface="Arial" pitchFamily="34" charset="0"/>
                <a:cs typeface="Arial" pitchFamily="34" charset="0"/>
              </a:rPr>
              <a:t>(934 </a:t>
            </a:r>
            <a:r>
              <a:rPr lang="cs-CZ" sz="2100" b="1" dirty="0">
                <a:latin typeface="Arial" pitchFamily="34" charset="0"/>
                <a:cs typeface="Arial" pitchFamily="34" charset="0"/>
              </a:rPr>
              <a:t>-</a:t>
            </a:r>
            <a:r>
              <a:rPr lang="cs-CZ" sz="2100" b="1" dirty="0" smtClean="0">
                <a:latin typeface="Arial" pitchFamily="34" charset="0"/>
                <a:cs typeface="Arial" pitchFamily="34" charset="0"/>
              </a:rPr>
              <a:t> 575) + 578 = </a:t>
            </a:r>
            <a:endParaRPr lang="cs-CZ" sz="21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6031847" y="4196438"/>
            <a:ext cx="2645276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latin typeface="Arial" pitchFamily="34" charset="0"/>
                <a:cs typeface="Arial" pitchFamily="34" charset="0"/>
              </a:rPr>
              <a:t>(924 </a:t>
            </a:r>
            <a:r>
              <a:rPr lang="cs-CZ" sz="2100" b="1" dirty="0">
                <a:latin typeface="Arial" pitchFamily="34" charset="0"/>
                <a:cs typeface="Arial" pitchFamily="34" charset="0"/>
              </a:rPr>
              <a:t>-</a:t>
            </a:r>
            <a:r>
              <a:rPr lang="cs-CZ" sz="2100" b="1" dirty="0" smtClean="0">
                <a:latin typeface="Arial" pitchFamily="34" charset="0"/>
                <a:cs typeface="Arial" pitchFamily="34" charset="0"/>
              </a:rPr>
              <a:t> 778) </a:t>
            </a:r>
            <a:r>
              <a:rPr lang="cs-CZ" sz="2100" b="1" dirty="0">
                <a:latin typeface="Arial" pitchFamily="34" charset="0"/>
                <a:cs typeface="Arial" pitchFamily="34" charset="0"/>
              </a:rPr>
              <a:t>-</a:t>
            </a:r>
            <a:r>
              <a:rPr lang="cs-CZ" sz="2100" b="1" dirty="0" smtClean="0">
                <a:latin typeface="Arial" pitchFamily="34" charset="0"/>
                <a:cs typeface="Arial" pitchFamily="34" charset="0"/>
              </a:rPr>
              <a:t> 146  = </a:t>
            </a:r>
            <a:endParaRPr lang="cs-CZ" sz="21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-30726" y="4907624"/>
            <a:ext cx="2561920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latin typeface="Arial" pitchFamily="34" charset="0"/>
                <a:cs typeface="Arial" pitchFamily="34" charset="0"/>
              </a:rPr>
              <a:t>(785 + 298) - 561 = </a:t>
            </a:r>
            <a:endParaRPr lang="cs-CZ" sz="21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2937390" y="4914884"/>
            <a:ext cx="2569934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latin typeface="Arial" pitchFamily="34" charset="0"/>
                <a:cs typeface="Arial" pitchFamily="34" charset="0"/>
              </a:rPr>
              <a:t>(999 - 497) - 234  = </a:t>
            </a:r>
            <a:endParaRPr lang="cs-CZ" sz="21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6039107" y="4914884"/>
            <a:ext cx="2561920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latin typeface="Arial" pitchFamily="34" charset="0"/>
                <a:cs typeface="Arial" pitchFamily="34" charset="0"/>
              </a:rPr>
              <a:t>(523 + 159) </a:t>
            </a:r>
            <a:r>
              <a:rPr lang="cs-CZ" sz="2100" b="1" dirty="0">
                <a:latin typeface="Arial" pitchFamily="34" charset="0"/>
                <a:cs typeface="Arial" pitchFamily="34" charset="0"/>
              </a:rPr>
              <a:t>-</a:t>
            </a:r>
            <a:r>
              <a:rPr lang="cs-CZ" sz="2100" b="1" dirty="0" smtClean="0">
                <a:latin typeface="Arial" pitchFamily="34" charset="0"/>
                <a:cs typeface="Arial" pitchFamily="34" charset="0"/>
              </a:rPr>
              <a:t> 354 = </a:t>
            </a:r>
            <a:endParaRPr lang="cs-CZ" sz="21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-37980" y="5655098"/>
            <a:ext cx="2494594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latin typeface="Arial" pitchFamily="34" charset="0"/>
                <a:cs typeface="Arial" pitchFamily="34" charset="0"/>
              </a:rPr>
              <a:t>(847 </a:t>
            </a:r>
            <a:r>
              <a:rPr lang="cs-CZ" sz="2100" b="1" dirty="0">
                <a:latin typeface="Arial" pitchFamily="34" charset="0"/>
                <a:cs typeface="Arial" pitchFamily="34" charset="0"/>
              </a:rPr>
              <a:t>-</a:t>
            </a:r>
            <a:r>
              <a:rPr lang="cs-CZ" sz="2100" b="1" dirty="0" smtClean="0">
                <a:latin typeface="Arial" pitchFamily="34" charset="0"/>
                <a:cs typeface="Arial" pitchFamily="34" charset="0"/>
              </a:rPr>
              <a:t> 487) </a:t>
            </a:r>
            <a:r>
              <a:rPr lang="cs-CZ" sz="2100" b="1" dirty="0">
                <a:latin typeface="Arial" pitchFamily="34" charset="0"/>
                <a:cs typeface="Arial" pitchFamily="34" charset="0"/>
              </a:rPr>
              <a:t>-</a:t>
            </a:r>
            <a:r>
              <a:rPr lang="cs-CZ" sz="2100" b="1" dirty="0" smtClean="0">
                <a:latin typeface="Arial" pitchFamily="34" charset="0"/>
                <a:cs typeface="Arial" pitchFamily="34" charset="0"/>
              </a:rPr>
              <a:t> 215 = </a:t>
            </a:r>
            <a:endParaRPr lang="cs-CZ" sz="21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2930136" y="5662358"/>
            <a:ext cx="2488182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latin typeface="Arial" pitchFamily="34" charset="0"/>
                <a:cs typeface="Arial" pitchFamily="34" charset="0"/>
              </a:rPr>
              <a:t>829 - (654 + 55) = </a:t>
            </a:r>
            <a:endParaRPr lang="cs-CZ" sz="21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6031853" y="5662358"/>
            <a:ext cx="2412840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latin typeface="Arial" pitchFamily="34" charset="0"/>
                <a:cs typeface="Arial" pitchFamily="34" charset="0"/>
              </a:rPr>
              <a:t>(522 - 266) + 87 = </a:t>
            </a:r>
            <a:endParaRPr lang="cs-CZ" sz="21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-30720" y="6373544"/>
            <a:ext cx="2486578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latin typeface="Arial" pitchFamily="34" charset="0"/>
                <a:cs typeface="Arial" pitchFamily="34" charset="0"/>
              </a:rPr>
              <a:t>(334 + 245) - 569 =</a:t>
            </a:r>
            <a:endParaRPr lang="cs-CZ" sz="21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4" name="TextovéPole 63"/>
          <p:cNvSpPr txBox="1"/>
          <p:nvPr/>
        </p:nvSpPr>
        <p:spPr>
          <a:xfrm>
            <a:off x="2937396" y="6380804"/>
            <a:ext cx="2494594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latin typeface="Arial" pitchFamily="34" charset="0"/>
                <a:cs typeface="Arial" pitchFamily="34" charset="0"/>
              </a:rPr>
              <a:t>(548 - 225) - 313 = </a:t>
            </a:r>
            <a:endParaRPr lang="cs-CZ" sz="21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6039113" y="6380804"/>
            <a:ext cx="2412840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100" b="1" dirty="0" smtClean="0">
                <a:latin typeface="Arial" pitchFamily="34" charset="0"/>
                <a:cs typeface="Arial" pitchFamily="34" charset="0"/>
              </a:rPr>
              <a:t>(325 + 33) - 258 = </a:t>
            </a:r>
            <a:endParaRPr lang="cs-CZ" sz="21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201765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48619" y="544510"/>
            <a:ext cx="2746648" cy="539080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Použité zdroje:</a:t>
            </a:r>
            <a:endParaRPr lang="cs-CZ" sz="2400" dirty="0"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3"/>
          <p:cNvSpPr txBox="1">
            <a:spLocks/>
          </p:cNvSpPr>
          <p:nvPr/>
        </p:nvSpPr>
        <p:spPr>
          <a:xfrm>
            <a:off x="3135227" y="548471"/>
            <a:ext cx="2746648" cy="53908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 b="0">
                <a:solidFill>
                  <a:prstClr val="black"/>
                </a:solidFill>
                <a:effectLst/>
                <a:latin typeface="Arial" pitchFamily="34" charset="0"/>
                <a:cs typeface="Arial" pitchFamily="34" charset="0"/>
              </a:rPr>
              <a:t>Vlastní tvorba</a:t>
            </a:r>
          </a:p>
        </p:txBody>
      </p:sp>
    </p:spTree>
    <p:extLst>
      <p:ext uri="{BB962C8B-B14F-4D97-AF65-F5344CB8AC3E}">
        <p14:creationId xmlns:p14="http://schemas.microsoft.com/office/powerpoint/2010/main" val="20170608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Úhly">
  <a:themeElements>
    <a:clrScheme name="Úhly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Úhly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Úhl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5938</TotalTime>
  <Words>1386</Words>
  <Application>Microsoft Office PowerPoint</Application>
  <PresentationFormat>Předvádění na obrazovce (4:3)</PresentationFormat>
  <Paragraphs>254</Paragraphs>
  <Slides>11</Slides>
  <Notes>4</Notes>
  <HiddenSlides>0</HiddenSlides>
  <MMClips>0</MMClips>
  <ScaleCrop>false</ScaleCrop>
  <HeadingPairs>
    <vt:vector size="6" baseType="variant">
      <vt:variant>
        <vt:lpstr>Použitá písma</vt:lpstr>
      </vt:variant>
      <vt:variant>
        <vt:i4>9</vt:i4>
      </vt:variant>
      <vt:variant>
        <vt:lpstr>Motiv</vt:lpstr>
      </vt:variant>
      <vt:variant>
        <vt:i4>3</vt:i4>
      </vt:variant>
      <vt:variant>
        <vt:lpstr>Nadpisy snímků</vt:lpstr>
      </vt:variant>
      <vt:variant>
        <vt:i4>11</vt:i4>
      </vt:variant>
    </vt:vector>
  </HeadingPairs>
  <TitlesOfParts>
    <vt:vector size="23" baseType="lpstr">
      <vt:lpstr>Arial</vt:lpstr>
      <vt:lpstr>Calibri</vt:lpstr>
      <vt:lpstr>Cambria Math</vt:lpstr>
      <vt:lpstr>Candara</vt:lpstr>
      <vt:lpstr>Franklin Gothic Book</vt:lpstr>
      <vt:lpstr>Franklin Gothic Medium</vt:lpstr>
      <vt:lpstr>Tunga</vt:lpstr>
      <vt:lpstr>Wingdings</vt:lpstr>
      <vt:lpstr>Wingdings 2</vt:lpstr>
      <vt:lpstr>Úhly</vt:lpstr>
      <vt:lpstr>1_Human</vt:lpstr>
      <vt:lpstr>Human</vt:lpstr>
      <vt:lpstr>Prezentace aplikace PowerPoint</vt:lpstr>
      <vt:lpstr>Anotace</vt:lpstr>
      <vt:lpstr>Datum vytvoření: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Ing. Ráček Václav</dc:creator>
  <cp:lastModifiedBy>Ing. Václav Ráček</cp:lastModifiedBy>
  <cp:revision>375</cp:revision>
  <dcterms:created xsi:type="dcterms:W3CDTF">2011-02-20T11:49:28Z</dcterms:created>
  <dcterms:modified xsi:type="dcterms:W3CDTF">2013-12-15T14:49:22Z</dcterms:modified>
</cp:coreProperties>
</file>