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  <p:sldMasterId id="2147483720" r:id="rId3"/>
    <p:sldMasterId id="2147483732" r:id="rId4"/>
    <p:sldMasterId id="2147483744" r:id="rId5"/>
  </p:sldMasterIdLst>
  <p:notesMasterIdLst>
    <p:notesMasterId r:id="rId29"/>
  </p:notesMasterIdLst>
  <p:sldIdLst>
    <p:sldId id="307" r:id="rId6"/>
    <p:sldId id="308" r:id="rId7"/>
    <p:sldId id="309" r:id="rId8"/>
    <p:sldId id="310" r:id="rId9"/>
    <p:sldId id="311" r:id="rId10"/>
    <p:sldId id="312" r:id="rId11"/>
    <p:sldId id="313" r:id="rId12"/>
    <p:sldId id="271" r:id="rId13"/>
    <p:sldId id="306" r:id="rId14"/>
    <p:sldId id="322" r:id="rId15"/>
    <p:sldId id="323" r:id="rId16"/>
    <p:sldId id="324" r:id="rId17"/>
    <p:sldId id="328" r:id="rId18"/>
    <p:sldId id="325" r:id="rId19"/>
    <p:sldId id="326" r:id="rId20"/>
    <p:sldId id="329" r:id="rId21"/>
    <p:sldId id="330" r:id="rId22"/>
    <p:sldId id="315" r:id="rId23"/>
    <p:sldId id="316" r:id="rId24"/>
    <p:sldId id="317" r:id="rId25"/>
    <p:sldId id="314" r:id="rId26"/>
    <p:sldId id="327" r:id="rId27"/>
    <p:sldId id="331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3" autoAdjust="0"/>
    <p:restoredTop sz="94671" autoAdjust="0"/>
  </p:normalViewPr>
  <p:slideViewPr>
    <p:cSldViewPr showGuides="1">
      <p:cViewPr>
        <p:scale>
          <a:sx n="90" d="100"/>
          <a:sy n="90" d="100"/>
        </p:scale>
        <p:origin x="-540" y="-390"/>
      </p:cViewPr>
      <p:guideLst>
        <p:guide orient="horz" pos="2160"/>
        <p:guide pos="2880"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20E379-52AB-4730-9345-6F7EC28A8D7F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E7B955-8A68-4999-9441-4F7E3324831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96773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76837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8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76837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 smtClean="0">
                <a:solidFill>
                  <a:prstClr val="black"/>
                </a:solidFill>
              </a:rPr>
              <a:pPr/>
              <a:t>9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10727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10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76837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76837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7683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76837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76837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76837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76837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7683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pPr/>
              <a:t>‹#›</a:t>
            </a:fld>
            <a:endParaRPr lang="cs-CZ"/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1175698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2625083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9413755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6235671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61517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0476076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3137612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7238466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1896821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0430009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40890125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6.1.2014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4182479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6.1.2014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92104184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6.1.2014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2882161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6.1.2014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69054109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6.1.2014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066069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6.1.2014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80683233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6.1.2014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6809622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6.1.2014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20287708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6.1.2014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7006533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6.1.2014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3139982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6.1.2014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65792144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5921804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0398691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7389319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12779112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179130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62480812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8678670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55605721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012263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598648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68833368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346299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793082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404505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071562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292539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688103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209843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914405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38707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698704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3778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6226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6.1.2014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2415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6.1.2014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7586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6025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emf"/><Relationship Id="rId7" Type="http://schemas.openxmlformats.org/officeDocument/2006/relationships/image" Target="../media/image1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emf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Liberecka-prehrada-hraz.jpg" TargetMode="External"/><Relationship Id="rId13" Type="http://schemas.openxmlformats.org/officeDocument/2006/relationships/hyperlink" Target="http://cs.wikipedia.org/wiki/Soubor:Primaveal_forest_Jizera.JPG" TargetMode="External"/><Relationship Id="rId3" Type="http://schemas.openxmlformats.org/officeDocument/2006/relationships/hyperlink" Target="http://cs.wikipedia.org/wiki/Soubor:Flag_of_Liberec_Region.svg" TargetMode="External"/><Relationship Id="rId7" Type="http://schemas.openxmlformats.org/officeDocument/2006/relationships/hyperlink" Target="http://cs.wikipedia.org/wiki/Soubor:Liberecka-prehrada.jpg" TargetMode="External"/><Relationship Id="rId12" Type="http://schemas.openxmlformats.org/officeDocument/2006/relationships/hyperlink" Target="http://cs.wikipedia.org/wiki/Soubor:Fr%C3%BDdlantsk%C3%A9_cimbu%C5%99%C3%AD_-_vyhl%C3%ADdka.jpg" TargetMode="External"/><Relationship Id="rId2" Type="http://schemas.openxmlformats.org/officeDocument/2006/relationships/hyperlink" Target="http://cs.wikipedia.org/wiki/Soubor:Liberec_Region_CoA_CZ.svg" TargetMode="External"/><Relationship Id="rId1" Type="http://schemas.openxmlformats.org/officeDocument/2006/relationships/slideLayout" Target="../slideLayouts/slideLayout35.xml"/><Relationship Id="rId6" Type="http://schemas.openxmlformats.org/officeDocument/2006/relationships/hyperlink" Target="http://cs.wikipedia.org/wiki/Soubor:Liberec_Town_Hall_2003.jpg" TargetMode="External"/><Relationship Id="rId11" Type="http://schemas.openxmlformats.org/officeDocument/2006/relationships/hyperlink" Target="http://cs.wikipedia.org/wiki/Soubor:Fr%C3%BDdlantsk%C3%A9_cimbu%C5%99%C3%AD.jpg" TargetMode="External"/><Relationship Id="rId5" Type="http://schemas.openxmlformats.org/officeDocument/2006/relationships/hyperlink" Target="http://cs.wikipedia.org/wiki/Soubor:Liberec_z_Je%C5%A1t%C4%9Bdu_002.jpg" TargetMode="External"/><Relationship Id="rId10" Type="http://schemas.openxmlformats.org/officeDocument/2006/relationships/hyperlink" Target="http://cs.wikipedia.org/wiki/Soubor:Frydlant1_(js).jpg" TargetMode="External"/><Relationship Id="rId4" Type="http://schemas.openxmlformats.org/officeDocument/2006/relationships/hyperlink" Target="http://cs.wikipedia.org/wiki/Soubor:Je%C5%A1t%C4%9Bd.jpg" TargetMode="External"/><Relationship Id="rId9" Type="http://schemas.openxmlformats.org/officeDocument/2006/relationships/hyperlink" Target="http://cs.wikipedia.org/wiki/Soubor:Frydlant3_(js).jpg" TargetMode="External"/><Relationship Id="rId14" Type="http://schemas.openxmlformats.org/officeDocument/2006/relationships/hyperlink" Target="http://cs.wikipedia.org/wiki/Soubor:Smrk.jpg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M%C3%A1chovo_jezero.JPG" TargetMode="External"/><Relationship Id="rId3" Type="http://schemas.openxmlformats.org/officeDocument/2006/relationships/hyperlink" Target="http://cs.wikipedia.org/wiki/Soubor:RozhlednaSlovanka.jpg" TargetMode="External"/><Relationship Id="rId7" Type="http://schemas.openxmlformats.org/officeDocument/2006/relationships/hyperlink" Target="http://cs.wikipedia.org/wiki/Soubor:Pansk%C3%A1_sk%C3%A1la(3).jpg" TargetMode="External"/><Relationship Id="rId2" Type="http://schemas.openxmlformats.org/officeDocument/2006/relationships/hyperlink" Target="http://cs.wikipedia.org/wiki/Soubor:Bouda_Slovanka.jpg" TargetMode="External"/><Relationship Id="rId1" Type="http://schemas.openxmlformats.org/officeDocument/2006/relationships/slideLayout" Target="../slideLayouts/slideLayout35.xml"/><Relationship Id="rId6" Type="http://schemas.openxmlformats.org/officeDocument/2006/relationships/hyperlink" Target="http://cs.wikipedia.org/wiki/Soubor:Panska_skala.jpg" TargetMode="External"/><Relationship Id="rId11" Type="http://schemas.openxmlformats.org/officeDocument/2006/relationships/hyperlink" Target="http://cs.wikipedia.org/wiki/Soubor:Jablonec_nad_Nisou_001.JPG" TargetMode="External"/><Relationship Id="rId5" Type="http://schemas.openxmlformats.org/officeDocument/2006/relationships/hyperlink" Target="http://cs.wikipedia.org/wiki/Soubor:Pansk%C3%A1_sk%C3%A1la-panorama.jpg" TargetMode="External"/><Relationship Id="rId10" Type="http://schemas.openxmlformats.org/officeDocument/2006/relationships/hyperlink" Target="http://cs.wikipedia.org/wiki/Soubor:Vrch_Born%C3%BD.jpg" TargetMode="External"/><Relationship Id="rId4" Type="http://schemas.openxmlformats.org/officeDocument/2006/relationships/hyperlink" Target="http://cs.wikipedia.org/wiki/Soubor:Suche_skaly_001.jpg" TargetMode="External"/><Relationship Id="rId9" Type="http://schemas.openxmlformats.org/officeDocument/2006/relationships/hyperlink" Target="http://cs.wikipedia.org/wiki/Soubor:M%C3%A1chovo_jezero,_v%C3%BDpust%C2%B4.JPG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63600" y="5251810"/>
            <a:ext cx="5407152" cy="1045464"/>
          </a:xfrm>
          <a:prstGeom prst="rect">
            <a:avLst/>
          </a:prstGeom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64274670"/>
              </p:ext>
            </p:extLst>
          </p:nvPr>
        </p:nvGraphicFramePr>
        <p:xfrm>
          <a:off x="971600" y="1268757"/>
          <a:ext cx="7200800" cy="1904451"/>
        </p:xfrm>
        <a:graphic>
          <a:graphicData uri="http://schemas.openxmlformats.org/drawingml/2006/table">
            <a:tbl>
              <a:tblPr firstRow="1" firstCol="1" bandRow="1"/>
              <a:tblGrid>
                <a:gridCol w="1746945"/>
                <a:gridCol w="5453855"/>
              </a:tblGrid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 školy</a:t>
                      </a:r>
                      <a:r>
                        <a:rPr lang="en-US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ZÁKLADNÍ ŠKOLA</a:t>
                      </a:r>
                      <a:r>
                        <a:rPr lang="cs-CZ" sz="1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PODBOŘANY, HUSOVA 276, OKRES LOUNY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Autor: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Mgr.</a:t>
                      </a:r>
                      <a:r>
                        <a:rPr lang="cs-CZ" sz="1200" b="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Milena RÁČKOVÁ</a:t>
                      </a:r>
                      <a:endParaRPr lang="cs-CZ" sz="1200" b="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VY_32_INOVACE_534_ČESKÁ</a:t>
                      </a:r>
                      <a:r>
                        <a:rPr lang="cs-CZ" sz="1200" b="1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REPUBLIKA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Téma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OPAKOVÁNÍ –</a:t>
                      </a:r>
                      <a:r>
                        <a:rPr lang="cs-CZ" sz="1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LIBERECKÝ KRAJ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24187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Číslo projektu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CZ.1.07/1.4.00/21. 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2975</a:t>
                      </a:r>
                      <a:endParaRPr lang="cs-CZ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444894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268760"/>
            <a:ext cx="9144000" cy="676275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Anotace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427515"/>
            <a:ext cx="9144000" cy="3953813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Materiál určen pro práci žáků na ZŠ – 1. stupeň v předmětu Člověk a jeho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 svět pro 5. ročník</a:t>
            </a: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Cílem Microsoft PowerPointové prezentace je opakování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Libereckého kraje ČR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Prezentace je doplněna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obrázky, které přibližují nejkrásnější místa tohoto </a:t>
            </a:r>
          </a:p>
          <a:p>
            <a:pPr marL="0" lvl="0" indent="0">
              <a:lnSpc>
                <a:spcPct val="120000"/>
              </a:lnSpc>
              <a:buClr>
                <a:srgbClr val="3E3D2D"/>
              </a:buClr>
              <a:buNone/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kraje </a:t>
            </a: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Součástí prezentace je pracovní list s tajenkou, při které si děti zopakují </a:t>
            </a:r>
          </a:p>
          <a:p>
            <a:pPr marL="0" lvl="0" indent="0">
              <a:lnSpc>
                <a:spcPct val="120000"/>
              </a:lnSpc>
              <a:buClr>
                <a:srgbClr val="3E3D2D"/>
              </a:buClr>
              <a:buNone/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nejdůležitější pojmy a provedou společnou kontrolu zápisu na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tabuli</a:t>
            </a:r>
          </a:p>
        </p:txBody>
      </p:sp>
    </p:spTree>
    <p:extLst>
      <p:ext uri="{BB962C8B-B14F-4D97-AF65-F5344CB8AC3E}">
        <p14:creationId xmlns:p14="http://schemas.microsoft.com/office/powerpoint/2010/main" xmlns="" val="3588333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48619" y="544510"/>
            <a:ext cx="2746648" cy="53908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Datum vytvoření:</a:t>
            </a:r>
            <a:endParaRPr lang="cs-CZ" sz="24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0" y="2635573"/>
            <a:ext cx="9128065" cy="410579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: </a:t>
            </a: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Opakování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– Liberecký kraj </a:t>
            </a: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(znak, vlajka)</a:t>
            </a: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8: </a:t>
            </a: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Liberecký kraj (krajské město, okresní města)</a:t>
            </a: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9: </a:t>
            </a: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Řeky protékající Libereckým krajem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10: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Liberec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11: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Frýdlant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endParaRPr lang="cs-CZ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3"/>
          <p:cNvSpPr txBox="1">
            <a:spLocks/>
          </p:cNvSpPr>
          <p:nvPr/>
        </p:nvSpPr>
        <p:spPr>
          <a:xfrm>
            <a:off x="3135227" y="54847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>
                <a:solidFill>
                  <a:prstClr val="black"/>
                </a:solidFill>
                <a:effectLst/>
              </a:rPr>
              <a:t>Říjen</a:t>
            </a:r>
          </a:p>
        </p:txBody>
      </p:sp>
      <p:sp>
        <p:nvSpPr>
          <p:cNvPr id="6" name="Nadpis 3"/>
          <p:cNvSpPr txBox="1">
            <a:spLocks/>
          </p:cNvSpPr>
          <p:nvPr/>
        </p:nvSpPr>
        <p:spPr>
          <a:xfrm>
            <a:off x="388579" y="126998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Klíčová slova:</a:t>
            </a:r>
          </a:p>
        </p:txBody>
      </p:sp>
      <p:sp>
        <p:nvSpPr>
          <p:cNvPr id="8" name="Nadpis 3"/>
          <p:cNvSpPr txBox="1">
            <a:spLocks/>
          </p:cNvSpPr>
          <p:nvPr/>
        </p:nvSpPr>
        <p:spPr>
          <a:xfrm>
            <a:off x="2627784" y="1261719"/>
            <a:ext cx="6516216" cy="653947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1600" b="0" dirty="0" smtClean="0">
                <a:solidFill>
                  <a:prstClr val="black"/>
                </a:solidFill>
                <a:effectLst/>
              </a:rPr>
              <a:t>LIBERECKÝ </a:t>
            </a:r>
            <a:r>
              <a:rPr lang="cs-CZ" sz="1600" b="0" dirty="0">
                <a:solidFill>
                  <a:prstClr val="black"/>
                </a:solidFill>
                <a:effectLst/>
              </a:rPr>
              <a:t>KRAJ</a:t>
            </a:r>
            <a:r>
              <a:rPr lang="cs-CZ" sz="1600" b="0" dirty="0" smtClean="0">
                <a:solidFill>
                  <a:prstClr val="black"/>
                </a:solidFill>
                <a:effectLst/>
              </a:rPr>
              <a:t>, PLOUČNICE, NISA, FRÝDLANT, </a:t>
            </a:r>
            <a:r>
              <a:rPr lang="cs-CZ" sz="1600" b="0" dirty="0" smtClean="0">
                <a:solidFill>
                  <a:prstClr val="black"/>
                </a:solidFill>
                <a:effectLst/>
              </a:rPr>
              <a:t>JIZEKY</a:t>
            </a:r>
            <a:r>
              <a:rPr lang="cs-CZ" sz="1600" b="0" dirty="0" smtClean="0">
                <a:solidFill>
                  <a:prstClr val="black"/>
                </a:solidFill>
                <a:effectLst/>
              </a:rPr>
              <a:t>, SLOVANKA, SUCHÉ SKÁLY, PANSKÁ SKÁLA</a:t>
            </a:r>
            <a:endParaRPr lang="cs-CZ" sz="1600" b="0" dirty="0">
              <a:solidFill>
                <a:prstClr val="black"/>
              </a:solidFill>
              <a:effectLst/>
            </a:endParaRP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982543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Metodické pokyny:</a:t>
            </a:r>
          </a:p>
        </p:txBody>
      </p:sp>
    </p:spTree>
    <p:extLst>
      <p:ext uri="{BB962C8B-B14F-4D97-AF65-F5344CB8AC3E}">
        <p14:creationId xmlns:p14="http://schemas.microsoft.com/office/powerpoint/2010/main" xmlns="" val="1511364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0" y="779445"/>
            <a:ext cx="9128065" cy="607855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12: </a:t>
            </a: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</a:t>
            </a: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Jizery  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13: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Rozhledna Slovanka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14: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Suché Skály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15: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Panská Skála</a:t>
            </a: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16: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Máchovo jezero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17: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Jablonec nad Nisou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endParaRPr lang="cs-CZ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26415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Metodické pokyny:</a:t>
            </a:r>
          </a:p>
        </p:txBody>
      </p:sp>
    </p:spTree>
    <p:extLst>
      <p:ext uri="{BB962C8B-B14F-4D97-AF65-F5344CB8AC3E}">
        <p14:creationId xmlns:p14="http://schemas.microsoft.com/office/powerpoint/2010/main" xmlns="" val="2256102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0" y="779445"/>
            <a:ext cx="9128065" cy="6078555"/>
          </a:xfrm>
        </p:spPr>
        <p:txBody>
          <a:bodyPr>
            <a:noAutofit/>
          </a:bodyPr>
          <a:lstStyle/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18: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Pracovní list – Zadání tajenky</a:t>
            </a: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19: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Pracovní list – Tajenka</a:t>
            </a: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20: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Kontrola vyplnění tajenky </a:t>
            </a: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endParaRPr lang="cs-CZ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26415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Metodické pokyny:</a:t>
            </a:r>
          </a:p>
        </p:txBody>
      </p:sp>
    </p:spTree>
    <p:extLst>
      <p:ext uri="{BB962C8B-B14F-4D97-AF65-F5344CB8AC3E}">
        <p14:creationId xmlns:p14="http://schemas.microsoft.com/office/powerpoint/2010/main" xmlns="" val="1860676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685" y="1134383"/>
            <a:ext cx="7820025" cy="450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738685" y="404664"/>
            <a:ext cx="7776864" cy="3323987"/>
          </a:xfrm>
          <a:prstGeom prst="rect">
            <a:avLst/>
          </a:prstGeom>
          <a:noFill/>
          <a:ln>
            <a:solidFill>
              <a:schemeClr val="bg2">
                <a:lumMod val="75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isometricOffAxis2Right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7000" b="1" dirty="0" smtClean="0">
                <a:ln/>
                <a:solidFill>
                  <a:srgbClr val="FF6700"/>
                </a:solidFill>
              </a:rPr>
              <a:t>ČLOVĚK </a:t>
            </a:r>
          </a:p>
          <a:p>
            <a:pPr algn="ctr"/>
            <a:r>
              <a:rPr lang="cs-CZ" sz="7000" b="1" dirty="0" smtClean="0">
                <a:ln/>
                <a:solidFill>
                  <a:srgbClr val="FF6700"/>
                </a:solidFill>
              </a:rPr>
              <a:t>A </a:t>
            </a:r>
          </a:p>
          <a:p>
            <a:pPr algn="ctr"/>
            <a:r>
              <a:rPr lang="cs-CZ" sz="7000" b="1" dirty="0" smtClean="0">
                <a:ln/>
                <a:solidFill>
                  <a:srgbClr val="FF6700"/>
                </a:solidFill>
              </a:rPr>
              <a:t>JEHO SVĚT</a:t>
            </a:r>
          </a:p>
        </p:txBody>
      </p:sp>
      <p:sp>
        <p:nvSpPr>
          <p:cNvPr id="6" name="Obdélník 5"/>
          <p:cNvSpPr/>
          <p:nvPr/>
        </p:nvSpPr>
        <p:spPr>
          <a:xfrm>
            <a:off x="702589" y="3717032"/>
            <a:ext cx="7776864" cy="1015663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isometricOffAxis2Right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dirty="0" smtClean="0">
                <a:ln w="11430"/>
                <a:gradFill>
                  <a:gsLst>
                    <a:gs pos="0">
                      <a:srgbClr val="71685A">
                        <a:tint val="70000"/>
                        <a:satMod val="245000"/>
                      </a:srgbClr>
                    </a:gs>
                    <a:gs pos="75000">
                      <a:srgbClr val="71685A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71685A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5. ročník</a:t>
            </a:r>
          </a:p>
        </p:txBody>
      </p:sp>
      <p:sp>
        <p:nvSpPr>
          <p:cNvPr id="7" name="Obdélník 6"/>
          <p:cNvSpPr/>
          <p:nvPr/>
        </p:nvSpPr>
        <p:spPr>
          <a:xfrm>
            <a:off x="1058031" y="5085184"/>
            <a:ext cx="7027937" cy="92333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/>
          <a:scene3d>
            <a:camera prst="perspectiveContrastingLeftFacing"/>
            <a:lightRig rig="contrasting" dir="t">
              <a:rot lat="0" lon="0" rev="12000000"/>
            </a:lightRig>
          </a:scene3d>
          <a:sp3d prstMaterial="powder">
            <a:bevelT h="508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Liberecký kraj </a:t>
            </a:r>
            <a:endParaRPr lang="cs-CZ" sz="5400" b="1" spc="50" dirty="0">
              <a:ln w="11430">
                <a:solidFill>
                  <a:sysClr val="windowText" lastClr="000000"/>
                </a:solidFill>
              </a:ln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87137" y="1505321"/>
            <a:ext cx="1531937" cy="103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89094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45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 Liberecký kraj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6562729" y="2706065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</a:rPr>
              <a:t>Znak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1841517" y="2700064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</a:rPr>
              <a:t>Vlajka</a:t>
            </a:r>
            <a:endParaRPr lang="cs-CZ" dirty="0">
              <a:solidFill>
                <a:srgbClr val="000000"/>
              </a:solidFill>
            </a:endParaRPr>
          </a:p>
        </p:txBody>
      </p:sp>
      <p:pic>
        <p:nvPicPr>
          <p:cNvPr id="1026" name="Picture 2" descr="Soubor:Liberec Region CoA CZ.sv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04612" y="3429000"/>
            <a:ext cx="2161544" cy="2604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23637" y="1340221"/>
            <a:ext cx="1531937" cy="103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vál 6"/>
          <p:cNvSpPr/>
          <p:nvPr/>
        </p:nvSpPr>
        <p:spPr>
          <a:xfrm>
            <a:off x="4508536" y="1816585"/>
            <a:ext cx="132745" cy="13014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3529975" y="977747"/>
            <a:ext cx="978561" cy="838838"/>
            <a:chOff x="3733175" y="2412847"/>
            <a:chExt cx="978561" cy="838838"/>
          </a:xfrm>
        </p:grpSpPr>
        <p:sp>
          <p:nvSpPr>
            <p:cNvPr id="12" name="TextovéPole 11"/>
            <p:cNvSpPr txBox="1"/>
            <p:nvPr/>
          </p:nvSpPr>
          <p:spPr>
            <a:xfrm>
              <a:off x="3733175" y="2412847"/>
              <a:ext cx="889987" cy="36933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Liberec</a:t>
              </a:r>
              <a:endParaRPr lang="cs-CZ" dirty="0"/>
            </a:p>
          </p:txBody>
        </p:sp>
        <p:cxnSp>
          <p:nvCxnSpPr>
            <p:cNvPr id="13" name="Přímá spojnice se šipkou 12"/>
            <p:cNvCxnSpPr>
              <a:stCxn id="12" idx="2"/>
            </p:cNvCxnSpPr>
            <p:nvPr/>
          </p:nvCxnSpPr>
          <p:spPr>
            <a:xfrm>
              <a:off x="4178169" y="2782179"/>
              <a:ext cx="533567" cy="469506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8" name="Picture 4" descr="Soubor:Flag of Liberec Region.sv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5565" y="3429000"/>
            <a:ext cx="3908846" cy="2604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09722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Liberecký kraj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6837" y="2775321"/>
            <a:ext cx="1531937" cy="103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Ovál 25"/>
          <p:cNvSpPr/>
          <p:nvPr/>
        </p:nvSpPr>
        <p:spPr>
          <a:xfrm>
            <a:off x="4711736" y="3251685"/>
            <a:ext cx="132745" cy="13014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4178169" y="3406936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sp>
        <p:nvSpPr>
          <p:cNvPr id="48" name="Ovál 47"/>
          <p:cNvSpPr/>
          <p:nvPr/>
        </p:nvSpPr>
        <p:spPr>
          <a:xfrm>
            <a:off x="5083260" y="3561187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sp>
        <p:nvSpPr>
          <p:cNvPr id="49" name="Ovál 48"/>
          <p:cNvSpPr/>
          <p:nvPr/>
        </p:nvSpPr>
        <p:spPr>
          <a:xfrm>
            <a:off x="4888023" y="3338769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grpSp>
        <p:nvGrpSpPr>
          <p:cNvPr id="15" name="Skupina 14"/>
          <p:cNvGrpSpPr/>
          <p:nvPr/>
        </p:nvGrpSpPr>
        <p:grpSpPr>
          <a:xfrm>
            <a:off x="3733175" y="2412847"/>
            <a:ext cx="978561" cy="838838"/>
            <a:chOff x="3733175" y="2412847"/>
            <a:chExt cx="978561" cy="838838"/>
          </a:xfrm>
        </p:grpSpPr>
        <p:sp>
          <p:nvSpPr>
            <p:cNvPr id="5" name="TextovéPole 4"/>
            <p:cNvSpPr txBox="1"/>
            <p:nvPr/>
          </p:nvSpPr>
          <p:spPr>
            <a:xfrm>
              <a:off x="3733175" y="2412847"/>
              <a:ext cx="889987" cy="36933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Liberec</a:t>
              </a:r>
              <a:endParaRPr lang="cs-CZ" dirty="0"/>
            </a:p>
          </p:txBody>
        </p:sp>
        <p:cxnSp>
          <p:nvCxnSpPr>
            <p:cNvPr id="8" name="Přímá spojnice se šipkou 7"/>
            <p:cNvCxnSpPr>
              <a:stCxn id="5" idx="2"/>
            </p:cNvCxnSpPr>
            <p:nvPr/>
          </p:nvCxnSpPr>
          <p:spPr>
            <a:xfrm>
              <a:off x="4178169" y="2782179"/>
              <a:ext cx="533567" cy="469506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Skupina 15"/>
          <p:cNvGrpSpPr/>
          <p:nvPr/>
        </p:nvGrpSpPr>
        <p:grpSpPr>
          <a:xfrm>
            <a:off x="4933742" y="2150616"/>
            <a:ext cx="1360942" cy="1188153"/>
            <a:chOff x="4933742" y="2150616"/>
            <a:chExt cx="1360942" cy="1188153"/>
          </a:xfrm>
        </p:grpSpPr>
        <p:sp>
          <p:nvSpPr>
            <p:cNvPr id="98" name="TextovéPole 97"/>
            <p:cNvSpPr txBox="1"/>
            <p:nvPr/>
          </p:nvSpPr>
          <p:spPr>
            <a:xfrm>
              <a:off x="5128979" y="2150616"/>
              <a:ext cx="1165705" cy="64633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cs-CZ" dirty="0" smtClean="0"/>
                <a:t> Jablonec </a:t>
              </a:r>
            </a:p>
            <a:p>
              <a:pPr algn="ctr"/>
              <a:r>
                <a:rPr lang="cs-CZ" dirty="0" smtClean="0"/>
                <a:t>nad Nisou</a:t>
              </a:r>
              <a:endParaRPr lang="cs-CZ" dirty="0"/>
            </a:p>
          </p:txBody>
        </p:sp>
        <p:cxnSp>
          <p:nvCxnSpPr>
            <p:cNvPr id="10" name="Přímá spojnice se šipkou 9"/>
            <p:cNvCxnSpPr>
              <a:stCxn id="98" idx="2"/>
            </p:cNvCxnSpPr>
            <p:nvPr/>
          </p:nvCxnSpPr>
          <p:spPr>
            <a:xfrm flipH="1">
              <a:off x="4933742" y="2796947"/>
              <a:ext cx="778090" cy="54182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Skupina 16"/>
          <p:cNvGrpSpPr/>
          <p:nvPr/>
        </p:nvGrpSpPr>
        <p:grpSpPr>
          <a:xfrm>
            <a:off x="5083260" y="3606906"/>
            <a:ext cx="838691" cy="681269"/>
            <a:chOff x="5083260" y="3606906"/>
            <a:chExt cx="838691" cy="681269"/>
          </a:xfrm>
        </p:grpSpPr>
        <p:sp>
          <p:nvSpPr>
            <p:cNvPr id="99" name="TextovéPole 98"/>
            <p:cNvSpPr txBox="1"/>
            <p:nvPr/>
          </p:nvSpPr>
          <p:spPr>
            <a:xfrm>
              <a:off x="5083260" y="3918843"/>
              <a:ext cx="838691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Semily</a:t>
              </a:r>
              <a:endParaRPr lang="cs-CZ" dirty="0"/>
            </a:p>
          </p:txBody>
        </p:sp>
        <p:cxnSp>
          <p:nvCxnSpPr>
            <p:cNvPr id="12" name="Přímá spojnice se šipkou 11"/>
            <p:cNvCxnSpPr>
              <a:stCxn id="99" idx="0"/>
            </p:cNvCxnSpPr>
            <p:nvPr/>
          </p:nvCxnSpPr>
          <p:spPr>
            <a:xfrm flipH="1" flipV="1">
              <a:off x="5128979" y="3606906"/>
              <a:ext cx="373627" cy="31193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>
            <a:off x="3118263" y="3452655"/>
            <a:ext cx="1229824" cy="835520"/>
            <a:chOff x="3118263" y="3452655"/>
            <a:chExt cx="1229824" cy="835520"/>
          </a:xfrm>
        </p:grpSpPr>
        <p:sp>
          <p:nvSpPr>
            <p:cNvPr id="6" name="TextovéPole 5"/>
            <p:cNvSpPr txBox="1"/>
            <p:nvPr/>
          </p:nvSpPr>
          <p:spPr>
            <a:xfrm>
              <a:off x="3118263" y="3918843"/>
              <a:ext cx="1229824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Česká Lípa</a:t>
              </a:r>
              <a:endParaRPr lang="cs-CZ" dirty="0"/>
            </a:p>
          </p:txBody>
        </p:sp>
        <p:cxnSp>
          <p:nvCxnSpPr>
            <p:cNvPr id="14" name="Přímá spojnice se šipkou 13"/>
            <p:cNvCxnSpPr>
              <a:stCxn id="6" idx="0"/>
            </p:cNvCxnSpPr>
            <p:nvPr/>
          </p:nvCxnSpPr>
          <p:spPr>
            <a:xfrm flipV="1">
              <a:off x="3733175" y="3452655"/>
              <a:ext cx="444993" cy="4661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2157903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9" grpId="0" animBg="1"/>
      <p:bldP spid="48" grpId="0" animBg="1"/>
      <p:bldP spid="4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549" y="1295623"/>
            <a:ext cx="8143875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1426" y="1609748"/>
            <a:ext cx="2316163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89342" y="1363430"/>
            <a:ext cx="1589156" cy="1076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0306" y="1837054"/>
            <a:ext cx="909637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0578" y="1866003"/>
            <a:ext cx="923925" cy="1149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 Řeky protékající Libereckým krajem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88007" y="1651517"/>
            <a:ext cx="298763" cy="14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463261" y="3336700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99"/>
                </a:solidFill>
              </a:rPr>
              <a:t>Labe</a:t>
            </a:r>
            <a:endParaRPr lang="cs-CZ" b="1" dirty="0">
              <a:solidFill>
                <a:srgbClr val="000099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3826243" y="1684764"/>
            <a:ext cx="5725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0099"/>
                </a:solidFill>
              </a:rPr>
              <a:t>Nisa</a:t>
            </a:r>
            <a:endParaRPr lang="cs-CZ" sz="1600" b="1" dirty="0">
              <a:solidFill>
                <a:srgbClr val="000099"/>
              </a:solidFill>
            </a:endParaRPr>
          </a:p>
        </p:txBody>
      </p:sp>
      <p:sp>
        <p:nvSpPr>
          <p:cNvPr id="67" name="TextovéPole 66"/>
          <p:cNvSpPr txBox="1"/>
          <p:nvPr/>
        </p:nvSpPr>
        <p:spPr>
          <a:xfrm>
            <a:off x="2892905" y="2019868"/>
            <a:ext cx="102944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0099"/>
                </a:solidFill>
              </a:rPr>
              <a:t>Ploučnice</a:t>
            </a:r>
            <a:endParaRPr lang="cs-CZ" sz="1600" b="1" dirty="0">
              <a:solidFill>
                <a:srgbClr val="000099"/>
              </a:solidFill>
            </a:endParaRPr>
          </a:p>
        </p:txBody>
      </p:sp>
      <p:sp>
        <p:nvSpPr>
          <p:cNvPr id="68" name="TextovéPole 67"/>
          <p:cNvSpPr txBox="1"/>
          <p:nvPr/>
        </p:nvSpPr>
        <p:spPr>
          <a:xfrm>
            <a:off x="3784605" y="2485990"/>
            <a:ext cx="7216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0099"/>
                </a:solidFill>
              </a:rPr>
              <a:t>Jizera</a:t>
            </a:r>
            <a:endParaRPr lang="cs-CZ" sz="1600" b="1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6290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6" grpId="0"/>
      <p:bldP spid="67" grpId="0"/>
      <p:bldP spid="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Soubor:Liberec z Ještědu 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5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Soubor:Liberecka-prehrad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36396" y="3890390"/>
            <a:ext cx="2246809" cy="2995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Liberec</a:t>
            </a:r>
            <a:endParaRPr lang="cs-CZ" dirty="0"/>
          </a:p>
        </p:txBody>
      </p:sp>
      <p:pic>
        <p:nvPicPr>
          <p:cNvPr id="1026" name="Picture 2" descr="Soubor:Liberec Town Hall 200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98" y="0"/>
            <a:ext cx="3619230" cy="4775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oubor:Ještěd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-8604"/>
            <a:ext cx="3024336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Soubor:Liberecka-prehrada-hra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94831" y="3890389"/>
            <a:ext cx="2246810" cy="2995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3052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Frýdlantské cimbuří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" y="14769"/>
            <a:ext cx="9143660" cy="6857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oubor:Frydlant1 (js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55"/>
            <a:ext cx="4860032" cy="3152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Frýdlant</a:t>
            </a:r>
            <a:endParaRPr lang="cs-CZ" dirty="0"/>
          </a:p>
        </p:txBody>
      </p:sp>
      <p:pic>
        <p:nvPicPr>
          <p:cNvPr id="2052" name="Picture 4" descr="Soubor:Frýdlantské cimbuří - vyhlídk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" y="4221088"/>
            <a:ext cx="3979625" cy="265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Soubor:Frydlant3 (js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667568"/>
            <a:ext cx="2837690" cy="424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3302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Primaveal forest Jizer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8672" y="1208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928" y="2924944"/>
            <a:ext cx="9036496" cy="837306"/>
          </a:xfrm>
        </p:spPr>
        <p:txBody>
          <a:bodyPr/>
          <a:lstStyle/>
          <a:p>
            <a:pPr algn="ctr"/>
            <a:r>
              <a:rPr lang="cs-CZ" dirty="0" smtClean="0"/>
              <a:t>Jizery</a:t>
            </a:r>
            <a:endParaRPr lang="cs-CZ" dirty="0"/>
          </a:p>
        </p:txBody>
      </p:sp>
      <p:pic>
        <p:nvPicPr>
          <p:cNvPr id="1028" name="Picture 4" descr="Soubor:Čertův kámen v Jizerských horách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832" y="0"/>
            <a:ext cx="2985125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Nadpis 1"/>
          <p:cNvSpPr txBox="1">
            <a:spLocks/>
          </p:cNvSpPr>
          <p:nvPr/>
        </p:nvSpPr>
        <p:spPr>
          <a:xfrm>
            <a:off x="107504" y="1916832"/>
            <a:ext cx="2376264" cy="459111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l" rtl="0" eaLnBrk="1" latinLnBrk="1" hangingPunct="1">
              <a:spcBef>
                <a:spcPct val="0"/>
              </a:spcBef>
              <a:buNone/>
              <a:defRPr sz="4400" b="0" i="0" kern="1200" spc="50" baseline="0">
                <a:ln w="6350">
                  <a:noFill/>
                </a:ln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  <a:latin typeface="Gill Sans MT"/>
                <a:ea typeface="맑은 고딕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2000" dirty="0" smtClean="0"/>
              <a:t>Čertův kámen</a:t>
            </a:r>
            <a:endParaRPr lang="cs-CZ" sz="2000" dirty="0"/>
          </a:p>
        </p:txBody>
      </p:sp>
      <p:pic>
        <p:nvPicPr>
          <p:cNvPr id="1030" name="Picture 6" descr="Soubor:Smr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0592" y="0"/>
            <a:ext cx="3044736" cy="2059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Nadpis 1"/>
          <p:cNvSpPr txBox="1">
            <a:spLocks/>
          </p:cNvSpPr>
          <p:nvPr/>
        </p:nvSpPr>
        <p:spPr>
          <a:xfrm>
            <a:off x="6424828" y="2023904"/>
            <a:ext cx="2376264" cy="459111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l" rtl="0" eaLnBrk="1" latinLnBrk="1" hangingPunct="1">
              <a:spcBef>
                <a:spcPct val="0"/>
              </a:spcBef>
              <a:buNone/>
              <a:defRPr sz="4400" b="0" i="0" kern="1200" spc="50" baseline="0">
                <a:ln w="6350">
                  <a:noFill/>
                </a:ln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  <a:latin typeface="Gill Sans MT"/>
                <a:ea typeface="맑은 고딕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2000" dirty="0" smtClean="0"/>
              <a:t>Smrk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53302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oubor:Bouda Slovank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478100"/>
            <a:ext cx="5868144" cy="4401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RozhlednaSlovank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67418" y="-14227"/>
            <a:ext cx="4576582" cy="686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2217" y="661982"/>
            <a:ext cx="4032448" cy="970384"/>
          </a:xfrm>
        </p:spPr>
        <p:txBody>
          <a:bodyPr>
            <a:noAutofit/>
          </a:bodyPr>
          <a:lstStyle/>
          <a:p>
            <a:pPr algn="ctr"/>
            <a:r>
              <a:rPr lang="cs-CZ" sz="3600" dirty="0" smtClean="0"/>
              <a:t>Rozhledna Slovanka</a:t>
            </a:r>
            <a:br>
              <a:rPr lang="cs-CZ" sz="3600" dirty="0" smtClean="0"/>
            </a:br>
            <a:r>
              <a:rPr lang="cs-CZ" sz="3600" i="1" dirty="0" smtClean="0"/>
              <a:t>technická památka</a:t>
            </a:r>
            <a:endParaRPr lang="cs-CZ" sz="3600" i="1" dirty="0"/>
          </a:p>
        </p:txBody>
      </p:sp>
    </p:spTree>
    <p:extLst>
      <p:ext uri="{BB962C8B-B14F-4D97-AF65-F5344CB8AC3E}">
        <p14:creationId xmlns:p14="http://schemas.microsoft.com/office/powerpoint/2010/main" xmlns="" val="370387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Soubor:Suche skaly 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247" y="-10810"/>
            <a:ext cx="9144000" cy="3188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0" y="188640"/>
            <a:ext cx="3137261" cy="565681"/>
          </a:xfrm>
          <a:prstGeom prst="rect">
            <a:avLst/>
          </a:prstGeom>
        </p:spPr>
        <p:txBody>
          <a:bodyPr vert="horz" rtlCol="0" anchor="ctr">
            <a:noAutofit/>
          </a:bodyPr>
          <a:lstStyle>
            <a:lvl1pPr algn="l" rtl="0" eaLnBrk="1" latinLnBrk="1" hangingPunct="1">
              <a:spcBef>
                <a:spcPct val="0"/>
              </a:spcBef>
              <a:buNone/>
              <a:defRPr sz="4400" b="0" i="0" kern="1200" spc="50" baseline="0">
                <a:ln w="6350">
                  <a:noFill/>
                </a:ln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  <a:latin typeface="Gill Sans MT"/>
                <a:ea typeface="맑은 고딕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dirty="0" smtClean="0"/>
              <a:t>Suché skály</a:t>
            </a:r>
            <a:endParaRPr lang="cs-CZ" dirty="0"/>
          </a:p>
        </p:txBody>
      </p:sp>
      <p:pic>
        <p:nvPicPr>
          <p:cNvPr id="2050" name="Picture 2" descr="Soubor:Suché skály od západu z vrchu Soko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852576"/>
            <a:ext cx="5243736" cy="3926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3302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Soubor:Panská skála(3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63" y="3323"/>
            <a:ext cx="5147171" cy="3860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Soubor:Panska skal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-11191"/>
            <a:ext cx="5166522" cy="3874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Soubor:Panská skála-panoram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4063300"/>
            <a:ext cx="9139088" cy="269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Panská skála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3302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Soubor:Máchovo jezer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51" y="16586"/>
            <a:ext cx="9133303" cy="6849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Soubor:Máchovo jezero, výpust´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33212" y="4388851"/>
            <a:ext cx="3297694" cy="2469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Soubor:Vrch Borný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62" y="16024"/>
            <a:ext cx="3850658" cy="2887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Máchovo jezero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465" y="260648"/>
            <a:ext cx="12672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Vrch Borný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93471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6" name="Picture 14" descr="Soubor:Jablonec nad Nisou 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" y="0"/>
            <a:ext cx="4764021" cy="357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Jablonec nad Nisou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292080" y="2275044"/>
            <a:ext cx="34868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Kostel Nejsvětějšího srdce Ježíšova</a:t>
            </a:r>
          </a:p>
        </p:txBody>
      </p:sp>
      <p:pic>
        <p:nvPicPr>
          <p:cNvPr id="3074" name="Picture 2" descr="Soubor:Jn-kostej-srdcejezisov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643344"/>
            <a:ext cx="5429880" cy="4214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10609" y="3624806"/>
            <a:ext cx="36663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Stará radnice, nyní Městská knihovna</a:t>
            </a:r>
          </a:p>
        </p:txBody>
      </p:sp>
    </p:spTree>
    <p:extLst>
      <p:ext uri="{BB962C8B-B14F-4D97-AF65-F5344CB8AC3E}">
        <p14:creationId xmlns:p14="http://schemas.microsoft.com/office/powerpoint/2010/main" xmlns="" val="3193471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r>
              <a:rPr lang="cs-CZ" dirty="0" smtClean="0"/>
              <a:t>Tajenka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620688"/>
            <a:ext cx="9144000" cy="623731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Tento kraj je odvodňován z větší části přítoky řeky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Na hranicích s Polskem leží pohoří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Jablonec nad Nisou je významný výrobou skleněné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Jedno z velkých měst Libereckého kraje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Zřícenina hradu s charakteristickým obrysem věží na vrcholech dvou čedičových sloupů – jména </a:t>
            </a:r>
            <a:r>
              <a:rPr lang="cs-CZ" dirty="0" smtClean="0"/>
              <a:t>PANNA </a:t>
            </a:r>
            <a:r>
              <a:rPr lang="cs-CZ" dirty="0" smtClean="0"/>
              <a:t>a BABA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Turistický název pro nejstarší CHKO na jih od Turnova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Ještěd je zapsán do</a:t>
            </a:r>
          </a:p>
          <a:p>
            <a:pPr marL="514350" indent="-514350">
              <a:buFont typeface="+mj-lt"/>
              <a:buAutoNum type="arabicParenR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511290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tint val="100000"/>
            <a:shade val="100000"/>
            <a:hueMod val="100000"/>
            <a:satMod val="10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80" name="Tabulka 8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93544232"/>
              </p:ext>
            </p:extLst>
          </p:nvPr>
        </p:nvGraphicFramePr>
        <p:xfrm>
          <a:off x="-6454" y="26166"/>
          <a:ext cx="9144000" cy="741680"/>
        </p:xfrm>
        <a:graphic>
          <a:graphicData uri="http://schemas.openxmlformats.org/drawingml/2006/table">
            <a:tbl>
              <a:tblPr firstRow="1" bandRow="1"/>
              <a:tblGrid>
                <a:gridCol w="1043608"/>
                <a:gridCol w="4050196"/>
                <a:gridCol w="4050196"/>
              </a:tblGrid>
              <a:tr h="37084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Pracovní list 534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Jméno: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Vyplň tajenku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3" name="Skupina 2"/>
          <p:cNvGrpSpPr/>
          <p:nvPr/>
        </p:nvGrpSpPr>
        <p:grpSpPr>
          <a:xfrm>
            <a:off x="211610" y="1839439"/>
            <a:ext cx="6865702" cy="2589376"/>
            <a:chOff x="211610" y="1839439"/>
            <a:chExt cx="6865702" cy="2589376"/>
          </a:xfrm>
        </p:grpSpPr>
        <p:sp>
          <p:nvSpPr>
            <p:cNvPr id="881" name="Obdélník 880"/>
            <p:cNvSpPr/>
            <p:nvPr/>
          </p:nvSpPr>
          <p:spPr>
            <a:xfrm>
              <a:off x="211610" y="183943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82" name="Obdélník 881"/>
            <p:cNvSpPr/>
            <p:nvPr/>
          </p:nvSpPr>
          <p:spPr>
            <a:xfrm>
              <a:off x="214107" y="2209006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83" name="Obdélník 882"/>
            <p:cNvSpPr/>
            <p:nvPr/>
          </p:nvSpPr>
          <p:spPr>
            <a:xfrm>
              <a:off x="214091" y="2580504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84" name="Obdélník 883"/>
            <p:cNvSpPr/>
            <p:nvPr/>
          </p:nvSpPr>
          <p:spPr>
            <a:xfrm>
              <a:off x="214075" y="2952002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85" name="Obdélník 884"/>
            <p:cNvSpPr/>
            <p:nvPr/>
          </p:nvSpPr>
          <p:spPr>
            <a:xfrm>
              <a:off x="214059" y="3323500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86" name="Obdélník 885"/>
            <p:cNvSpPr/>
            <p:nvPr/>
          </p:nvSpPr>
          <p:spPr>
            <a:xfrm>
              <a:off x="214043" y="3682298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87" name="TextovéPole 886"/>
            <p:cNvSpPr txBox="1"/>
            <p:nvPr/>
          </p:nvSpPr>
          <p:spPr>
            <a:xfrm>
              <a:off x="289364" y="1839674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88" name="TextovéPole 887"/>
            <p:cNvSpPr txBox="1"/>
            <p:nvPr/>
          </p:nvSpPr>
          <p:spPr>
            <a:xfrm>
              <a:off x="292581" y="2213882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2</a:t>
              </a:r>
            </a:p>
          </p:txBody>
        </p:sp>
        <p:sp>
          <p:nvSpPr>
            <p:cNvPr id="889" name="TextovéPole 888"/>
            <p:cNvSpPr txBox="1"/>
            <p:nvPr/>
          </p:nvSpPr>
          <p:spPr>
            <a:xfrm>
              <a:off x="294529" y="2585959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3</a:t>
              </a:r>
            </a:p>
          </p:txBody>
        </p:sp>
        <p:sp>
          <p:nvSpPr>
            <p:cNvPr id="890" name="TextovéPole 889"/>
            <p:cNvSpPr txBox="1"/>
            <p:nvPr/>
          </p:nvSpPr>
          <p:spPr>
            <a:xfrm>
              <a:off x="289348" y="2954200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4</a:t>
              </a:r>
            </a:p>
          </p:txBody>
        </p:sp>
        <p:sp>
          <p:nvSpPr>
            <p:cNvPr id="891" name="TextovéPole 890"/>
            <p:cNvSpPr txBox="1"/>
            <p:nvPr/>
          </p:nvSpPr>
          <p:spPr>
            <a:xfrm>
              <a:off x="289348" y="3328469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5</a:t>
              </a:r>
            </a:p>
          </p:txBody>
        </p:sp>
        <p:sp>
          <p:nvSpPr>
            <p:cNvPr id="892" name="TextovéPole 891"/>
            <p:cNvSpPr txBox="1"/>
            <p:nvPr/>
          </p:nvSpPr>
          <p:spPr>
            <a:xfrm>
              <a:off x="289332" y="3690457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6</a:t>
              </a:r>
              <a:endPara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93" name="Obdélník 892"/>
            <p:cNvSpPr/>
            <p:nvPr/>
          </p:nvSpPr>
          <p:spPr>
            <a:xfrm>
              <a:off x="214027" y="4053796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94" name="TextovéPole 893"/>
            <p:cNvSpPr txBox="1"/>
            <p:nvPr/>
          </p:nvSpPr>
          <p:spPr>
            <a:xfrm>
              <a:off x="289316" y="4054018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7</a:t>
              </a:r>
            </a:p>
          </p:txBody>
        </p:sp>
        <p:sp>
          <p:nvSpPr>
            <p:cNvPr id="895" name="Obdélník 894"/>
            <p:cNvSpPr/>
            <p:nvPr/>
          </p:nvSpPr>
          <p:spPr>
            <a:xfrm>
              <a:off x="1133334" y="405948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96" name="Obdélník 895"/>
            <p:cNvSpPr/>
            <p:nvPr/>
          </p:nvSpPr>
          <p:spPr>
            <a:xfrm>
              <a:off x="1590566" y="405946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97" name="Obdélník 896"/>
            <p:cNvSpPr/>
            <p:nvPr/>
          </p:nvSpPr>
          <p:spPr>
            <a:xfrm>
              <a:off x="2047798" y="405945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98" name="Obdélník 897"/>
            <p:cNvSpPr/>
            <p:nvPr/>
          </p:nvSpPr>
          <p:spPr>
            <a:xfrm>
              <a:off x="2505030" y="405943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99" name="Obdélník 898"/>
            <p:cNvSpPr/>
            <p:nvPr/>
          </p:nvSpPr>
          <p:spPr>
            <a:xfrm>
              <a:off x="2962262" y="4059419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00" name="Obdélník 899"/>
            <p:cNvSpPr/>
            <p:nvPr/>
          </p:nvSpPr>
          <p:spPr>
            <a:xfrm>
              <a:off x="3419494" y="405940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07" name="Obdélník 906"/>
            <p:cNvSpPr/>
            <p:nvPr/>
          </p:nvSpPr>
          <p:spPr>
            <a:xfrm>
              <a:off x="2505030" y="369113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08" name="Obdélník 907"/>
            <p:cNvSpPr/>
            <p:nvPr/>
          </p:nvSpPr>
          <p:spPr>
            <a:xfrm>
              <a:off x="2962262" y="3691119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09" name="Obdélník 908"/>
            <p:cNvSpPr/>
            <p:nvPr/>
          </p:nvSpPr>
          <p:spPr>
            <a:xfrm>
              <a:off x="3419494" y="369110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10" name="Obdélník 909"/>
            <p:cNvSpPr/>
            <p:nvPr/>
          </p:nvSpPr>
          <p:spPr>
            <a:xfrm>
              <a:off x="3876726" y="369108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11" name="Obdélník 910"/>
            <p:cNvSpPr/>
            <p:nvPr/>
          </p:nvSpPr>
          <p:spPr>
            <a:xfrm>
              <a:off x="4333958" y="369107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12" name="Obdélník 911"/>
            <p:cNvSpPr/>
            <p:nvPr/>
          </p:nvSpPr>
          <p:spPr>
            <a:xfrm>
              <a:off x="4791190" y="369105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13" name="Obdélník 912"/>
            <p:cNvSpPr/>
            <p:nvPr/>
          </p:nvSpPr>
          <p:spPr>
            <a:xfrm>
              <a:off x="5248422" y="369103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14" name="Obdélník 913"/>
            <p:cNvSpPr/>
            <p:nvPr/>
          </p:nvSpPr>
          <p:spPr>
            <a:xfrm>
              <a:off x="5705654" y="369102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03" name="Obdélník 1102"/>
            <p:cNvSpPr/>
            <p:nvPr/>
          </p:nvSpPr>
          <p:spPr>
            <a:xfrm>
              <a:off x="2505030" y="332209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04" name="Obdélník 1103"/>
            <p:cNvSpPr/>
            <p:nvPr/>
          </p:nvSpPr>
          <p:spPr>
            <a:xfrm>
              <a:off x="2962262" y="3322075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05" name="Obdélník 1104"/>
            <p:cNvSpPr/>
            <p:nvPr/>
          </p:nvSpPr>
          <p:spPr>
            <a:xfrm>
              <a:off x="3419494" y="332205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06" name="Obdélník 1105"/>
            <p:cNvSpPr/>
            <p:nvPr/>
          </p:nvSpPr>
          <p:spPr>
            <a:xfrm>
              <a:off x="3876726" y="332204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07" name="Obdélník 1106"/>
            <p:cNvSpPr/>
            <p:nvPr/>
          </p:nvSpPr>
          <p:spPr>
            <a:xfrm>
              <a:off x="4333958" y="332202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08" name="Obdélník 1107"/>
            <p:cNvSpPr/>
            <p:nvPr/>
          </p:nvSpPr>
          <p:spPr>
            <a:xfrm>
              <a:off x="4791190" y="332201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15" name="Obdélník 1114"/>
            <p:cNvSpPr/>
            <p:nvPr/>
          </p:nvSpPr>
          <p:spPr>
            <a:xfrm>
              <a:off x="2505030" y="295379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16" name="Obdélník 1115"/>
            <p:cNvSpPr/>
            <p:nvPr/>
          </p:nvSpPr>
          <p:spPr>
            <a:xfrm>
              <a:off x="2962262" y="2953775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17" name="Obdélník 1116"/>
            <p:cNvSpPr/>
            <p:nvPr/>
          </p:nvSpPr>
          <p:spPr>
            <a:xfrm>
              <a:off x="3419494" y="295375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18" name="Obdélník 1117"/>
            <p:cNvSpPr/>
            <p:nvPr/>
          </p:nvSpPr>
          <p:spPr>
            <a:xfrm>
              <a:off x="3876726" y="295374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19" name="Obdélník 1118"/>
            <p:cNvSpPr/>
            <p:nvPr/>
          </p:nvSpPr>
          <p:spPr>
            <a:xfrm>
              <a:off x="4333958" y="295372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20" name="Obdélník 1119"/>
            <p:cNvSpPr/>
            <p:nvPr/>
          </p:nvSpPr>
          <p:spPr>
            <a:xfrm>
              <a:off x="4791190" y="295371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21" name="Obdélník 1120"/>
            <p:cNvSpPr/>
            <p:nvPr/>
          </p:nvSpPr>
          <p:spPr>
            <a:xfrm>
              <a:off x="5248422" y="295369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22" name="Obdélník 1121"/>
            <p:cNvSpPr/>
            <p:nvPr/>
          </p:nvSpPr>
          <p:spPr>
            <a:xfrm>
              <a:off x="5705654" y="295367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23" name="Obdélník 1122"/>
            <p:cNvSpPr/>
            <p:nvPr/>
          </p:nvSpPr>
          <p:spPr>
            <a:xfrm>
              <a:off x="6162886" y="295375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33" name="Obdélník 1132"/>
            <p:cNvSpPr/>
            <p:nvPr/>
          </p:nvSpPr>
          <p:spPr>
            <a:xfrm>
              <a:off x="2962262" y="2585475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34" name="Obdélník 1133"/>
            <p:cNvSpPr/>
            <p:nvPr/>
          </p:nvSpPr>
          <p:spPr>
            <a:xfrm>
              <a:off x="3419494" y="258545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35" name="Obdélník 1134"/>
            <p:cNvSpPr/>
            <p:nvPr/>
          </p:nvSpPr>
          <p:spPr>
            <a:xfrm>
              <a:off x="3876726" y="258544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36" name="Obdélník 1135"/>
            <p:cNvSpPr/>
            <p:nvPr/>
          </p:nvSpPr>
          <p:spPr>
            <a:xfrm>
              <a:off x="4333958" y="258542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37" name="Obdélník 1136"/>
            <p:cNvSpPr/>
            <p:nvPr/>
          </p:nvSpPr>
          <p:spPr>
            <a:xfrm>
              <a:off x="4791190" y="258541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38" name="Obdélník 1137"/>
            <p:cNvSpPr/>
            <p:nvPr/>
          </p:nvSpPr>
          <p:spPr>
            <a:xfrm>
              <a:off x="5248422" y="258539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39" name="Obdélník 1138"/>
            <p:cNvSpPr/>
            <p:nvPr/>
          </p:nvSpPr>
          <p:spPr>
            <a:xfrm>
              <a:off x="5705654" y="258537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40" name="Obdélník 1139"/>
            <p:cNvSpPr/>
            <p:nvPr/>
          </p:nvSpPr>
          <p:spPr>
            <a:xfrm>
              <a:off x="6162886" y="258545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41" name="Obdélník 1140"/>
            <p:cNvSpPr/>
            <p:nvPr/>
          </p:nvSpPr>
          <p:spPr>
            <a:xfrm>
              <a:off x="6620118" y="258543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51" name="Obdélník 1150"/>
            <p:cNvSpPr/>
            <p:nvPr/>
          </p:nvSpPr>
          <p:spPr>
            <a:xfrm>
              <a:off x="1590566" y="221722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52" name="Obdélník 1151"/>
            <p:cNvSpPr/>
            <p:nvPr/>
          </p:nvSpPr>
          <p:spPr>
            <a:xfrm>
              <a:off x="2047798" y="221720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53" name="Obdélník 1152"/>
            <p:cNvSpPr/>
            <p:nvPr/>
          </p:nvSpPr>
          <p:spPr>
            <a:xfrm>
              <a:off x="2505030" y="221719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54" name="Obdélník 1153"/>
            <p:cNvSpPr/>
            <p:nvPr/>
          </p:nvSpPr>
          <p:spPr>
            <a:xfrm>
              <a:off x="2962262" y="2217175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55" name="Obdélník 1154"/>
            <p:cNvSpPr/>
            <p:nvPr/>
          </p:nvSpPr>
          <p:spPr>
            <a:xfrm>
              <a:off x="3419494" y="221715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56" name="Obdélník 1155"/>
            <p:cNvSpPr/>
            <p:nvPr/>
          </p:nvSpPr>
          <p:spPr>
            <a:xfrm>
              <a:off x="3876726" y="221714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57" name="Obdélník 1156"/>
            <p:cNvSpPr/>
            <p:nvPr/>
          </p:nvSpPr>
          <p:spPr>
            <a:xfrm>
              <a:off x="4333958" y="221712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58" name="Obdélník 1157"/>
            <p:cNvSpPr/>
            <p:nvPr/>
          </p:nvSpPr>
          <p:spPr>
            <a:xfrm>
              <a:off x="4791190" y="221711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59" name="Obdélník 1158"/>
            <p:cNvSpPr/>
            <p:nvPr/>
          </p:nvSpPr>
          <p:spPr>
            <a:xfrm>
              <a:off x="5248422" y="221709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60" name="Obdélník 1159"/>
            <p:cNvSpPr/>
            <p:nvPr/>
          </p:nvSpPr>
          <p:spPr>
            <a:xfrm>
              <a:off x="5705654" y="221707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61" name="Obdélník 1160"/>
            <p:cNvSpPr/>
            <p:nvPr/>
          </p:nvSpPr>
          <p:spPr>
            <a:xfrm>
              <a:off x="6162886" y="221715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73" name="Obdélník 1172"/>
            <p:cNvSpPr/>
            <p:nvPr/>
          </p:nvSpPr>
          <p:spPr>
            <a:xfrm>
              <a:off x="2962262" y="1848875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74" name="Obdélník 1173"/>
            <p:cNvSpPr/>
            <p:nvPr/>
          </p:nvSpPr>
          <p:spPr>
            <a:xfrm>
              <a:off x="3419494" y="184885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75" name="Obdélník 1174"/>
            <p:cNvSpPr/>
            <p:nvPr/>
          </p:nvSpPr>
          <p:spPr>
            <a:xfrm>
              <a:off x="3876726" y="184884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76" name="Obdélník 1175"/>
            <p:cNvSpPr/>
            <p:nvPr/>
          </p:nvSpPr>
          <p:spPr>
            <a:xfrm>
              <a:off x="4333958" y="184882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865765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tint val="100000"/>
            <a:shade val="100000"/>
            <a:hueMod val="100000"/>
            <a:satMod val="10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1156"/>
            <a:ext cx="9144000" cy="535322"/>
          </a:xfrm>
        </p:spPr>
        <p:txBody>
          <a:bodyPr>
            <a:noAutofit/>
          </a:bodyPr>
          <a:lstStyle/>
          <a:p>
            <a:pPr algn="ctr"/>
            <a:r>
              <a:rPr lang="cs-CZ" dirty="0" smtClean="0"/>
              <a:t>Tajenka - řešení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11610" y="183943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69" name="Obdélník 168"/>
          <p:cNvSpPr/>
          <p:nvPr/>
        </p:nvSpPr>
        <p:spPr>
          <a:xfrm>
            <a:off x="214107" y="220900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0" name="Obdélník 169"/>
          <p:cNvSpPr/>
          <p:nvPr/>
        </p:nvSpPr>
        <p:spPr>
          <a:xfrm>
            <a:off x="214091" y="2580504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1" name="Obdélník 170"/>
          <p:cNvSpPr/>
          <p:nvPr/>
        </p:nvSpPr>
        <p:spPr>
          <a:xfrm>
            <a:off x="214075" y="295200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2" name="Obdélník 171"/>
          <p:cNvSpPr/>
          <p:nvPr/>
        </p:nvSpPr>
        <p:spPr>
          <a:xfrm>
            <a:off x="214059" y="3323500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3" name="Obdélník 172"/>
          <p:cNvSpPr/>
          <p:nvPr/>
        </p:nvSpPr>
        <p:spPr>
          <a:xfrm>
            <a:off x="214043" y="3682298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289364" y="183967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4" name="TextovéPole 173"/>
          <p:cNvSpPr txBox="1"/>
          <p:nvPr/>
        </p:nvSpPr>
        <p:spPr>
          <a:xfrm>
            <a:off x="292581" y="221388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75" name="TextovéPole 174"/>
          <p:cNvSpPr txBox="1"/>
          <p:nvPr/>
        </p:nvSpPr>
        <p:spPr>
          <a:xfrm>
            <a:off x="294529" y="2585959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176" name="TextovéPole 175"/>
          <p:cNvSpPr txBox="1"/>
          <p:nvPr/>
        </p:nvSpPr>
        <p:spPr>
          <a:xfrm>
            <a:off x="289348" y="295420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177" name="TextovéPole 176"/>
          <p:cNvSpPr txBox="1"/>
          <p:nvPr/>
        </p:nvSpPr>
        <p:spPr>
          <a:xfrm>
            <a:off x="289348" y="3328469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78" name="TextovéPole 177"/>
          <p:cNvSpPr txBox="1"/>
          <p:nvPr/>
        </p:nvSpPr>
        <p:spPr>
          <a:xfrm>
            <a:off x="289332" y="369045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9" name="Obdélník 178"/>
          <p:cNvSpPr/>
          <p:nvPr/>
        </p:nvSpPr>
        <p:spPr>
          <a:xfrm>
            <a:off x="214027" y="405379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0" name="TextovéPole 179"/>
          <p:cNvSpPr txBox="1"/>
          <p:nvPr/>
        </p:nvSpPr>
        <p:spPr>
          <a:xfrm>
            <a:off x="289316" y="405401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809" name="Obdélník 808"/>
          <p:cNvSpPr/>
          <p:nvPr/>
        </p:nvSpPr>
        <p:spPr>
          <a:xfrm>
            <a:off x="1133334" y="405948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0" name="Obdélník 809"/>
          <p:cNvSpPr/>
          <p:nvPr/>
        </p:nvSpPr>
        <p:spPr>
          <a:xfrm>
            <a:off x="1590566" y="405946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1" name="Obdélník 810"/>
          <p:cNvSpPr/>
          <p:nvPr/>
        </p:nvSpPr>
        <p:spPr>
          <a:xfrm>
            <a:off x="2047798" y="405945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2" name="Obdélník 811"/>
          <p:cNvSpPr/>
          <p:nvPr/>
        </p:nvSpPr>
        <p:spPr>
          <a:xfrm>
            <a:off x="2505030" y="405943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3" name="Obdélník 812"/>
          <p:cNvSpPr/>
          <p:nvPr/>
        </p:nvSpPr>
        <p:spPr>
          <a:xfrm>
            <a:off x="2962262" y="4059419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4" name="Obdélník 813"/>
          <p:cNvSpPr/>
          <p:nvPr/>
        </p:nvSpPr>
        <p:spPr>
          <a:xfrm>
            <a:off x="3419494" y="405940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26" name="TextovéPole 825"/>
          <p:cNvSpPr txBox="1"/>
          <p:nvPr/>
        </p:nvSpPr>
        <p:spPr>
          <a:xfrm>
            <a:off x="3021582" y="4059315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</a:t>
            </a:r>
          </a:p>
        </p:txBody>
      </p:sp>
      <p:sp>
        <p:nvSpPr>
          <p:cNvPr id="827" name="TextovéPole 826"/>
          <p:cNvSpPr txBox="1"/>
          <p:nvPr/>
        </p:nvSpPr>
        <p:spPr>
          <a:xfrm>
            <a:off x="2544945" y="405573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828" name="TextovéPole 827"/>
          <p:cNvSpPr txBox="1"/>
          <p:nvPr/>
        </p:nvSpPr>
        <p:spPr>
          <a:xfrm>
            <a:off x="2087757" y="406518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829" name="TextovéPole 828"/>
          <p:cNvSpPr txBox="1"/>
          <p:nvPr/>
        </p:nvSpPr>
        <p:spPr>
          <a:xfrm>
            <a:off x="1642830" y="405995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</a:p>
        </p:txBody>
      </p:sp>
      <p:sp>
        <p:nvSpPr>
          <p:cNvPr id="830" name="TextovéPole 829"/>
          <p:cNvSpPr txBox="1"/>
          <p:nvPr/>
        </p:nvSpPr>
        <p:spPr>
          <a:xfrm>
            <a:off x="1200156" y="406052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</a:t>
            </a:r>
          </a:p>
        </p:txBody>
      </p:sp>
      <p:sp>
        <p:nvSpPr>
          <p:cNvPr id="832" name="TextovéPole 831"/>
          <p:cNvSpPr txBox="1"/>
          <p:nvPr/>
        </p:nvSpPr>
        <p:spPr>
          <a:xfrm>
            <a:off x="3478900" y="4067780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</a:p>
        </p:txBody>
      </p:sp>
      <p:sp>
        <p:nvSpPr>
          <p:cNvPr id="848" name="Obdélník 847"/>
          <p:cNvSpPr/>
          <p:nvPr/>
        </p:nvSpPr>
        <p:spPr>
          <a:xfrm>
            <a:off x="2505030" y="369113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49" name="Obdélník 848"/>
          <p:cNvSpPr/>
          <p:nvPr/>
        </p:nvSpPr>
        <p:spPr>
          <a:xfrm>
            <a:off x="2962262" y="3691119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0" name="Obdélník 849"/>
          <p:cNvSpPr/>
          <p:nvPr/>
        </p:nvSpPr>
        <p:spPr>
          <a:xfrm>
            <a:off x="3419494" y="369110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1" name="Obdélník 850"/>
          <p:cNvSpPr/>
          <p:nvPr/>
        </p:nvSpPr>
        <p:spPr>
          <a:xfrm>
            <a:off x="3876726" y="369108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2" name="Obdélník 851"/>
          <p:cNvSpPr/>
          <p:nvPr/>
        </p:nvSpPr>
        <p:spPr>
          <a:xfrm>
            <a:off x="4333958" y="369107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3" name="Obdélník 852"/>
          <p:cNvSpPr/>
          <p:nvPr/>
        </p:nvSpPr>
        <p:spPr>
          <a:xfrm>
            <a:off x="4791190" y="369105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4" name="Obdélník 853"/>
          <p:cNvSpPr/>
          <p:nvPr/>
        </p:nvSpPr>
        <p:spPr>
          <a:xfrm>
            <a:off x="5248422" y="369103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5" name="Obdélník 854"/>
          <p:cNvSpPr/>
          <p:nvPr/>
        </p:nvSpPr>
        <p:spPr>
          <a:xfrm>
            <a:off x="5705654" y="369102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62" name="TextovéPole 861"/>
          <p:cNvSpPr txBox="1"/>
          <p:nvPr/>
        </p:nvSpPr>
        <p:spPr>
          <a:xfrm>
            <a:off x="3021582" y="3691015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863" name="TextovéPole 862"/>
          <p:cNvSpPr txBox="1"/>
          <p:nvPr/>
        </p:nvSpPr>
        <p:spPr>
          <a:xfrm>
            <a:off x="2544945" y="368743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</a:t>
            </a:r>
          </a:p>
        </p:txBody>
      </p:sp>
      <p:sp>
        <p:nvSpPr>
          <p:cNvPr id="868" name="TextovéPole 867"/>
          <p:cNvSpPr txBox="1"/>
          <p:nvPr/>
        </p:nvSpPr>
        <p:spPr>
          <a:xfrm>
            <a:off x="3478900" y="369948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869" name="TextovéPole 868"/>
          <p:cNvSpPr txBox="1"/>
          <p:nvPr/>
        </p:nvSpPr>
        <p:spPr>
          <a:xfrm>
            <a:off x="3936094" y="369222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</a:p>
        </p:txBody>
      </p:sp>
      <p:sp>
        <p:nvSpPr>
          <p:cNvPr id="870" name="TextovéPole 869"/>
          <p:cNvSpPr txBox="1"/>
          <p:nvPr/>
        </p:nvSpPr>
        <p:spPr>
          <a:xfrm>
            <a:off x="4393288" y="369948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Ý</a:t>
            </a:r>
          </a:p>
        </p:txBody>
      </p:sp>
      <p:sp>
        <p:nvSpPr>
          <p:cNvPr id="871" name="TextovéPole 870"/>
          <p:cNvSpPr txBox="1"/>
          <p:nvPr/>
        </p:nvSpPr>
        <p:spPr>
          <a:xfrm>
            <a:off x="4850482" y="369165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872" name="TextovéPole 871"/>
          <p:cNvSpPr txBox="1"/>
          <p:nvPr/>
        </p:nvSpPr>
        <p:spPr>
          <a:xfrm>
            <a:off x="5307676" y="369891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Á</a:t>
            </a:r>
          </a:p>
        </p:txBody>
      </p:sp>
      <p:sp>
        <p:nvSpPr>
          <p:cNvPr id="873" name="TextovéPole 872"/>
          <p:cNvSpPr txBox="1"/>
          <p:nvPr/>
        </p:nvSpPr>
        <p:spPr>
          <a:xfrm>
            <a:off x="5786638" y="369222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J</a:t>
            </a:r>
          </a:p>
        </p:txBody>
      </p:sp>
      <p:sp>
        <p:nvSpPr>
          <p:cNvPr id="921" name="Obdélník 920"/>
          <p:cNvSpPr/>
          <p:nvPr/>
        </p:nvSpPr>
        <p:spPr>
          <a:xfrm>
            <a:off x="2505030" y="332209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2" name="Obdélník 921"/>
          <p:cNvSpPr/>
          <p:nvPr/>
        </p:nvSpPr>
        <p:spPr>
          <a:xfrm>
            <a:off x="2962262" y="3322075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3" name="Obdélník 922"/>
          <p:cNvSpPr/>
          <p:nvPr/>
        </p:nvSpPr>
        <p:spPr>
          <a:xfrm>
            <a:off x="3419494" y="332205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4" name="Obdélník 923"/>
          <p:cNvSpPr/>
          <p:nvPr/>
        </p:nvSpPr>
        <p:spPr>
          <a:xfrm>
            <a:off x="3876726" y="332204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5" name="Obdélník 924"/>
          <p:cNvSpPr/>
          <p:nvPr/>
        </p:nvSpPr>
        <p:spPr>
          <a:xfrm>
            <a:off x="4333958" y="332202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6" name="Obdélník 925"/>
          <p:cNvSpPr/>
          <p:nvPr/>
        </p:nvSpPr>
        <p:spPr>
          <a:xfrm>
            <a:off x="4791190" y="332201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35" name="TextovéPole 934"/>
          <p:cNvSpPr txBox="1"/>
          <p:nvPr/>
        </p:nvSpPr>
        <p:spPr>
          <a:xfrm>
            <a:off x="3021582" y="3321971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936" name="TextovéPole 935"/>
          <p:cNvSpPr txBox="1"/>
          <p:nvPr/>
        </p:nvSpPr>
        <p:spPr>
          <a:xfrm>
            <a:off x="2544945" y="3318390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</a:t>
            </a:r>
          </a:p>
        </p:txBody>
      </p:sp>
      <p:sp>
        <p:nvSpPr>
          <p:cNvPr id="941" name="TextovéPole 940"/>
          <p:cNvSpPr txBox="1"/>
          <p:nvPr/>
        </p:nvSpPr>
        <p:spPr>
          <a:xfrm>
            <a:off x="3478900" y="3330436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</a:p>
        </p:txBody>
      </p:sp>
      <p:sp>
        <p:nvSpPr>
          <p:cNvPr id="942" name="TextovéPole 941"/>
          <p:cNvSpPr txBox="1"/>
          <p:nvPr/>
        </p:nvSpPr>
        <p:spPr>
          <a:xfrm>
            <a:off x="3936094" y="332318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943" name="TextovéPole 942"/>
          <p:cNvSpPr txBox="1"/>
          <p:nvPr/>
        </p:nvSpPr>
        <p:spPr>
          <a:xfrm>
            <a:off x="4393288" y="333044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</a:p>
        </p:txBody>
      </p:sp>
      <p:sp>
        <p:nvSpPr>
          <p:cNvPr id="944" name="TextovéPole 943"/>
          <p:cNvSpPr txBox="1"/>
          <p:nvPr/>
        </p:nvSpPr>
        <p:spPr>
          <a:xfrm>
            <a:off x="4850482" y="332261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</a:t>
            </a:r>
          </a:p>
        </p:txBody>
      </p:sp>
      <p:sp>
        <p:nvSpPr>
          <p:cNvPr id="957" name="Obdélník 956"/>
          <p:cNvSpPr/>
          <p:nvPr/>
        </p:nvSpPr>
        <p:spPr>
          <a:xfrm>
            <a:off x="2505030" y="295379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58" name="Obdélník 957"/>
          <p:cNvSpPr/>
          <p:nvPr/>
        </p:nvSpPr>
        <p:spPr>
          <a:xfrm>
            <a:off x="2962262" y="2953775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59" name="Obdélník 958"/>
          <p:cNvSpPr/>
          <p:nvPr/>
        </p:nvSpPr>
        <p:spPr>
          <a:xfrm>
            <a:off x="3419494" y="295375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60" name="Obdélník 959"/>
          <p:cNvSpPr/>
          <p:nvPr/>
        </p:nvSpPr>
        <p:spPr>
          <a:xfrm>
            <a:off x="3876726" y="295374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61" name="Obdélník 960"/>
          <p:cNvSpPr/>
          <p:nvPr/>
        </p:nvSpPr>
        <p:spPr>
          <a:xfrm>
            <a:off x="4333958" y="295372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62" name="Obdélník 961"/>
          <p:cNvSpPr/>
          <p:nvPr/>
        </p:nvSpPr>
        <p:spPr>
          <a:xfrm>
            <a:off x="4791190" y="295371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63" name="Obdélník 962"/>
          <p:cNvSpPr/>
          <p:nvPr/>
        </p:nvSpPr>
        <p:spPr>
          <a:xfrm>
            <a:off x="5248422" y="295369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64" name="Obdélník 963"/>
          <p:cNvSpPr/>
          <p:nvPr/>
        </p:nvSpPr>
        <p:spPr>
          <a:xfrm>
            <a:off x="5705654" y="295367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65" name="Obdélník 964"/>
          <p:cNvSpPr/>
          <p:nvPr/>
        </p:nvSpPr>
        <p:spPr>
          <a:xfrm>
            <a:off x="6162886" y="295375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71" name="TextovéPole 970"/>
          <p:cNvSpPr txBox="1"/>
          <p:nvPr/>
        </p:nvSpPr>
        <p:spPr>
          <a:xfrm>
            <a:off x="3021582" y="2953671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972" name="TextovéPole 971"/>
          <p:cNvSpPr txBox="1"/>
          <p:nvPr/>
        </p:nvSpPr>
        <p:spPr>
          <a:xfrm>
            <a:off x="2544945" y="295009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</a:t>
            </a:r>
          </a:p>
        </p:txBody>
      </p:sp>
      <p:sp>
        <p:nvSpPr>
          <p:cNvPr id="977" name="TextovéPole 976"/>
          <p:cNvSpPr txBox="1"/>
          <p:nvPr/>
        </p:nvSpPr>
        <p:spPr>
          <a:xfrm>
            <a:off x="3478900" y="296213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978" name="TextovéPole 977"/>
          <p:cNvSpPr txBox="1"/>
          <p:nvPr/>
        </p:nvSpPr>
        <p:spPr>
          <a:xfrm>
            <a:off x="3936094" y="295488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</a:p>
        </p:txBody>
      </p:sp>
      <p:sp>
        <p:nvSpPr>
          <p:cNvPr id="979" name="TextovéPole 978"/>
          <p:cNvSpPr txBox="1"/>
          <p:nvPr/>
        </p:nvSpPr>
        <p:spPr>
          <a:xfrm>
            <a:off x="4393288" y="296214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Á</a:t>
            </a:r>
          </a:p>
        </p:txBody>
      </p:sp>
      <p:sp>
        <p:nvSpPr>
          <p:cNvPr id="980" name="TextovéPole 979"/>
          <p:cNvSpPr txBox="1"/>
          <p:nvPr/>
        </p:nvSpPr>
        <p:spPr>
          <a:xfrm>
            <a:off x="4850482" y="295431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</a:t>
            </a:r>
          </a:p>
        </p:txBody>
      </p:sp>
      <p:sp>
        <p:nvSpPr>
          <p:cNvPr id="981" name="TextovéPole 980"/>
          <p:cNvSpPr txBox="1"/>
          <p:nvPr/>
        </p:nvSpPr>
        <p:spPr>
          <a:xfrm>
            <a:off x="5349404" y="294887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Í</a:t>
            </a:r>
          </a:p>
        </p:txBody>
      </p:sp>
      <p:sp>
        <p:nvSpPr>
          <p:cNvPr id="982" name="TextovéPole 981"/>
          <p:cNvSpPr txBox="1"/>
          <p:nvPr/>
        </p:nvSpPr>
        <p:spPr>
          <a:xfrm>
            <a:off x="5757610" y="295487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</a:t>
            </a:r>
          </a:p>
        </p:txBody>
      </p:sp>
      <p:sp>
        <p:nvSpPr>
          <p:cNvPr id="983" name="TextovéPole 982"/>
          <p:cNvSpPr txBox="1"/>
          <p:nvPr/>
        </p:nvSpPr>
        <p:spPr>
          <a:xfrm>
            <a:off x="6229318" y="295431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994" name="Obdélník 993"/>
          <p:cNvSpPr/>
          <p:nvPr/>
        </p:nvSpPr>
        <p:spPr>
          <a:xfrm>
            <a:off x="2962262" y="2585475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5" name="Obdélník 994"/>
          <p:cNvSpPr/>
          <p:nvPr/>
        </p:nvSpPr>
        <p:spPr>
          <a:xfrm>
            <a:off x="3419494" y="258545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6" name="Obdélník 995"/>
          <p:cNvSpPr/>
          <p:nvPr/>
        </p:nvSpPr>
        <p:spPr>
          <a:xfrm>
            <a:off x="3876726" y="258544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7" name="Obdélník 996"/>
          <p:cNvSpPr/>
          <p:nvPr/>
        </p:nvSpPr>
        <p:spPr>
          <a:xfrm>
            <a:off x="4333958" y="258542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8" name="Obdélník 997"/>
          <p:cNvSpPr/>
          <p:nvPr/>
        </p:nvSpPr>
        <p:spPr>
          <a:xfrm>
            <a:off x="4791190" y="258541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9" name="Obdélník 998"/>
          <p:cNvSpPr/>
          <p:nvPr/>
        </p:nvSpPr>
        <p:spPr>
          <a:xfrm>
            <a:off x="5248422" y="258539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00" name="Obdélník 999"/>
          <p:cNvSpPr/>
          <p:nvPr/>
        </p:nvSpPr>
        <p:spPr>
          <a:xfrm>
            <a:off x="5705654" y="258537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01" name="Obdélník 1000"/>
          <p:cNvSpPr/>
          <p:nvPr/>
        </p:nvSpPr>
        <p:spPr>
          <a:xfrm>
            <a:off x="6162886" y="258545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02" name="Obdélník 1001"/>
          <p:cNvSpPr/>
          <p:nvPr/>
        </p:nvSpPr>
        <p:spPr>
          <a:xfrm>
            <a:off x="6620118" y="258543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07" name="TextovéPole 1006"/>
          <p:cNvSpPr txBox="1"/>
          <p:nvPr/>
        </p:nvSpPr>
        <p:spPr>
          <a:xfrm>
            <a:off x="3021582" y="2585371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  <p:sp>
        <p:nvSpPr>
          <p:cNvPr id="1013" name="TextovéPole 1012"/>
          <p:cNvSpPr txBox="1"/>
          <p:nvPr/>
        </p:nvSpPr>
        <p:spPr>
          <a:xfrm>
            <a:off x="3522442" y="2593836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</a:t>
            </a:r>
          </a:p>
        </p:txBody>
      </p:sp>
      <p:sp>
        <p:nvSpPr>
          <p:cNvPr id="1014" name="TextovéPole 1013"/>
          <p:cNvSpPr txBox="1"/>
          <p:nvPr/>
        </p:nvSpPr>
        <p:spPr>
          <a:xfrm>
            <a:off x="3936094" y="2586582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Ž</a:t>
            </a:r>
          </a:p>
        </p:txBody>
      </p:sp>
      <p:sp>
        <p:nvSpPr>
          <p:cNvPr id="1015" name="TextovéPole 1014"/>
          <p:cNvSpPr txBox="1"/>
          <p:nvPr/>
        </p:nvSpPr>
        <p:spPr>
          <a:xfrm>
            <a:off x="4393288" y="259384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</a:t>
            </a:r>
          </a:p>
        </p:txBody>
      </p:sp>
      <p:sp>
        <p:nvSpPr>
          <p:cNvPr id="1016" name="TextovéPole 1015"/>
          <p:cNvSpPr txBox="1"/>
          <p:nvPr/>
        </p:nvSpPr>
        <p:spPr>
          <a:xfrm>
            <a:off x="4850482" y="2586014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</a:t>
            </a:r>
          </a:p>
        </p:txBody>
      </p:sp>
      <p:sp>
        <p:nvSpPr>
          <p:cNvPr id="1017" name="TextovéPole 1016"/>
          <p:cNvSpPr txBox="1"/>
          <p:nvPr/>
        </p:nvSpPr>
        <p:spPr>
          <a:xfrm>
            <a:off x="5320376" y="258057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1018" name="TextovéPole 1017"/>
          <p:cNvSpPr txBox="1"/>
          <p:nvPr/>
        </p:nvSpPr>
        <p:spPr>
          <a:xfrm>
            <a:off x="5757610" y="258657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1019" name="TextovéPole 1018"/>
          <p:cNvSpPr txBox="1"/>
          <p:nvPr/>
        </p:nvSpPr>
        <p:spPr>
          <a:xfrm>
            <a:off x="6272860" y="258601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</a:t>
            </a:r>
          </a:p>
        </p:txBody>
      </p:sp>
      <p:sp>
        <p:nvSpPr>
          <p:cNvPr id="1020" name="TextovéPole 1019"/>
          <p:cNvSpPr txBox="1"/>
          <p:nvPr/>
        </p:nvSpPr>
        <p:spPr>
          <a:xfrm>
            <a:off x="6686512" y="259327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1027" name="Obdélník 1026"/>
          <p:cNvSpPr/>
          <p:nvPr/>
        </p:nvSpPr>
        <p:spPr>
          <a:xfrm>
            <a:off x="1590566" y="221722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28" name="Obdélník 1027"/>
          <p:cNvSpPr/>
          <p:nvPr/>
        </p:nvSpPr>
        <p:spPr>
          <a:xfrm>
            <a:off x="2047798" y="221720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29" name="Obdélník 1028"/>
          <p:cNvSpPr/>
          <p:nvPr/>
        </p:nvSpPr>
        <p:spPr>
          <a:xfrm>
            <a:off x="2505030" y="221719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0" name="Obdélník 1029"/>
          <p:cNvSpPr/>
          <p:nvPr/>
        </p:nvSpPr>
        <p:spPr>
          <a:xfrm>
            <a:off x="2962262" y="2217175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1" name="Obdélník 1030"/>
          <p:cNvSpPr/>
          <p:nvPr/>
        </p:nvSpPr>
        <p:spPr>
          <a:xfrm>
            <a:off x="3419494" y="221715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2" name="Obdélník 1031"/>
          <p:cNvSpPr/>
          <p:nvPr/>
        </p:nvSpPr>
        <p:spPr>
          <a:xfrm>
            <a:off x="3876726" y="221714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3" name="Obdélník 1032"/>
          <p:cNvSpPr/>
          <p:nvPr/>
        </p:nvSpPr>
        <p:spPr>
          <a:xfrm>
            <a:off x="4333958" y="221712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4" name="Obdélník 1033"/>
          <p:cNvSpPr/>
          <p:nvPr/>
        </p:nvSpPr>
        <p:spPr>
          <a:xfrm>
            <a:off x="4791190" y="221711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5" name="Obdélník 1034"/>
          <p:cNvSpPr/>
          <p:nvPr/>
        </p:nvSpPr>
        <p:spPr>
          <a:xfrm>
            <a:off x="5248422" y="221709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6" name="Obdélník 1035"/>
          <p:cNvSpPr/>
          <p:nvPr/>
        </p:nvSpPr>
        <p:spPr>
          <a:xfrm>
            <a:off x="5705654" y="221707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7" name="Obdélník 1036"/>
          <p:cNvSpPr/>
          <p:nvPr/>
        </p:nvSpPr>
        <p:spPr>
          <a:xfrm>
            <a:off x="6162886" y="221715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43" name="TextovéPole 1042"/>
          <p:cNvSpPr txBox="1"/>
          <p:nvPr/>
        </p:nvSpPr>
        <p:spPr>
          <a:xfrm>
            <a:off x="3065124" y="2217071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</a:t>
            </a:r>
          </a:p>
        </p:txBody>
      </p:sp>
      <p:sp>
        <p:nvSpPr>
          <p:cNvPr id="1044" name="TextovéPole 1043"/>
          <p:cNvSpPr txBox="1"/>
          <p:nvPr/>
        </p:nvSpPr>
        <p:spPr>
          <a:xfrm>
            <a:off x="2559459" y="2213490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Ž</a:t>
            </a:r>
          </a:p>
        </p:txBody>
      </p:sp>
      <p:sp>
        <p:nvSpPr>
          <p:cNvPr id="1045" name="TextovéPole 1044"/>
          <p:cNvSpPr txBox="1"/>
          <p:nvPr/>
        </p:nvSpPr>
        <p:spPr>
          <a:xfrm>
            <a:off x="2087757" y="222293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</a:t>
            </a:r>
          </a:p>
        </p:txBody>
      </p:sp>
      <p:sp>
        <p:nvSpPr>
          <p:cNvPr id="1046" name="TextovéPole 1045"/>
          <p:cNvSpPr txBox="1"/>
          <p:nvPr/>
        </p:nvSpPr>
        <p:spPr>
          <a:xfrm>
            <a:off x="1642830" y="221771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</a:t>
            </a:r>
          </a:p>
        </p:txBody>
      </p:sp>
      <p:sp>
        <p:nvSpPr>
          <p:cNvPr id="1049" name="TextovéPole 1048"/>
          <p:cNvSpPr txBox="1"/>
          <p:nvPr/>
        </p:nvSpPr>
        <p:spPr>
          <a:xfrm>
            <a:off x="3478900" y="222553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</a:t>
            </a:r>
          </a:p>
        </p:txBody>
      </p:sp>
      <p:sp>
        <p:nvSpPr>
          <p:cNvPr id="1050" name="TextovéPole 1049"/>
          <p:cNvSpPr txBox="1"/>
          <p:nvPr/>
        </p:nvSpPr>
        <p:spPr>
          <a:xfrm>
            <a:off x="3936094" y="221828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</a:p>
        </p:txBody>
      </p:sp>
      <p:sp>
        <p:nvSpPr>
          <p:cNvPr id="1051" name="TextovéPole 1050"/>
          <p:cNvSpPr txBox="1"/>
          <p:nvPr/>
        </p:nvSpPr>
        <p:spPr>
          <a:xfrm>
            <a:off x="4393288" y="222554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É</a:t>
            </a:r>
          </a:p>
        </p:txBody>
      </p:sp>
      <p:sp>
        <p:nvSpPr>
          <p:cNvPr id="1052" name="TextovéPole 1051"/>
          <p:cNvSpPr txBox="1"/>
          <p:nvPr/>
        </p:nvSpPr>
        <p:spPr>
          <a:xfrm>
            <a:off x="4850482" y="221771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</a:t>
            </a:r>
          </a:p>
        </p:txBody>
      </p:sp>
      <p:sp>
        <p:nvSpPr>
          <p:cNvPr id="1053" name="TextovéPole 1052"/>
          <p:cNvSpPr txBox="1"/>
          <p:nvPr/>
        </p:nvSpPr>
        <p:spPr>
          <a:xfrm>
            <a:off x="5291348" y="2212274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</a:p>
        </p:txBody>
      </p:sp>
      <p:sp>
        <p:nvSpPr>
          <p:cNvPr id="1054" name="TextovéPole 1053"/>
          <p:cNvSpPr txBox="1"/>
          <p:nvPr/>
        </p:nvSpPr>
        <p:spPr>
          <a:xfrm>
            <a:off x="5757610" y="221827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1055" name="TextovéPole 1054"/>
          <p:cNvSpPr txBox="1"/>
          <p:nvPr/>
        </p:nvSpPr>
        <p:spPr>
          <a:xfrm>
            <a:off x="6229318" y="221771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</a:t>
            </a:r>
          </a:p>
        </p:txBody>
      </p:sp>
      <p:sp>
        <p:nvSpPr>
          <p:cNvPr id="1066" name="Obdélník 1065"/>
          <p:cNvSpPr/>
          <p:nvPr/>
        </p:nvSpPr>
        <p:spPr>
          <a:xfrm>
            <a:off x="2962262" y="1848875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8" name="Obdélník 1067"/>
          <p:cNvSpPr/>
          <p:nvPr/>
        </p:nvSpPr>
        <p:spPr>
          <a:xfrm>
            <a:off x="3419872" y="184884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9" name="Obdélník 1068"/>
          <p:cNvSpPr/>
          <p:nvPr/>
        </p:nvSpPr>
        <p:spPr>
          <a:xfrm>
            <a:off x="3877104" y="184882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70" name="Obdélník 1069"/>
          <p:cNvSpPr/>
          <p:nvPr/>
        </p:nvSpPr>
        <p:spPr>
          <a:xfrm>
            <a:off x="4334336" y="184881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79" name="TextovéPole 1078"/>
          <p:cNvSpPr txBox="1"/>
          <p:nvPr/>
        </p:nvSpPr>
        <p:spPr>
          <a:xfrm>
            <a:off x="3021582" y="1848771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</a:t>
            </a:r>
          </a:p>
        </p:txBody>
      </p:sp>
      <p:sp>
        <p:nvSpPr>
          <p:cNvPr id="1086" name="TextovéPole 1085"/>
          <p:cNvSpPr txBox="1"/>
          <p:nvPr/>
        </p:nvSpPr>
        <p:spPr>
          <a:xfrm>
            <a:off x="3479240" y="184998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1087" name="TextovéPole 1086"/>
          <p:cNvSpPr txBox="1"/>
          <p:nvPr/>
        </p:nvSpPr>
        <p:spPr>
          <a:xfrm>
            <a:off x="3936434" y="185724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  <p:sp>
        <p:nvSpPr>
          <p:cNvPr id="1088" name="TextovéPole 1087"/>
          <p:cNvSpPr txBox="1"/>
          <p:nvPr/>
        </p:nvSpPr>
        <p:spPr>
          <a:xfrm>
            <a:off x="4393628" y="184941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xmlns="" val="13433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000"/>
                            </p:stCondLst>
                            <p:childTnLst>
                              <p:par>
                                <p:cTn id="7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000"/>
                            </p:stCondLst>
                            <p:childTnLst>
                              <p:par>
                                <p:cTn id="9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000"/>
                            </p:stCondLst>
                            <p:childTnLst>
                              <p:par>
                                <p:cTn id="10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0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0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0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0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 tmFilter="0,0; .5, 1; 1, 1"/>
                                        <p:tgtEl>
                                          <p:spTgt spid="1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00"/>
                            </p:stCondLst>
                            <p:childTnLst>
                              <p:par>
                                <p:cTn id="1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0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0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 tmFilter="0,0; .5, 1; 1, 1"/>
                                        <p:tgtEl>
                                          <p:spTgt spid="1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000"/>
                            </p:stCondLst>
                            <p:childTnLst>
                              <p:par>
                                <p:cTn id="13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0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0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 tmFilter="0,0; .5, 1; 1, 1"/>
                                        <p:tgtEl>
                                          <p:spTgt spid="1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1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1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0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0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 tmFilter="0,0; .5, 1; 1, 1"/>
                                        <p:tgtEl>
                                          <p:spTgt spid="1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0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0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 tmFilter="0,0; .5, 1; 1, 1"/>
                                        <p:tgtEl>
                                          <p:spTgt spid="1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2500"/>
                            </p:stCondLst>
                            <p:childTnLst>
                              <p:par>
                                <p:cTn id="16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0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0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500" tmFilter="0,0; .5, 1; 1, 1"/>
                                        <p:tgtEl>
                                          <p:spTgt spid="1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3000"/>
                            </p:stCondLst>
                            <p:childTnLst>
                              <p:par>
                                <p:cTn id="16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1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 tmFilter="0,0; .5, 1; 1, 1"/>
                                        <p:tgtEl>
                                          <p:spTgt spid="1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3500"/>
                            </p:stCondLst>
                            <p:childTnLst>
                              <p:par>
                                <p:cTn id="17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1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1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10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10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" tmFilter="0,0; .5, 1; 1, 1"/>
                                        <p:tgtEl>
                                          <p:spTgt spid="1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4000"/>
                            </p:stCondLst>
                            <p:childTnLst>
                              <p:par>
                                <p:cTn id="18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1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1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 tmFilter="0,0; .5, 1; 1, 1"/>
                                        <p:tgtEl>
                                          <p:spTgt spid="1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500"/>
                            </p:stCondLst>
                            <p:childTnLst>
                              <p:par>
                                <p:cTn id="19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1000"/>
                            </p:stCondLst>
                            <p:childTnLst>
                              <p:par>
                                <p:cTn id="20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500"/>
                            </p:stCondLst>
                            <p:childTnLst>
                              <p:par>
                                <p:cTn id="208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2000"/>
                            </p:stCondLst>
                            <p:childTnLst>
                              <p:par>
                                <p:cTn id="2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2500"/>
                            </p:stCondLst>
                            <p:childTnLst>
                              <p:par>
                                <p:cTn id="218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2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9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28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2000"/>
                                        <p:tgtEl>
                                          <p:spTgt spid="9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9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9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2000"/>
                            </p:stCondLst>
                            <p:childTnLst>
                              <p:par>
                                <p:cTn id="24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2000"/>
                                        <p:tgtEl>
                                          <p:spTgt spid="9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9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9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4000"/>
                            </p:stCondLst>
                            <p:childTnLst>
                              <p:par>
                                <p:cTn id="25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000"/>
                                        <p:tgtEl>
                                          <p:spTgt spid="9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9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000"/>
                            </p:stCondLst>
                            <p:childTnLst>
                              <p:par>
                                <p:cTn id="25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2000"/>
                                        <p:tgtEl>
                                          <p:spTgt spid="9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9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9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8000"/>
                            </p:stCondLst>
                            <p:childTnLst>
                              <p:par>
                                <p:cTn id="26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2000"/>
                                        <p:tgtEl>
                                          <p:spTgt spid="9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9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9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2000"/>
                                        <p:tgtEl>
                                          <p:spTgt spid="9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9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9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500" fill="hold"/>
                                        <p:tgtEl>
                                          <p:spTgt spid="8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" fill="hold"/>
                                        <p:tgtEl>
                                          <p:spTgt spid="8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2" dur="500" tmFilter="0,0; .5, 1; 1, 1"/>
                                        <p:tgtEl>
                                          <p:spTgt spid="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500"/>
                            </p:stCondLst>
                            <p:childTnLst>
                              <p:par>
                                <p:cTn id="28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" fill="hold"/>
                                        <p:tgtEl>
                                          <p:spTgt spid="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" fill="hold"/>
                                        <p:tgtEl>
                                          <p:spTgt spid="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0" dur="500" tmFilter="0,0; .5, 1; 1, 1"/>
                                        <p:tgtEl>
                                          <p:spTgt spid="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1" fill="hold">
                            <p:stCondLst>
                              <p:cond delay="1000"/>
                            </p:stCondLst>
                            <p:childTnLst>
                              <p:par>
                                <p:cTn id="29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5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8" dur="500" tmFilter="0,0; .5, 1; 1, 1"/>
                                        <p:tgtEl>
                                          <p:spTgt spid="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500" fill="hold"/>
                                        <p:tgtEl>
                                          <p:spTgt spid="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500" fill="hold"/>
                                        <p:tgtEl>
                                          <p:spTgt spid="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6" dur="500" tmFilter="0,0; .5, 1; 1, 1"/>
                                        <p:tgtEl>
                                          <p:spTgt spid="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2000"/>
                            </p:stCondLst>
                            <p:childTnLst>
                              <p:par>
                                <p:cTn id="30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" fill="hold"/>
                                        <p:tgtEl>
                                          <p:spTgt spid="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" fill="hold"/>
                                        <p:tgtEl>
                                          <p:spTgt spid="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" fill="hold"/>
                                        <p:tgtEl>
                                          <p:spTgt spid="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" fill="hold"/>
                                        <p:tgtEl>
                                          <p:spTgt spid="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4" dur="500" tmFilter="0,0; .5, 1; 1, 1"/>
                                        <p:tgtEl>
                                          <p:spTgt spid="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5" fill="hold">
                            <p:stCondLst>
                              <p:cond delay="2500"/>
                            </p:stCondLst>
                            <p:childTnLst>
                              <p:par>
                                <p:cTn id="3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2" dur="500" tmFilter="0,0; .5, 1; 1, 1"/>
                                        <p:tgtEl>
                                          <p:spTgt spid="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>
                            <p:stCondLst>
                              <p:cond delay="3000"/>
                            </p:stCondLst>
                            <p:childTnLst>
                              <p:par>
                                <p:cTn id="3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500" fill="hold"/>
                                        <p:tgtEl>
                                          <p:spTgt spid="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500" fill="hold"/>
                                        <p:tgtEl>
                                          <p:spTgt spid="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500" fill="hold"/>
                                        <p:tgtEl>
                                          <p:spTgt spid="8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" fill="hold"/>
                                        <p:tgtEl>
                                          <p:spTgt spid="8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0" dur="500" tmFilter="0,0; .5, 1; 1, 1"/>
                                        <p:tgtEl>
                                          <p:spTgt spid="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" fill="hold"/>
                                        <p:tgtEl>
                                          <p:spTgt spid="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" fill="hold"/>
                                        <p:tgtEl>
                                          <p:spTgt spid="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" fill="hold"/>
                                        <p:tgtEl>
                                          <p:spTgt spid="8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500" fill="hold"/>
                                        <p:tgtEl>
                                          <p:spTgt spid="8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8" dur="500" tmFilter="0,0; .5, 1; 1, 1"/>
                                        <p:tgtEl>
                                          <p:spTgt spid="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9" fill="hold">
                      <p:stCondLst>
                        <p:cond delay="indefinite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7" fill="hold">
                            <p:stCondLst>
                              <p:cond delay="1000"/>
                            </p:stCondLst>
                            <p:childTnLst>
                              <p:par>
                                <p:cTn id="34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1" fill="hold">
                            <p:stCondLst>
                              <p:cond delay="3000"/>
                            </p:stCondLst>
                            <p:childTnLst>
                              <p:par>
                                <p:cTn id="36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4000"/>
                            </p:stCondLst>
                            <p:childTnLst>
                              <p:par>
                                <p:cTn id="36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5" fill="hold">
                            <p:stCondLst>
                              <p:cond delay="5000"/>
                            </p:stCondLst>
                            <p:childTnLst>
                              <p:par>
                                <p:cTn id="37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6" grpId="0"/>
      <p:bldP spid="827" grpId="0"/>
      <p:bldP spid="828" grpId="0"/>
      <p:bldP spid="829" grpId="0"/>
      <p:bldP spid="830" grpId="0"/>
      <p:bldP spid="832" grpId="0"/>
      <p:bldP spid="862" grpId="0"/>
      <p:bldP spid="863" grpId="0"/>
      <p:bldP spid="868" grpId="0"/>
      <p:bldP spid="869" grpId="0"/>
      <p:bldP spid="870" grpId="0"/>
      <p:bldP spid="871" grpId="0"/>
      <p:bldP spid="872" grpId="0"/>
      <p:bldP spid="873" grpId="0"/>
      <p:bldP spid="935" grpId="0"/>
      <p:bldP spid="936" grpId="0"/>
      <p:bldP spid="941" grpId="0"/>
      <p:bldP spid="942" grpId="0"/>
      <p:bldP spid="943" grpId="0"/>
      <p:bldP spid="944" grpId="0"/>
      <p:bldP spid="971" grpId="0"/>
      <p:bldP spid="972" grpId="0"/>
      <p:bldP spid="977" grpId="0"/>
      <p:bldP spid="978" grpId="0"/>
      <p:bldP spid="979" grpId="0"/>
      <p:bldP spid="980" grpId="0"/>
      <p:bldP spid="981" grpId="0"/>
      <p:bldP spid="982" grpId="0"/>
      <p:bldP spid="983" grpId="0"/>
      <p:bldP spid="1007" grpId="0"/>
      <p:bldP spid="1013" grpId="0"/>
      <p:bldP spid="1014" grpId="0"/>
      <p:bldP spid="1015" grpId="0"/>
      <p:bldP spid="1016" grpId="0"/>
      <p:bldP spid="1017" grpId="0"/>
      <p:bldP spid="1018" grpId="0"/>
      <p:bldP spid="1019" grpId="0"/>
      <p:bldP spid="1020" grpId="0"/>
      <p:bldP spid="1043" grpId="0"/>
      <p:bldP spid="1044" grpId="0"/>
      <p:bldP spid="1045" grpId="0"/>
      <p:bldP spid="1046" grpId="0"/>
      <p:bldP spid="1049" grpId="0"/>
      <p:bldP spid="1050" grpId="0"/>
      <p:bldP spid="1051" grpId="0"/>
      <p:bldP spid="1052" grpId="0"/>
      <p:bldP spid="1053" grpId="0"/>
      <p:bldP spid="1054" grpId="0"/>
      <p:bldP spid="1055" grpId="0"/>
      <p:bldP spid="1079" grpId="0"/>
      <p:bldP spid="1086" grpId="0"/>
      <p:bldP spid="1087" grpId="0"/>
      <p:bldP spid="108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1156"/>
            <a:ext cx="9144000" cy="477828"/>
          </a:xfrm>
        </p:spPr>
        <p:txBody>
          <a:bodyPr>
            <a:no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568" y="548680"/>
            <a:ext cx="9122431" cy="6309320"/>
          </a:xfrm>
        </p:spPr>
        <p:txBody>
          <a:bodyPr>
            <a:normAutofit/>
          </a:bodyPr>
          <a:lstStyle/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URBAN, Tomáš.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Soubor:Liberec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Region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CoA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CZ.svg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21.5.2007 [cit. 2012-03-24].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2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2"/>
              </a:rPr>
              <a:t>cs.wikipedia.org/wiki/Soubor:Liberec_Region_CoA_CZ.svg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Soubor:Flag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of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Liberec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Region.svg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26.5.2007 [cit. 2012-03-24].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3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3"/>
              </a:rPr>
              <a:t>cs.wikipedia.org/wiki/Soubor:Flag_of_Liberec_Region.svg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ŽVÁČEK, Ondřej.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Soubor:Ještěd.jpg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28.10.2008 [cit. 2012-03-25].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4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4"/>
              </a:rPr>
              <a:t>cs.wikipedia.org/wiki/Soubor:Je%C5%A1t%C4%9Bd.jpg</a:t>
            </a:r>
            <a:endParaRPr lang="cs-CZ" sz="1200" dirty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RAWAC.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Soubor:Liberec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z Ještědu 002.jpg.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15.7.2007 [cit. 2012-03-25].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5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5"/>
              </a:rPr>
              <a:t>cs.wikipedia.org/wiki/Soubor:Liberec_z_Je%C5%A1t%C4%9Bdu_002.jpg</a:t>
            </a:r>
            <a:endParaRPr lang="cs-CZ" sz="1200" dirty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PRAEFCKE, Andreas.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Soubor:Liberec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Town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Hall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2003.jpg.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14.3.2005 [cit. 2012-03-25].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6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6"/>
              </a:rPr>
              <a:t>cs.wikipedia.org/wiki/Soubor:Liberec_Town_Hall_2003.jpg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SATRAPA, Pavel.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Soubor:Liberecka-prehrada.jpg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2.4.2007 [cit. 2012-03-25].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7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7"/>
              </a:rPr>
              <a:t>cs.wikipedia.org/wiki/Soubor:Liberecka-prehrada.jpg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SATRAPA, Pavel.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Soubor:Liberecka-prehrada-hraz.jpg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5.4.2007 [cit. 2012-03-25].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8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8"/>
              </a:rPr>
              <a:t>cs.wikipedia.org/wiki/Soubor:Liberecka-prehrada-hraz.jpg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STRZELECKI,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Jerzy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Soubor:Frydlant3 (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js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).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jpg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21.11.2007 [cit. 2012-03-25].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9"/>
              </a:rPr>
              <a:t>http://cs.wikipedia.org/wiki/Soubor:Frydlant3_(js).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9"/>
              </a:rPr>
              <a:t>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STRZELECKI,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Jerzy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Soubor:Frydlant1 (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js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).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jpg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21.11.2007 [cit. 2012-03-25].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10"/>
              </a:rPr>
              <a:t>http://cs.wikipedia.org/wiki/Soubor:Frydlant1_(js).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10"/>
              </a:rPr>
              <a:t>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LOVECZ.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Soubor:Frýdlantské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cimbuří.jpg.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9.7.2006 [cit. 2012-03-25].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11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11"/>
              </a:rPr>
              <a:t>cs.wikipedia.org/wiki/Soubor:Fr%C3%BDdlantsk%C3%A9_cimbu%C5%99%C3%AD.jpg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PRAZAK.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Soubor:Frýdlantské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cimbuří - vyhlídka.jpg.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30.8.2006 [cit. 2012-03-25].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12"/>
              </a:rPr>
              <a:t>http://cs.wikipedia.org/wiki/Soubor:Fr%C3%BDdlantsk%C3%A9_cimbu%C5%99%C3%AD_-_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12"/>
              </a:rPr>
              <a:t>vyhl%C3%ADdka.jpg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333333"/>
                </a:solidFill>
                <a:latin typeface="Arial" panose="020B0604020202020204" pitchFamily="34" charset="0"/>
              </a:rPr>
              <a:t>HTTP://COMMONS.WIKIMEDIA.ORG/WIKI/USER:LOVECZ. </a:t>
            </a:r>
            <a:r>
              <a:rPr lang="cs-CZ" sz="1200" i="1" dirty="0" err="1">
                <a:solidFill>
                  <a:srgbClr val="333333"/>
                </a:solidFill>
                <a:latin typeface="Arial" panose="020B0604020202020204" pitchFamily="34" charset="0"/>
              </a:rPr>
              <a:t>Soubor:Primaveal</a:t>
            </a:r>
            <a:r>
              <a:rPr lang="cs-CZ" sz="1200" i="1" dirty="0">
                <a:solidFill>
                  <a:srgbClr val="333333"/>
                </a:solidFill>
                <a:latin typeface="Arial" panose="020B0604020202020204" pitchFamily="34" charset="0"/>
              </a:rPr>
              <a:t> </a:t>
            </a:r>
            <a:r>
              <a:rPr lang="cs-CZ" sz="1200" i="1" dirty="0" err="1">
                <a:solidFill>
                  <a:srgbClr val="333333"/>
                </a:solidFill>
                <a:latin typeface="Arial" panose="020B0604020202020204" pitchFamily="34" charset="0"/>
              </a:rPr>
              <a:t>forest</a:t>
            </a:r>
            <a:r>
              <a:rPr lang="cs-CZ" sz="1200" i="1" dirty="0">
                <a:solidFill>
                  <a:srgbClr val="333333"/>
                </a:solidFill>
                <a:latin typeface="Arial" panose="020B0604020202020204" pitchFamily="34" charset="0"/>
              </a:rPr>
              <a:t> Jizera.JPG</a:t>
            </a:r>
            <a:r>
              <a:rPr lang="cs-CZ" sz="1200" dirty="0">
                <a:solidFill>
                  <a:srgbClr val="333333"/>
                </a:solidFill>
                <a:latin typeface="Arial" panose="020B0604020202020204" pitchFamily="34" charset="0"/>
              </a:rPr>
              <a:t> [online]. [cit. 17.12.2013]. Dostupný na WWW: </a:t>
            </a:r>
            <a:r>
              <a:rPr lang="cs-CZ" sz="1200" dirty="0">
                <a:solidFill>
                  <a:srgbClr val="333333"/>
                </a:solidFill>
                <a:latin typeface="Arial" panose="020B0604020202020204" pitchFamily="34" charset="0"/>
                <a:hlinkClick r:id="rId13"/>
              </a:rPr>
              <a:t>http://</a:t>
            </a:r>
            <a:r>
              <a:rPr lang="cs-CZ" sz="1200" dirty="0" smtClean="0">
                <a:solidFill>
                  <a:srgbClr val="333333"/>
                </a:solidFill>
                <a:latin typeface="Arial" panose="020B0604020202020204" pitchFamily="34" charset="0"/>
                <a:hlinkClick r:id="rId13"/>
              </a:rPr>
              <a:t>cs.wikipedia.org/wiki/Soubor:Primaveal_forest_Jizera.JPG</a:t>
            </a:r>
            <a:endParaRPr lang="cs-CZ" sz="1200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r>
              <a:rPr lang="cs-CZ" sz="1200" dirty="0" smtClean="0"/>
              <a:t>HTTP</a:t>
            </a:r>
            <a:r>
              <a:rPr lang="cs-CZ" sz="1200" dirty="0"/>
              <a:t>://COMMONS.WIKIMEDIA.ORG/WIKI/USER:J_BUDISSIN. </a:t>
            </a:r>
            <a:r>
              <a:rPr lang="cs-CZ" sz="1200" i="1" dirty="0" err="1"/>
              <a:t>Soubor:Smrk.jpg</a:t>
            </a:r>
            <a:r>
              <a:rPr lang="cs-CZ" sz="1200" dirty="0"/>
              <a:t>[online]. [cit. 17.12.2013]. Dostupný na WWW: </a:t>
            </a:r>
            <a:r>
              <a:rPr lang="cs-CZ" sz="1200" dirty="0">
                <a:hlinkClick r:id="rId14"/>
              </a:rPr>
              <a:t>http://</a:t>
            </a:r>
            <a:r>
              <a:rPr lang="cs-CZ" sz="1200" dirty="0" smtClean="0">
                <a:hlinkClick r:id="rId14"/>
              </a:rPr>
              <a:t>cs.wikipedia.org/wiki/Soubor:Smrk.jpg</a:t>
            </a:r>
            <a:endParaRPr lang="cs-CZ" sz="1200" dirty="0" smtClean="0"/>
          </a:p>
          <a:p>
            <a:r>
              <a:rPr lang="cs-CZ" sz="1200" dirty="0"/>
              <a:t>HTTP://COMMONS.WIKIMEDIA.ORG/WIKI/USER:PRAZAK. </a:t>
            </a:r>
            <a:r>
              <a:rPr lang="cs-CZ" sz="1200" i="1" dirty="0" err="1"/>
              <a:t>Soubor:Čertův</a:t>
            </a:r>
            <a:r>
              <a:rPr lang="cs-CZ" sz="1200" i="1" dirty="0"/>
              <a:t> kámen v Jizerských horách.jpg</a:t>
            </a:r>
            <a:r>
              <a:rPr lang="cs-CZ" sz="1200" dirty="0"/>
              <a:t> [online]. [cit. 17.12.2013]. Dostupný na WWW: http://cs.wikipedia.org/wiki/Soubor:%C4%8Cert%C5%AFv_k%C3%A1men_v_Jizersk%C3%BDch_hor%C3%A1ch.jpg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6469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1156"/>
            <a:ext cx="9144000" cy="477828"/>
          </a:xfrm>
        </p:spPr>
        <p:txBody>
          <a:bodyPr>
            <a:no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568" y="548680"/>
            <a:ext cx="9122431" cy="6309320"/>
          </a:xfrm>
        </p:spPr>
        <p:txBody>
          <a:bodyPr>
            <a:normAutofit/>
          </a:bodyPr>
          <a:lstStyle/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GROH, Honza.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Soubor:Bouda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Slovanka.jpg.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21.3.2008 [cit. 2012-03-25].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2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2"/>
              </a:rPr>
              <a:t>cs.wikipedia.org/wiki/Soubor:Bouda_Slovanka.jpg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SATRAPA, Pavel.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Soubor:RozhlednaSlovanka.jpg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18.2.2008 [cit. 2012-03-25].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3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3"/>
              </a:rPr>
              <a:t>cs.wikipedia.org/wiki/Soubor:RozhlednaSlovanka.jpg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Soubor:Suche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skaly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001.jpg.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10.7.2005 [cit. 2012-03-25].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4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4"/>
              </a:rPr>
              <a:t>cs.wikipedia.org/wiki/Soubor:Suche_skaly_001.jpg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/>
              <a:t>HTTP://COMMONS.WIKIMEDIA.ORG/WIKI/USER:LAD.RAJ. </a:t>
            </a:r>
            <a:r>
              <a:rPr lang="cs-CZ" sz="1200" i="1" dirty="0" err="1"/>
              <a:t>Soubor:Suché</a:t>
            </a:r>
            <a:r>
              <a:rPr lang="cs-CZ" sz="1200" i="1" dirty="0"/>
              <a:t> skály od západu z vrchu Sokol.JPG</a:t>
            </a:r>
            <a:r>
              <a:rPr lang="cs-CZ" sz="1200" dirty="0"/>
              <a:t> [online]. [cit. 17.12.2013]. Dostupný na WWW: http://</a:t>
            </a:r>
            <a:r>
              <a:rPr lang="cs-CZ" sz="1200" dirty="0" smtClean="0"/>
              <a:t>cs.wikipedia.org/wiki/Soubor:Such%C3%A9_sk%C3%A1ly_od_z%C3%A1padu_z_vrchu_Sokol.JPG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smtClean="0">
                <a:solidFill>
                  <a:srgbClr val="000000"/>
                </a:solidFill>
                <a:latin typeface="arial"/>
              </a:rPr>
              <a:t>BROŽ, Petr. </a:t>
            </a:r>
            <a:r>
              <a:rPr lang="cs-CZ" sz="1200" dirty="0" err="1" smtClean="0">
                <a:solidFill>
                  <a:srgbClr val="000000"/>
                </a:solidFill>
                <a:latin typeface="arial"/>
              </a:rPr>
              <a:t>Soubor:Panská</a:t>
            </a:r>
            <a:r>
              <a:rPr lang="cs-CZ" sz="1200" dirty="0" smtClean="0">
                <a:solidFill>
                  <a:srgbClr val="000000"/>
                </a:solidFill>
                <a:latin typeface="arial"/>
              </a:rPr>
              <a:t> skála-panorama.jpg. In: </a:t>
            </a:r>
            <a:r>
              <a:rPr lang="cs-CZ" sz="1200" i="1" dirty="0" err="1" smtClean="0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 smtClean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 smtClean="0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 smtClean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 smtClean="0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 smtClean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 smtClean="0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 smtClean="0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 smtClean="0">
                <a:solidFill>
                  <a:srgbClr val="000000"/>
                </a:solidFill>
                <a:latin typeface="arial"/>
              </a:rPr>
              <a:t>, 19.5.2007 [cit. 2012-03-25]. Dostupné z: 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5"/>
              </a:rPr>
              <a:t>http://cs.wikipedia.org/wiki/Soubor:Pansk%C3%A1_sk%C3%A1la-panorama.jpg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err="1" smtClean="0">
                <a:solidFill>
                  <a:srgbClr val="000000"/>
                </a:solidFill>
                <a:latin typeface="arial"/>
              </a:rPr>
              <a:t>Soubor:Panska</a:t>
            </a:r>
            <a:r>
              <a:rPr lang="cs-CZ" sz="120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skala.jpg.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8.10.2005 [cit. 2012-03-25].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6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6"/>
              </a:rPr>
              <a:t>cs.wikipedia.org/wiki/Soubor:Panska_skala.jpg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BROŽ, Petr.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Soubor:Panská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skála(3).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jpg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19.5.2007 [cit. 2012-03-25].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7"/>
              </a:rPr>
              <a:t>http://cs.wikipedia.org/wiki/Soubor:Pansk%C3%A1_sk%C3%A1la(3).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7"/>
              </a:rPr>
              <a:t>jpg</a:t>
            </a:r>
            <a:endParaRPr lang="cs-CZ" sz="1200" dirty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KÜMMLING.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Soubor:Máchovo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jezero.JPG.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21.7.2006 [cit. 2012-03-25].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8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8"/>
              </a:rPr>
              <a:t>cs.wikipedia.org/wiki/Soubor:M%C3%A1chovo_jezero.JPG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MILIČEVIČ, Miloš.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Soubor:Máchovo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jezero, výpust´.JPG.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20.12.2007 [cit. 2012-03-25].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9"/>
              </a:rPr>
              <a:t>http://cs.wikipedia.org/wiki/Soubor:M%C3%A1chovo_jezero,_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9"/>
              </a:rPr>
              <a:t>v%C3%BDpust%C2%B4.JPG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ZÁKUPÁK.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Soubor:Vrch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Borný.jpg.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11.7.2010 [cit. 2012-03-25].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10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10"/>
              </a:rPr>
              <a:t>cs.wikipedia.org/wiki/Soubor:Vrch_Born%C3%BD.jpg</a:t>
            </a:r>
            <a:endParaRPr lang="cs-CZ" sz="1200" dirty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smtClean="0">
                <a:solidFill>
                  <a:srgbClr val="000000"/>
                </a:solidFill>
                <a:latin typeface="arial"/>
              </a:rPr>
              <a:t>JARZYNA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Krzysiu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Soubor:Jablonec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nad Nisou 001.JPG.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10.8.2007 [cit. 2012-03-25].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11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11"/>
              </a:rPr>
              <a:t>cs.wikipedia.org/wiki/Soubor:Jablonec_nad_Nisou_001.JPG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/>
              <a:t>TAIBR, Pavel. </a:t>
            </a:r>
            <a:r>
              <a:rPr lang="cs-CZ" sz="1200" i="1" dirty="0" err="1"/>
              <a:t>Soubor:Jn-kostej-srdcejezisova.jpg</a:t>
            </a:r>
            <a:r>
              <a:rPr lang="cs-CZ" sz="1200" dirty="0"/>
              <a:t> [online]. [cit. 17.12.2013]. Dostupný na WWW: http://cs.wikipedia.org/wiki/Soubor:Jn-kostej-srdcejezisova.jpg</a:t>
            </a:r>
            <a:endParaRPr lang="cs-CZ" sz="1200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553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1156"/>
            <a:ext cx="9144000" cy="477828"/>
          </a:xfrm>
        </p:spPr>
        <p:txBody>
          <a:bodyPr>
            <a:no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568" y="548680"/>
            <a:ext cx="9122431" cy="6309320"/>
          </a:xfrm>
        </p:spPr>
        <p:txBody>
          <a:bodyPr>
            <a:normAutofit/>
          </a:bodyPr>
          <a:lstStyle/>
          <a:p>
            <a:r>
              <a:rPr lang="cs-CZ" sz="1200" dirty="0" smtClean="0">
                <a:solidFill>
                  <a:srgbClr val="000000"/>
                </a:solidFill>
                <a:latin typeface="arial"/>
              </a:rPr>
              <a:t>Vlastní</a:t>
            </a:r>
          </a:p>
        </p:txBody>
      </p:sp>
    </p:spTree>
    <p:extLst>
      <p:ext uri="{BB962C8B-B14F-4D97-AF65-F5344CB8AC3E}">
        <p14:creationId xmlns:p14="http://schemas.microsoft.com/office/powerpoint/2010/main" xmlns="" val="272829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unta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ountai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algn="br">
              <a:srgbClr val="000000">
                <a:alpha val="0"/>
              </a:srgbClr>
            </a:outerShdw>
          </a:effectLst>
        </a:effectStyle>
        <a:effectStyle>
          <a:effectLst>
            <a:outerShdw dir="5400000" algn="ctr">
              <a:srgbClr val="EBE9ED">
                <a:alpha val="0"/>
              </a:srgbClr>
            </a:outerShdw>
          </a:effectLst>
          <a:scene3d>
            <a:camera prst="orthographic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unta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ountai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algn="br">
              <a:srgbClr val="000000">
                <a:alpha val="0"/>
              </a:srgbClr>
            </a:outerShdw>
          </a:effectLst>
        </a:effectStyle>
        <a:effectStyle>
          <a:effectLst>
            <a:outerShdw dir="5400000" algn="ctr">
              <a:srgbClr val="EBE9ED">
                <a:alpha val="0"/>
              </a:srgbClr>
            </a:outerShdw>
          </a:effectLst>
          <a:scene3d>
            <a:camera prst="orthographic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>
        <a:solidFill>
          <a:srgbClr val="0000FF"/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Horský motiv</Template>
  <TotalTime>2984</TotalTime>
  <Words>492</Words>
  <Application>Microsoft Office PowerPoint</Application>
  <PresentationFormat>Předvádění na obrazovce (4:3)</PresentationFormat>
  <Paragraphs>206</Paragraphs>
  <Slides>23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5</vt:i4>
      </vt:variant>
      <vt:variant>
        <vt:lpstr>Nadpisy snímků</vt:lpstr>
      </vt:variant>
      <vt:variant>
        <vt:i4>23</vt:i4>
      </vt:variant>
    </vt:vector>
  </HeadingPairs>
  <TitlesOfParts>
    <vt:vector size="28" baseType="lpstr">
      <vt:lpstr>Mountain</vt:lpstr>
      <vt:lpstr>1_Mountain</vt:lpstr>
      <vt:lpstr>2_Mountain</vt:lpstr>
      <vt:lpstr>3_Mountain</vt:lpstr>
      <vt:lpstr>Motiv systému Office</vt:lpstr>
      <vt:lpstr>Snímek 1</vt:lpstr>
      <vt:lpstr>Anotace</vt:lpstr>
      <vt:lpstr>Datum vytvoření:</vt:lpstr>
      <vt:lpstr>Snímek 4</vt:lpstr>
      <vt:lpstr>Snímek 5</vt:lpstr>
      <vt:lpstr>Snímek 6</vt:lpstr>
      <vt:lpstr> Liberecký kraj</vt:lpstr>
      <vt:lpstr>Liberecký kraj</vt:lpstr>
      <vt:lpstr> Řeky protékající Libereckým krajem</vt:lpstr>
      <vt:lpstr>Liberec</vt:lpstr>
      <vt:lpstr>Frýdlant</vt:lpstr>
      <vt:lpstr>Jizery</vt:lpstr>
      <vt:lpstr>Rozhledna Slovanka technická památka</vt:lpstr>
      <vt:lpstr>Snímek 14</vt:lpstr>
      <vt:lpstr>Panská skála</vt:lpstr>
      <vt:lpstr>Máchovo jezero</vt:lpstr>
      <vt:lpstr>Jablonec nad Nisou</vt:lpstr>
      <vt:lpstr>Tajenka</vt:lpstr>
      <vt:lpstr>Snímek 19</vt:lpstr>
      <vt:lpstr>Tajenka - řešení</vt:lpstr>
      <vt:lpstr>Použité zdroje:</vt:lpstr>
      <vt:lpstr>Použité zdroje: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Ráček Václav</dc:creator>
  <cp:lastModifiedBy>Dum</cp:lastModifiedBy>
  <cp:revision>231</cp:revision>
  <dcterms:created xsi:type="dcterms:W3CDTF">2011-11-08T12:26:57Z</dcterms:created>
  <dcterms:modified xsi:type="dcterms:W3CDTF">2014-01-06T22:09:00Z</dcterms:modified>
</cp:coreProperties>
</file>