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notesSlides/notesSlide12.xml" ContentType="application/vnd.openxmlformats-officedocument.presentationml.notesSlide+xml"/>
  <Override PartName="/ppt/slideMasters/slideMaster6.xml" ContentType="application/vnd.openxmlformats-officedocument.presentationml.slideMaster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63.xml" ContentType="application/vnd.openxmlformats-officedocument.presentationml.slideLayout+xml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ppt/theme/theme7.xml" ContentType="application/vnd.openxmlformats-officedocument.them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Default Extension="rels" ContentType="application/vnd.openxmlformats-package.relationships+xml"/>
  <Override PartName="/ppt/slides/slide23.xml" ContentType="application/vnd.openxmlformats-officedocument.presentationml.slide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40.xml" ContentType="application/vnd.openxmlformats-officedocument.presentationml.slideLayout+xml"/>
  <Override PartName="/ppt/notesSlides/notesSlide9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  <p:sldMasterId id="2147483720" r:id="rId3"/>
    <p:sldMasterId id="2147483732" r:id="rId4"/>
    <p:sldMasterId id="2147483744" r:id="rId5"/>
    <p:sldMasterId id="2147483756" r:id="rId6"/>
  </p:sldMasterIdLst>
  <p:notesMasterIdLst>
    <p:notesMasterId r:id="rId32"/>
  </p:notesMasterIdLst>
  <p:sldIdLst>
    <p:sldId id="365" r:id="rId7"/>
    <p:sldId id="366" r:id="rId8"/>
    <p:sldId id="367" r:id="rId9"/>
    <p:sldId id="368" r:id="rId10"/>
    <p:sldId id="369" r:id="rId11"/>
    <p:sldId id="370" r:id="rId12"/>
    <p:sldId id="371" r:id="rId13"/>
    <p:sldId id="317" r:id="rId14"/>
    <p:sldId id="318" r:id="rId15"/>
    <p:sldId id="319" r:id="rId16"/>
    <p:sldId id="373" r:id="rId17"/>
    <p:sldId id="322" r:id="rId18"/>
    <p:sldId id="337" r:id="rId19"/>
    <p:sldId id="378" r:id="rId20"/>
    <p:sldId id="379" r:id="rId21"/>
    <p:sldId id="334" r:id="rId22"/>
    <p:sldId id="348" r:id="rId23"/>
    <p:sldId id="353" r:id="rId24"/>
    <p:sldId id="364" r:id="rId25"/>
    <p:sldId id="374" r:id="rId26"/>
    <p:sldId id="375" r:id="rId27"/>
    <p:sldId id="376" r:id="rId28"/>
    <p:sldId id="372" r:id="rId29"/>
    <p:sldId id="377" r:id="rId30"/>
    <p:sldId id="380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981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0000FF"/>
    <a:srgbClr val="00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3" autoAdjust="0"/>
    <p:restoredTop sz="94671" autoAdjust="0"/>
  </p:normalViewPr>
  <p:slideViewPr>
    <p:cSldViewPr showGuides="1">
      <p:cViewPr>
        <p:scale>
          <a:sx n="80" d="100"/>
          <a:sy n="80" d="100"/>
        </p:scale>
        <p:origin x="-810" y="-588"/>
      </p:cViewPr>
      <p:guideLst>
        <p:guide orient="horz" pos="981"/>
        <p:guide pos="2880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34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notesMaster" Target="notesMasters/notesMaster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10727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2625083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623567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61517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0476076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7238466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40890125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3474074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417141378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4272740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5335718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398658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6158896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4260711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61483757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469144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2792899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422038429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05912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63729986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610453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83938004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070973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71153042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8476683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59104425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4161234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40463825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39961036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1166014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115648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421906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82243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808770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651594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25750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019542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077776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0309699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2192797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655534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5473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3898752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265164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53034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2550231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2462136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0554870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962189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1486935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5117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54598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9595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6309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3023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emf"/><Relationship Id="rId3" Type="http://schemas.openxmlformats.org/officeDocument/2006/relationships/image" Target="../media/image7.emf"/><Relationship Id="rId7" Type="http://schemas.openxmlformats.org/officeDocument/2006/relationships/image" Target="../media/image11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png"/><Relationship Id="rId9" Type="http://schemas.openxmlformats.org/officeDocument/2006/relationships/image" Target="../media/image13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1.jpeg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of._Josef_Skupa.jpg" TargetMode="External"/><Relationship Id="rId3" Type="http://schemas.openxmlformats.org/officeDocument/2006/relationships/hyperlink" Target="http://cs.wikipedia.org/wiki/Soubor:Flag_of_Plzen_Region.svg" TargetMode="External"/><Relationship Id="rId7" Type="http://schemas.openxmlformats.org/officeDocument/2006/relationships/hyperlink" Target="http://cs.wikipedia.org/wiki/Soubor:Plze%C5%88,_pomn%C3%ADk_osvobozen%C3%AD_U_Pr%C3%A1ce.JPG" TargetMode="External"/><Relationship Id="rId2" Type="http://schemas.openxmlformats.org/officeDocument/2006/relationships/hyperlink" Target="http://cs.wikipedia.org/wiki/Soubor:Plzen_Region_CoA_CZ.svg" TargetMode="External"/><Relationship Id="rId1" Type="http://schemas.openxmlformats.org/officeDocument/2006/relationships/slideLayout" Target="../slideLayouts/slideLayout35.xml"/><Relationship Id="rId6" Type="http://schemas.openxmlformats.org/officeDocument/2006/relationships/hyperlink" Target="http://cs.wikipedia.org/wiki/Soubor:Rathaus_(Town_Hall),_Plze%C5%88.jpg" TargetMode="External"/><Relationship Id="rId5" Type="http://schemas.openxmlformats.org/officeDocument/2006/relationships/hyperlink" Target="http://cs.wikipedia.org/wiki/Soubor:St.-Bartholom%C3%A4us-Kathedrale_Plze%C5%88.jpg" TargetMode="External"/><Relationship Id="rId10" Type="http://schemas.openxmlformats.org/officeDocument/2006/relationships/hyperlink" Target="http://cs.wikipedia.org/wiki/Soubor:Plasy_aerial.jpg" TargetMode="External"/><Relationship Id="rId4" Type="http://schemas.openxmlformats.org/officeDocument/2006/relationships/hyperlink" Target="http://cs.wikipedia.org/wiki/Soubor:Pilsner-Urquell-Main-Gate.jpg" TargetMode="External"/><Relationship Id="rId9" Type="http://schemas.openxmlformats.org/officeDocument/2006/relationships/hyperlink" Target="http://cs.wikipedia.org/wiki/Soubor:Man%C5%BEel%C3%A9_Skupovi_p%C5%99i_p%C5%99edstaven%C3%AD.jpg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anoramatick%C3%BD_z%C3%A1b%C4%9Br_%C4%8Cern%C3%A9ho_jezera.jpg" TargetMode="External"/><Relationship Id="rId3" Type="http://schemas.openxmlformats.org/officeDocument/2006/relationships/hyperlink" Target="http://cs.wikipedia.org/wiki/Soubor:Stary_Plzenec_CZ_Rotunda_of_St_Peter_from_NNE_with_Radyne_Castle_on_horizorn_117.jpg" TargetMode="External"/><Relationship Id="rId7" Type="http://schemas.openxmlformats.org/officeDocument/2006/relationships/hyperlink" Target="http://cs.wikipedia.org/wiki/Soubor:Motiva%C4%8Dn%C3%AD-foto-%C4%8Certovo-jezero.jpg" TargetMode="External"/><Relationship Id="rId2" Type="http://schemas.openxmlformats.org/officeDocument/2006/relationships/hyperlink" Target="http://cs.wikipedia.org/wiki/Soubor:Stary_Plzenec_CZ_Masaryk_Square_pano_from_S_0605.jpg" TargetMode="External"/><Relationship Id="rId1" Type="http://schemas.openxmlformats.org/officeDocument/2006/relationships/slideLayout" Target="../slideLayouts/slideLayout35.xml"/><Relationship Id="rId6" Type="http://schemas.openxmlformats.org/officeDocument/2006/relationships/hyperlink" Target="http://cs.wikipedia.org/wiki/Soubor:Jan_Vil%C3%ADmek_-_Jan_Sladk%C3%BD_Kozina.jpg" TargetMode="External"/><Relationship Id="rId5" Type="http://schemas.openxmlformats.org/officeDocument/2006/relationships/hyperlink" Target="http://cs.wikipedia.org/wiki/Soubor:JJryba.jpg" TargetMode="External"/><Relationship Id="rId4" Type="http://schemas.openxmlformats.org/officeDocument/2006/relationships/hyperlink" Target="http://cs.wikipedia.org/wiki/Soubor:Castle_Radyn%C4%9B.jpg" TargetMode="External"/><Relationship Id="rId9" Type="http://schemas.openxmlformats.org/officeDocument/2006/relationships/hyperlink" Target="http://cs.wikipedia.org/wiki/Soubor:Burg_Primda_Gesamtansicht.jpg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omazlice_radnice.jpg" TargetMode="External"/><Relationship Id="rId2" Type="http://schemas.openxmlformats.org/officeDocument/2006/relationships/hyperlink" Target="http://cs.wikipedia.org/wiki/Soubor:Domazlice_namesti.jpg" TargetMode="External"/><Relationship Id="rId1" Type="http://schemas.openxmlformats.org/officeDocument/2006/relationships/slideLayout" Target="../slideLayouts/slideLayout35.xml"/><Relationship Id="rId6" Type="http://schemas.openxmlformats.org/officeDocument/2006/relationships/hyperlink" Target="http://cs.wikipedia.org/wiki/Soubor:Prusikuv_pramen_v_Konstantinovych_Laznich.jpg" TargetMode="External"/><Relationship Id="rId5" Type="http://schemas.openxmlformats.org/officeDocument/2006/relationships/hyperlink" Target="http://cs.wikipedia.org/wiki/Soubor:Domazlice_vodni.jpg" TargetMode="External"/><Relationship Id="rId4" Type="http://schemas.openxmlformats.org/officeDocument/2006/relationships/hyperlink" Target="http://cs.wikipedia.org/wiki/Soubor:Chodsky_hra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96380980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VY_32_INOVACE_530_ČESKÁ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REPUBLIKA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PLZEŇSKÝ KRAJ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49943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19615"/>
            <a:ext cx="9144000" cy="413838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Člověk a jeho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svět pro 5. ročník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Cílem Microsoft PowerPointové prezentace je opakování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Plzeňského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kraje ČR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Prezentace je doplněna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obrázky, které přibližují nejkrásnější místa tohoto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kraje 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Součástí prezentace je pracovní list s tajenkou, při které si děti zopakují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nejdůležitější pojmy a provedou společnou kontrolu zápisu na tabuli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8137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– Plzeňský kraj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(znak, vlajka)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8: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Plzeňský kraj (krajské město, okresní města)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9: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Řeky protékající Plzeňským krajem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Plzeň 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Prof. Josef Skupa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</a:rPr>
              <a:t>Říjen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411760" y="1235031"/>
            <a:ext cx="6840760" cy="807907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PLZEŇSKÝ KRAJ, RABŠTEJN, PLASY, PROF. JOSEF SKUPA, JAN SLADKÝ KOZINA, JAKUB JAN RYBA, RADYNĚ, KONSTANTINOVY LÁZNĚ     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xmlns="" val="494382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Rabštejn, Plasy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13: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Starý Plzenec (Hrad Radyně) 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14: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Jakub Jan Ryba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Jan Sladký Kozina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16: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Černé a Čertovo jezero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17: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Hrad Rabí a Přimda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xmlns="" val="737124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Domažlice</a:t>
            </a:r>
            <a:endParaRPr lang="cs-CZ" sz="2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19: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Konstantinovy Lázně</a:t>
            </a:r>
            <a:endParaRPr lang="cs-CZ" sz="2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Zadání tajenky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Tajenka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22: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vyplnění tajenky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xmlns="" val="508143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685" y="1134383"/>
            <a:ext cx="7820025" cy="450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38685" y="710470"/>
            <a:ext cx="7776864" cy="3323987"/>
          </a:xfrm>
          <a:prstGeom prst="rect">
            <a:avLst/>
          </a:prstGeom>
          <a:noFill/>
          <a:ln>
            <a:solidFill>
              <a:schemeClr val="bg2">
                <a:lumMod val="75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ČLOVĚK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A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JEHO SVĚT</a:t>
            </a:r>
          </a:p>
        </p:txBody>
      </p:sp>
      <p:sp>
        <p:nvSpPr>
          <p:cNvPr id="6" name="Obdélník 5"/>
          <p:cNvSpPr/>
          <p:nvPr/>
        </p:nvSpPr>
        <p:spPr>
          <a:xfrm>
            <a:off x="702589" y="3870681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rgbClr val="71685A">
                        <a:tint val="70000"/>
                        <a:satMod val="245000"/>
                      </a:srgbClr>
                    </a:gs>
                    <a:gs pos="75000">
                      <a:srgbClr val="71685A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1685A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5. ročník</a:t>
            </a:r>
          </a:p>
        </p:txBody>
      </p:sp>
      <p:sp>
        <p:nvSpPr>
          <p:cNvPr id="7" name="Obdélník 6"/>
          <p:cNvSpPr/>
          <p:nvPr/>
        </p:nvSpPr>
        <p:spPr>
          <a:xfrm>
            <a:off x="1530773" y="5291328"/>
            <a:ext cx="6192688" cy="923330"/>
          </a:xfrm>
          <a:prstGeom prst="rect">
            <a:avLst/>
          </a:prstGeom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16200000" scaled="0"/>
          </a:gradFill>
          <a:ln/>
          <a:scene3d>
            <a:camera prst="perspectiveContrastingLeftFacing"/>
            <a:lightRig rig="contrasting" dir="t">
              <a:rot lat="0" lon="0" rev="12000000"/>
            </a:lightRig>
          </a:scene3d>
          <a:sp3d prstMaterial="powder">
            <a:bevelT h="508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rgbClr val="71685A">
                        <a:satMod val="155000"/>
                      </a:srgbClr>
                    </a:gs>
                    <a:gs pos="100000">
                      <a:srgbClr val="71685A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Plzeňský kraj </a:t>
            </a:r>
            <a:endParaRPr lang="cs-CZ" sz="5400" b="1" spc="50" dirty="0">
              <a:ln w="11430"/>
              <a:gradFill>
                <a:gsLst>
                  <a:gs pos="25000">
                    <a:srgbClr val="71685A">
                      <a:satMod val="155000"/>
                    </a:srgbClr>
                  </a:gs>
                  <a:gs pos="100000">
                    <a:srgbClr val="71685A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5264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Plzeňský kraj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562729" y="2706065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Znak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721493" y="2700064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Vlajka</a:t>
            </a:r>
            <a:endParaRPr lang="cs-CZ" dirty="0">
              <a:solidFill>
                <a:srgbClr val="000000"/>
              </a:solidFill>
            </a:endParaRPr>
          </a:p>
        </p:txBody>
      </p:sp>
      <p:pic>
        <p:nvPicPr>
          <p:cNvPr id="13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2368" y="1352079"/>
            <a:ext cx="1706563" cy="2173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Ovál 13"/>
          <p:cNvSpPr/>
          <p:nvPr/>
        </p:nvSpPr>
        <p:spPr>
          <a:xfrm>
            <a:off x="4685247" y="2013499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4751620" y="967489"/>
            <a:ext cx="971747" cy="1006351"/>
            <a:chOff x="4847156" y="1881905"/>
            <a:chExt cx="971747" cy="1006351"/>
          </a:xfrm>
        </p:grpSpPr>
        <p:sp>
          <p:nvSpPr>
            <p:cNvPr id="24" name="TextovéPole 23"/>
            <p:cNvSpPr txBox="1"/>
            <p:nvPr/>
          </p:nvSpPr>
          <p:spPr>
            <a:xfrm>
              <a:off x="5121276" y="1881905"/>
              <a:ext cx="697627" cy="36933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Plzeň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5" name="Přímá spojnice se šipkou 24"/>
            <p:cNvCxnSpPr>
              <a:stCxn id="24" idx="2"/>
            </p:cNvCxnSpPr>
            <p:nvPr/>
          </p:nvCxnSpPr>
          <p:spPr>
            <a:xfrm flipH="1">
              <a:off x="4847156" y="2251237"/>
              <a:ext cx="622934" cy="637019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" name="Picture 2" descr="Soubor:Plzen Region CoA CZ.sv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42617" y="3422815"/>
            <a:ext cx="2091833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Soubor:Flag of Plzen Region.sv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16" y="3429000"/>
            <a:ext cx="3559371" cy="2371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63679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Plzeňský kraj</a:t>
            </a:r>
            <a:endParaRPr lang="cs-CZ" dirty="0"/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266495"/>
            <a:ext cx="1706563" cy="2173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0" name="Ovál 39"/>
          <p:cNvSpPr/>
          <p:nvPr/>
        </p:nvSpPr>
        <p:spPr>
          <a:xfrm>
            <a:off x="4780783" y="2927915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93" name="Ovál 92"/>
          <p:cNvSpPr/>
          <p:nvPr/>
        </p:nvSpPr>
        <p:spPr>
          <a:xfrm>
            <a:off x="3940863" y="2842537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94" name="Ovál 93"/>
          <p:cNvSpPr/>
          <p:nvPr/>
        </p:nvSpPr>
        <p:spPr>
          <a:xfrm>
            <a:off x="4312833" y="3529660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95" name="Ovál 94"/>
          <p:cNvSpPr/>
          <p:nvPr/>
        </p:nvSpPr>
        <p:spPr>
          <a:xfrm>
            <a:off x="4735064" y="3593295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96" name="Ovál 95"/>
          <p:cNvSpPr/>
          <p:nvPr/>
        </p:nvSpPr>
        <p:spPr>
          <a:xfrm>
            <a:off x="5121276" y="2991764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4847155" y="1881905"/>
            <a:ext cx="971748" cy="1006351"/>
            <a:chOff x="4847155" y="1881905"/>
            <a:chExt cx="971748" cy="1006351"/>
          </a:xfrm>
        </p:grpSpPr>
        <p:sp>
          <p:nvSpPr>
            <p:cNvPr id="5" name="TextovéPole 4"/>
            <p:cNvSpPr txBox="1"/>
            <p:nvPr/>
          </p:nvSpPr>
          <p:spPr>
            <a:xfrm>
              <a:off x="5121276" y="1881905"/>
              <a:ext cx="697627" cy="36933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Plzeň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0" name="Přímá spojnice se šipkou 9"/>
            <p:cNvCxnSpPr>
              <a:stCxn id="5" idx="2"/>
            </p:cNvCxnSpPr>
            <p:nvPr/>
          </p:nvCxnSpPr>
          <p:spPr>
            <a:xfrm flipH="1">
              <a:off x="4847155" y="2251237"/>
              <a:ext cx="622935" cy="637019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1" name="Skupina 50"/>
          <p:cNvGrpSpPr/>
          <p:nvPr/>
        </p:nvGrpSpPr>
        <p:grpSpPr>
          <a:xfrm>
            <a:off x="5166995" y="3052330"/>
            <a:ext cx="1451617" cy="369332"/>
            <a:chOff x="5166995" y="3052330"/>
            <a:chExt cx="1451617" cy="369332"/>
          </a:xfrm>
        </p:grpSpPr>
        <p:sp>
          <p:nvSpPr>
            <p:cNvPr id="92" name="TextovéPole 91"/>
            <p:cNvSpPr txBox="1"/>
            <p:nvPr/>
          </p:nvSpPr>
          <p:spPr>
            <a:xfrm>
              <a:off x="5497792" y="3052330"/>
              <a:ext cx="112082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Rokycany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3" name="Přímá spojnice se šipkou 12"/>
            <p:cNvCxnSpPr>
              <a:stCxn id="92" idx="1"/>
            </p:cNvCxnSpPr>
            <p:nvPr/>
          </p:nvCxnSpPr>
          <p:spPr>
            <a:xfrm flipH="1" flipV="1">
              <a:off x="5166995" y="3058064"/>
              <a:ext cx="330797" cy="178932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" name="Skupina 16"/>
          <p:cNvGrpSpPr/>
          <p:nvPr/>
        </p:nvGrpSpPr>
        <p:grpSpPr>
          <a:xfrm>
            <a:off x="4780783" y="3639014"/>
            <a:ext cx="1502349" cy="682282"/>
            <a:chOff x="4780783" y="3639014"/>
            <a:chExt cx="1502349" cy="682282"/>
          </a:xfrm>
        </p:grpSpPr>
        <p:sp>
          <p:nvSpPr>
            <p:cNvPr id="98" name="TextovéPole 97"/>
            <p:cNvSpPr txBox="1"/>
            <p:nvPr/>
          </p:nvSpPr>
          <p:spPr>
            <a:xfrm>
              <a:off x="5354673" y="3951964"/>
              <a:ext cx="928459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Klatovy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6" name="Přímá spojnice se šipkou 15"/>
            <p:cNvCxnSpPr>
              <a:stCxn id="98" idx="1"/>
            </p:cNvCxnSpPr>
            <p:nvPr/>
          </p:nvCxnSpPr>
          <p:spPr>
            <a:xfrm flipH="1" flipV="1">
              <a:off x="4780783" y="3639014"/>
              <a:ext cx="573890" cy="497616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3243674" y="3593295"/>
            <a:ext cx="1184940" cy="546631"/>
            <a:chOff x="3243674" y="3593295"/>
            <a:chExt cx="1184940" cy="546631"/>
          </a:xfrm>
        </p:grpSpPr>
        <p:sp>
          <p:nvSpPr>
            <p:cNvPr id="99" name="TextovéPole 98"/>
            <p:cNvSpPr txBox="1"/>
            <p:nvPr/>
          </p:nvSpPr>
          <p:spPr>
            <a:xfrm>
              <a:off x="3243674" y="3770594"/>
              <a:ext cx="118494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Domažlice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9" name="Přímá spojnice se šipkou 18"/>
            <p:cNvCxnSpPr>
              <a:stCxn id="99" idx="0"/>
            </p:cNvCxnSpPr>
            <p:nvPr/>
          </p:nvCxnSpPr>
          <p:spPr>
            <a:xfrm flipV="1">
              <a:off x="3836144" y="3593295"/>
              <a:ext cx="499548" cy="177299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0" name="Skupina 49"/>
          <p:cNvGrpSpPr/>
          <p:nvPr/>
        </p:nvGrpSpPr>
        <p:grpSpPr>
          <a:xfrm>
            <a:off x="3243674" y="2114251"/>
            <a:ext cx="861070" cy="728286"/>
            <a:chOff x="3243674" y="2114251"/>
            <a:chExt cx="861070" cy="728286"/>
          </a:xfrm>
        </p:grpSpPr>
        <p:sp>
          <p:nvSpPr>
            <p:cNvPr id="100" name="TextovéPole 99"/>
            <p:cNvSpPr txBox="1"/>
            <p:nvPr/>
          </p:nvSpPr>
          <p:spPr>
            <a:xfrm>
              <a:off x="3243674" y="2114251"/>
              <a:ext cx="86107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Tachov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38" name="Přímá spojnice se šipkou 37"/>
            <p:cNvCxnSpPr>
              <a:stCxn id="100" idx="2"/>
            </p:cNvCxnSpPr>
            <p:nvPr/>
          </p:nvCxnSpPr>
          <p:spPr>
            <a:xfrm>
              <a:off x="3674209" y="2483583"/>
              <a:ext cx="266654" cy="358954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ovéPole 2"/>
          <p:cNvSpPr txBox="1"/>
          <p:nvPr/>
        </p:nvSpPr>
        <p:spPr>
          <a:xfrm>
            <a:off x="6019555" y="1273315"/>
            <a:ext cx="2027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PLZEŇ MĚSTO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015167" y="1645262"/>
            <a:ext cx="1980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PLZEŇ SEVER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023820" y="2039275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PLZEŇ JIH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74854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 tmFilter="0,0; .5, 1; 1, 1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 tmFilter="0,0; .5, 1; 1, 1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93" grpId="0" animBg="1"/>
      <p:bldP spid="94" grpId="0" animBg="1"/>
      <p:bldP spid="95" grpId="0" animBg="1"/>
      <p:bldP spid="96" grpId="0" animBg="1"/>
      <p:bldP spid="3" grpId="0"/>
      <p:bldP spid="25" grpId="0"/>
      <p:bldP spid="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549" y="1283320"/>
            <a:ext cx="8143875" cy="4708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5" y="3041913"/>
            <a:ext cx="1771988" cy="2253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8" name="Picture 2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2665" y="3517420"/>
            <a:ext cx="1096963" cy="24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9" name="Picture 21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04273" y="3748401"/>
            <a:ext cx="93345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0" name="Picture 2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9103" y="3742204"/>
            <a:ext cx="390525" cy="1119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9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Řeky protékající Plzeňským krajem</a:t>
            </a:r>
            <a:endParaRPr lang="cs-CZ" dirty="0"/>
          </a:p>
        </p:txBody>
      </p:sp>
      <p:pic>
        <p:nvPicPr>
          <p:cNvPr id="3095" name="Picture 2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441">
            <a:off x="2012015" y="3266269"/>
            <a:ext cx="1252537" cy="53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6" name="Picture 2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11069" y="3742204"/>
            <a:ext cx="268287" cy="80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41849" y="3415215"/>
            <a:ext cx="1155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Berounka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1355173" y="3329022"/>
            <a:ext cx="6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Mže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 rot="21040777">
            <a:off x="900953" y="3703079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Radbuza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 rot="17753206">
            <a:off x="1322748" y="4057193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0099"/>
                </a:solidFill>
              </a:rPr>
              <a:t>Ú</a:t>
            </a:r>
            <a:r>
              <a:rPr lang="cs-CZ" b="1" dirty="0" smtClean="0">
                <a:solidFill>
                  <a:srgbClr val="000099"/>
                </a:solidFill>
              </a:rPr>
              <a:t>hlava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 rot="17035708">
            <a:off x="1920306" y="4062064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Úslava</a:t>
            </a:r>
            <a:endParaRPr lang="cs-CZ" b="1" dirty="0">
              <a:solidFill>
                <a:srgbClr val="00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3750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3" grpId="0"/>
      <p:bldP spid="64" grpId="0"/>
      <p:bldP spid="65" grpId="0"/>
      <p:bldP spid="6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Pilsner-Urquell-Main-Gat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70440" y="-6897"/>
            <a:ext cx="4561532" cy="3421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123728" y="213285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34" name="Picture 10" descr="Soubor:Plzeň, pomník osvobození U Prác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4" y="3384756"/>
            <a:ext cx="4622850" cy="3467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Rathaus (Town Hall), Plzeň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100" y="-3049"/>
            <a:ext cx="2830160" cy="4302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View St Bartholomew Plzen 11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05250" y="3363250"/>
            <a:ext cx="4659667" cy="3494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Plzeň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74" y="46389"/>
            <a:ext cx="1986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</a:rPr>
              <a:t>Renesanční radnice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7250" y="6445281"/>
            <a:ext cx="39100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</a:rPr>
              <a:t>Pomník osvobození americkou armádou</a:t>
            </a:r>
            <a:endParaRPr lang="cs-CZ" dirty="0">
              <a:solidFill>
                <a:srgbClr val="0000FF"/>
              </a:solidFill>
            </a:endParaRPr>
          </a:p>
        </p:txBody>
      </p:sp>
      <p:pic>
        <p:nvPicPr>
          <p:cNvPr id="1032" name="Picture 8" descr="Soubor:St.-Bartholomäus-Kathedrale Plzeň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0384" y="0"/>
            <a:ext cx="2627784" cy="4138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6560781" y="31714"/>
            <a:ext cx="2586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</a:rPr>
              <a:t>Katedrála sv. Bartoloměje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885082" y="2882432"/>
            <a:ext cx="36920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</a:rPr>
              <a:t>Historická brána plzeňského pivovaru</a:t>
            </a:r>
            <a:endParaRPr lang="cs-CZ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6130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Prof.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Josef Skupa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-20790" y="3224165"/>
            <a:ext cx="8643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Byl:</a:t>
            </a:r>
            <a:endParaRPr lang="cs-CZ" sz="2800" b="1" i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43549" y="3286607"/>
            <a:ext cx="20970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loutkoherec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0" y="3933056"/>
            <a:ext cx="38827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Zakladatel loutkového Divadla </a:t>
            </a:r>
          </a:p>
          <a:p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Spejbla a Hurvínka </a:t>
            </a:r>
          </a:p>
        </p:txBody>
      </p:sp>
      <p:pic>
        <p:nvPicPr>
          <p:cNvPr id="3074" name="Picture 2" descr="http://upload.wikimedia.org/wikipedia/commons/thumb/9/9f/Prof._Josef_Skupa.jpg/220px-Prof._Josef_Skup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5538" y="0"/>
            <a:ext cx="2095500" cy="27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Spejbl a Hurvinek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08927" y="2132856"/>
            <a:ext cx="3150097" cy="472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oubor:Manželé Skupovi při představení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8716" y="0"/>
            <a:ext cx="2651776" cy="3235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24342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Rabstejn z hrabeci vyhlidky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8796469" cy="6597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0"/>
            <a:ext cx="5256584" cy="837306"/>
          </a:xfrm>
        </p:spPr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sz="4000" dirty="0"/>
              <a:t>Rabštejn nad Střelou</a:t>
            </a:r>
          </a:p>
        </p:txBody>
      </p:sp>
      <p:pic>
        <p:nvPicPr>
          <p:cNvPr id="17" name="Picture 4" descr="Soubor:Plasy aeria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77790" y="3645024"/>
            <a:ext cx="4661965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Nadpis 1"/>
          <p:cNvSpPr txBox="1">
            <a:spLocks/>
          </p:cNvSpPr>
          <p:nvPr/>
        </p:nvSpPr>
        <p:spPr>
          <a:xfrm>
            <a:off x="5275129" y="6020694"/>
            <a:ext cx="3058237" cy="837306"/>
          </a:xfrm>
          <a:prstGeom prst="rect">
            <a:avLst/>
          </a:prstGeom>
        </p:spPr>
        <p:txBody>
          <a:bodyPr vert="horz" rtlCol="0" anchor="ctr">
            <a:normAutofit fontScale="92500"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000" dirty="0" smtClean="0"/>
              <a:t>Klášter Plasy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148178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4" name="Picture 4" descr="Soubor:Stary Plzenec CZ Rotunda of St Peter from NNE with Radyne Castle on horizorn 11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1" y="521"/>
            <a:ext cx="2771800" cy="3695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Soubor:Castle Radyně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671"/>
            <a:ext cx="6372201" cy="347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362" name="Picture 2" descr="Soubor:Stary Plzenec CZ Masaryk Square pano from S 060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799055"/>
            <a:ext cx="9144000" cy="405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Starý Plzenec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71200" y="6381328"/>
            <a:ext cx="36728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99"/>
                </a:solidFill>
              </a:rPr>
              <a:t>Starý Plzenec – Masarykovo náměstí</a:t>
            </a:r>
            <a:endParaRPr lang="cs-CZ" b="1" i="1" dirty="0">
              <a:solidFill>
                <a:srgbClr val="000099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97730" y="2179112"/>
            <a:ext cx="19480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FFC000"/>
                </a:solidFill>
              </a:rPr>
              <a:t>Rotunda sv. Petra</a:t>
            </a:r>
            <a:endParaRPr lang="cs-CZ" b="1" i="1" dirty="0">
              <a:solidFill>
                <a:srgbClr val="FFC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971600" y="1188006"/>
            <a:ext cx="1460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99"/>
                </a:solidFill>
              </a:rPr>
              <a:t>Hrad Radyně</a:t>
            </a:r>
            <a:endParaRPr lang="cs-CZ" b="1" i="1" dirty="0">
              <a:solidFill>
                <a:srgbClr val="00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4938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Jakub Jan Ryba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36416" y="836712"/>
            <a:ext cx="25506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aseline="-25000" dirty="0" smtClean="0">
                <a:solidFill>
                  <a:srgbClr val="000000"/>
                </a:solidFill>
              </a:rPr>
              <a:t>*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26. 10. 1765 Přeštice</a:t>
            </a:r>
            <a:endParaRPr lang="cs-CZ" sz="2000" dirty="0">
              <a:solidFill>
                <a:srgbClr val="0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29926" y="1373580"/>
            <a:ext cx="35757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aseline="-25000" dirty="0" smtClean="0">
                <a:solidFill>
                  <a:srgbClr val="000000"/>
                </a:solidFill>
              </a:rPr>
              <a:t>†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000" dirty="0">
                <a:solidFill>
                  <a:srgbClr val="000000"/>
                </a:solidFill>
              </a:rPr>
              <a:t>8</a:t>
            </a:r>
            <a:r>
              <a:rPr lang="cs-CZ" sz="2000" dirty="0" smtClean="0">
                <a:solidFill>
                  <a:srgbClr val="000000"/>
                </a:solidFill>
              </a:rPr>
              <a:t>. </a:t>
            </a:r>
            <a:r>
              <a:rPr lang="cs-CZ" sz="2000" dirty="0">
                <a:solidFill>
                  <a:srgbClr val="000000"/>
                </a:solidFill>
              </a:rPr>
              <a:t>4</a:t>
            </a:r>
            <a:r>
              <a:rPr lang="cs-CZ" sz="2000" dirty="0" smtClean="0">
                <a:solidFill>
                  <a:srgbClr val="000000"/>
                </a:solidFill>
              </a:rPr>
              <a:t>. 1815 </a:t>
            </a:r>
            <a:r>
              <a:rPr lang="cs-CZ" sz="2000" dirty="0" err="1" smtClean="0">
                <a:solidFill>
                  <a:srgbClr val="000000"/>
                </a:solidFill>
              </a:rPr>
              <a:t>Voltuš</a:t>
            </a:r>
            <a:r>
              <a:rPr lang="cs-CZ" sz="2000" dirty="0" smtClean="0">
                <a:solidFill>
                  <a:srgbClr val="000000"/>
                </a:solidFill>
              </a:rPr>
              <a:t> u </a:t>
            </a:r>
            <a:r>
              <a:rPr lang="cs-CZ" sz="2000" dirty="0" err="1" smtClean="0">
                <a:solidFill>
                  <a:srgbClr val="000000"/>
                </a:solidFill>
              </a:rPr>
              <a:t>Rožmitálu</a:t>
            </a:r>
            <a:r>
              <a:rPr lang="cs-CZ" sz="2000" dirty="0" smtClean="0">
                <a:solidFill>
                  <a:srgbClr val="000000"/>
                </a:solidFill>
              </a:rPr>
              <a:t> 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25585" y="2846054"/>
            <a:ext cx="9589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Byl:</a:t>
            </a:r>
            <a:endParaRPr lang="cs-CZ" sz="3200" b="1" i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60053" y="2845623"/>
            <a:ext cx="362310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000000"/>
                </a:solidFill>
                <a:cs typeface="Times New Roman" pitchFamily="18" charset="0"/>
              </a:rPr>
              <a:t>Hudební skladatel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000000"/>
                </a:solidFill>
                <a:cs typeface="Times New Roman" pitchFamily="18" charset="0"/>
              </a:rPr>
              <a:t>Venkovský učitel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-119" y="4151652"/>
            <a:ext cx="80682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Sbíral lidové písně, které sepsal do sborníků Lidových písní</a:t>
            </a:r>
          </a:p>
        </p:txBody>
      </p:sp>
      <p:pic>
        <p:nvPicPr>
          <p:cNvPr id="4098" name="Picture 2" descr="http://upload.wikimedia.org/wikipedia/commons/6/6e/JJryb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995" y="-1588"/>
            <a:ext cx="1714500" cy="2324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06803" y="4647591"/>
            <a:ext cx="429476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Česká mše vánoční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Věnec ze zpěvů vlasteneckých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Vlastenecké písně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844492" y="2091680"/>
            <a:ext cx="41072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Původně křtěn Jakub Šimon</a:t>
            </a:r>
          </a:p>
        </p:txBody>
      </p:sp>
    </p:spTree>
    <p:extLst>
      <p:ext uri="{BB962C8B-B14F-4D97-AF65-F5344CB8AC3E}">
        <p14:creationId xmlns:p14="http://schemas.microsoft.com/office/powerpoint/2010/main" xmlns="" val="647966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Jan Sladký Kozina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36416" y="644988"/>
            <a:ext cx="34772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aseline="-25000" dirty="0" smtClean="0">
                <a:solidFill>
                  <a:srgbClr val="000000"/>
                </a:solidFill>
              </a:rPr>
              <a:t>*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10. 9. 1652 Újezd u Domažlic</a:t>
            </a:r>
            <a:endParaRPr lang="cs-CZ" sz="2000" dirty="0">
              <a:solidFill>
                <a:srgbClr val="0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29926" y="1181856"/>
            <a:ext cx="47870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aseline="-25000" dirty="0" smtClean="0">
                <a:solidFill>
                  <a:srgbClr val="000000"/>
                </a:solidFill>
              </a:rPr>
              <a:t>†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28. 11. 1695 Plzeň – </a:t>
            </a:r>
            <a:r>
              <a:rPr lang="cs-CZ" sz="2000" b="1" i="1" dirty="0" smtClean="0">
                <a:solidFill>
                  <a:srgbClr val="000000"/>
                </a:solidFill>
              </a:rPr>
              <a:t>popraven oběšením  </a:t>
            </a:r>
            <a:r>
              <a:rPr lang="cs-CZ" sz="2800" b="1" i="1" dirty="0" smtClean="0">
                <a:solidFill>
                  <a:srgbClr val="000000"/>
                </a:solidFill>
              </a:rPr>
              <a:t> </a:t>
            </a:r>
            <a:endParaRPr lang="cs-CZ" sz="2800" b="1" i="1" dirty="0">
              <a:solidFill>
                <a:srgbClr val="0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39380" y="1819854"/>
            <a:ext cx="13644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Byl a je:</a:t>
            </a:r>
            <a:endParaRPr lang="cs-CZ" sz="2400" b="1" i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23220" y="1851913"/>
            <a:ext cx="43877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Legendou chodského povstání</a:t>
            </a:r>
          </a:p>
        </p:txBody>
      </p:sp>
      <p:pic>
        <p:nvPicPr>
          <p:cNvPr id="5122" name="Picture 2" descr="http://upload.wikimedia.org/wikipedia/commons/thumb/8/8f/Jan_Vil%C3%ADmek_-_Jan_Sladk%C3%BD_Kozina.jpg/220px-Jan_Vil%C3%ADmek_-_Jan_Sladk%C3%BD_Kozin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235" y="0"/>
            <a:ext cx="1847585" cy="2343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-5261" y="2394129"/>
            <a:ext cx="50000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Jan Sladký z Újezdu, řečený „Kozina“: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-341" y="2757521"/>
            <a:ext cx="70471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Jméno Kozina dostal podle statku </a:t>
            </a:r>
            <a:r>
              <a:rPr lang="cs-CZ" sz="2000" b="1" i="1" dirty="0" smtClean="0">
                <a:solidFill>
                  <a:srgbClr val="000000"/>
                </a:solidFill>
                <a:cs typeface="Times New Roman" pitchFamily="18" charset="0"/>
              </a:rPr>
              <a:t>„Kozinec“ </a:t>
            </a: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ve kterém bydlel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-342" y="3056052"/>
            <a:ext cx="902202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Chodové za vykonávání strážní služby měli od krále privilegia, podléhali přímo</a:t>
            </a:r>
          </a:p>
          <a:p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králi, nikoli vrchnosti. Byli osvobozeni od povinnosti robotovat, které jim zajišťovaly </a:t>
            </a:r>
          </a:p>
          <a:p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pergameny českých králů.  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24235" y="5434832"/>
            <a:ext cx="84757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Před popravou </a:t>
            </a:r>
            <a:r>
              <a:rPr lang="cs-CZ" sz="2000" dirty="0" smtClean="0"/>
              <a:t>Kozina zvolal:</a:t>
            </a:r>
            <a:r>
              <a:rPr lang="cs-CZ" sz="2000" dirty="0"/>
              <a:t> </a:t>
            </a:r>
            <a:r>
              <a:rPr lang="cs-CZ" sz="2000" i="1" dirty="0" smtClean="0"/>
              <a:t>"</a:t>
            </a:r>
            <a:r>
              <a:rPr lang="cs-CZ" sz="2000" i="1" dirty="0"/>
              <a:t>Lomikare, Lomikare. Do roka a do dne zvu tě </a:t>
            </a:r>
            <a:endParaRPr lang="cs-CZ" sz="2000" i="1" dirty="0" smtClean="0"/>
          </a:p>
          <a:p>
            <a:r>
              <a:rPr lang="cs-CZ" sz="2000" i="1" dirty="0" smtClean="0"/>
              <a:t>na </a:t>
            </a:r>
            <a:r>
              <a:rPr lang="cs-CZ" sz="2000" i="1" dirty="0"/>
              <a:t>Boží </a:t>
            </a:r>
            <a:r>
              <a:rPr lang="cs-CZ" sz="2000" i="1" dirty="0" err="1"/>
              <a:t>súd</a:t>
            </a:r>
            <a:r>
              <a:rPr lang="cs-CZ" sz="2000" i="1" dirty="0"/>
              <a:t>."</a:t>
            </a:r>
            <a:r>
              <a:rPr lang="cs-CZ" sz="2000" dirty="0"/>
              <a:t> </a:t>
            </a:r>
            <a:endParaRPr lang="cs-CZ" sz="2000" dirty="0" smtClean="0"/>
          </a:p>
        </p:txBody>
      </p:sp>
      <p:sp>
        <p:nvSpPr>
          <p:cNvPr id="23" name="TextovéPole 22"/>
          <p:cNvSpPr txBox="1"/>
          <p:nvPr/>
        </p:nvSpPr>
        <p:spPr>
          <a:xfrm>
            <a:off x="-928" y="3953731"/>
            <a:ext cx="9074920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Chodských vesnic bylo jedenáct a dědičně je získal nový pán Wolf Maxmilián </a:t>
            </a:r>
          </a:p>
          <a:p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z </a:t>
            </a:r>
            <a:r>
              <a:rPr lang="cs-CZ" sz="2000" dirty="0" err="1" smtClean="0">
                <a:solidFill>
                  <a:srgbClr val="000000"/>
                </a:solidFill>
                <a:cs typeface="Times New Roman" pitchFamily="18" charset="0"/>
              </a:rPr>
              <a:t>Albenreuthu</a:t>
            </a: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, řečený Lomikar – </a:t>
            </a:r>
            <a:r>
              <a:rPr lang="cs-CZ" sz="2000" dirty="0" err="1" smtClean="0">
                <a:solidFill>
                  <a:srgbClr val="000000"/>
                </a:solidFill>
                <a:cs typeface="Times New Roman" pitchFamily="18" charset="0"/>
              </a:rPr>
              <a:t>Lamingen</a:t>
            </a: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. Ten začal s </a:t>
            </a: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Chody </a:t>
            </a: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nakládat jako s lidem </a:t>
            </a:r>
          </a:p>
          <a:p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poddaným a neuznával jim jejich práva a privilegia. Násilím vymáhal jejich listiny až </a:t>
            </a:r>
          </a:p>
          <a:p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došlo k odporu a násilnostem. Chodové byli za vzpouru odsouzeni k práci a</a:t>
            </a:r>
          </a:p>
          <a:p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někteří k popravě.    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9497" y="6033482"/>
            <a:ext cx="92230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000" dirty="0" smtClean="0"/>
              <a:t>Lomikar zemřel po roce na</a:t>
            </a:r>
            <a:r>
              <a:rPr lang="cs-CZ" sz="2000" dirty="0"/>
              <a:t> </a:t>
            </a:r>
            <a:r>
              <a:rPr lang="cs-CZ" sz="2000" dirty="0" smtClean="0"/>
              <a:t>mrtvici při hostině, když se vysmíval vyřčenému soudu</a:t>
            </a:r>
          </a:p>
          <a:p>
            <a:r>
              <a:rPr lang="cs-CZ" sz="2000" dirty="0" smtClean="0"/>
              <a:t>Jana Sladkého Koziny.</a:t>
            </a:r>
            <a:endParaRPr lang="cs-CZ" sz="2000" dirty="0" smtClean="0">
              <a:solidFill>
                <a:srgbClr val="000000"/>
              </a:solidFill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4389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 tmFilter="0,0; .5, 1; 1, 1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850"/>
                            </p:stCondLst>
                            <p:childTnLst>
                              <p:par>
                                <p:cTn id="4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 tmFilter="0,0; .5, 1; 1, 1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8150"/>
                            </p:stCondLst>
                            <p:childTnLst>
                              <p:par>
                                <p:cTn id="5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 tmFilter="0,0; .5, 1; 1, 1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 tmFilter="0,0; .5, 1; 1, 1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3600"/>
                            </p:stCondLst>
                            <p:childTnLst>
                              <p:par>
                                <p:cTn id="7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 tmFilter="0,0; .5, 1; 1, 1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7450"/>
                            </p:stCondLst>
                            <p:childTnLst>
                              <p:par>
                                <p:cTn id="7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 tmFilter="0,0; .5, 1; 1, 1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1550"/>
                            </p:stCondLst>
                            <p:childTnLst>
                              <p:par>
                                <p:cTn id="87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 tmFilter="0,0; .5, 1; 1, 1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5050"/>
                            </p:stCondLst>
                            <p:childTnLst>
                              <p:par>
                                <p:cTn id="9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 tmFilter="0,0; .5, 1; 1, 1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 tmFilter="0,0; .5, 1; 1, 1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3500"/>
                            </p:stCondLst>
                            <p:childTnLst>
                              <p:par>
                                <p:cTn id="11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 tmFilter="0,0; .5, 1; 1, 1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 tmFilter="0,0; .5, 1; 1, 1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800"/>
                            </p:stCondLst>
                            <p:childTnLst>
                              <p:par>
                                <p:cTn id="12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 tmFilter="0,0; .5, 1; 1, 1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Soubor:Motivační-foto-Čertovo-jezero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17901" y="1181099"/>
            <a:ext cx="7620000" cy="5676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Soubor:Panoramatický záběr Černého jezer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188640"/>
            <a:ext cx="9152630" cy="2405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" y="0"/>
            <a:ext cx="3707904" cy="837306"/>
          </a:xfrm>
        </p:spPr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sz="3600" dirty="0" smtClean="0"/>
              <a:t>Černé jezero</a:t>
            </a:r>
            <a:endParaRPr lang="cs-CZ" sz="3600" dirty="0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1517901" y="6051755"/>
            <a:ext cx="3707904" cy="837306"/>
          </a:xfrm>
          <a:prstGeom prst="rect">
            <a:avLst/>
          </a:prstGeom>
        </p:spPr>
        <p:txBody>
          <a:bodyPr vert="horz" rtlCol="0" anchor="ctr">
            <a:norm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dirty="0" smtClean="0"/>
              <a:t> </a:t>
            </a:r>
            <a:r>
              <a:rPr lang="cs-CZ" sz="3600" dirty="0" smtClean="0"/>
              <a:t>Čertovo jezero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576380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 descr="Soubor:Burg Primda Gesamtansich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235503"/>
            <a:ext cx="5450843" cy="3631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Soubor:View of the Rabí Castle (2)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92" y="0"/>
            <a:ext cx="6119431" cy="407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68144" y="1052736"/>
            <a:ext cx="3059832" cy="692696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Hrad Rabí</a:t>
            </a:r>
            <a:endParaRPr lang="cs-CZ" sz="3600" dirty="0"/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1259632" y="5445224"/>
            <a:ext cx="3059832" cy="692696"/>
          </a:xfrm>
          <a:prstGeom prst="rect">
            <a:avLst/>
          </a:prstGeom>
        </p:spPr>
        <p:txBody>
          <a:bodyPr vert="horz" rtlCol="0" anchor="ctr">
            <a:norm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600" dirty="0" smtClean="0"/>
              <a:t>Přimda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4105099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00" name="Picture 8" descr="Soubor:Chodsky hrad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06" y="31173"/>
            <a:ext cx="9105546" cy="6829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-33405" y="6674725"/>
            <a:ext cx="336612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/>
              <a:t>http://upload.wikimedia.org/wikipedia/commons/2/2a/Domazlice_namesti.jpg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0" y="6479323"/>
            <a:ext cx="346125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/>
              <a:t>http://upload.wikimedia.org/wikipedia/commons/7/7a/Domazlice_brana.jpg</a:t>
            </a:r>
          </a:p>
        </p:txBody>
      </p:sp>
      <p:pic>
        <p:nvPicPr>
          <p:cNvPr id="8198" name="Picture 6" descr="Soubor:Domazlice radnic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" y="5428"/>
            <a:ext cx="3606985" cy="2705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3640" y="6349179"/>
            <a:ext cx="3438128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/>
              <a:t>http://upload.wikimedia.org/wikipedia/commons/e/ef/Domazlice_radnice.jpg</a:t>
            </a:r>
          </a:p>
        </p:txBody>
      </p:sp>
      <p:pic>
        <p:nvPicPr>
          <p:cNvPr id="8194" name="Picture 2" descr="Soubor:Domazlice namesti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8692" y="0"/>
            <a:ext cx="3491880" cy="2618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3028" y="6083921"/>
            <a:ext cx="340822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/>
              <a:t>http://upload.wikimedia.org/wikipedia/commons/f/fa/Chodsky_hrad.jpg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Domažlice</a:t>
            </a:r>
            <a:endParaRPr lang="cs-CZ" dirty="0"/>
          </a:p>
        </p:txBody>
      </p:sp>
      <p:pic>
        <p:nvPicPr>
          <p:cNvPr id="8202" name="Picture 10" descr="Soubor:Domazlice vodni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663" y="4270529"/>
            <a:ext cx="3449684" cy="2587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1115616" y="4318260"/>
            <a:ext cx="1729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Historické domy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91437" y="405564"/>
            <a:ext cx="2826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Novorenesanční        radnice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656220" y="6450506"/>
            <a:ext cx="2364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Náměstí v Domažlicích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7653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286000" y="2967335"/>
            <a:ext cx="489285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/>
              <a:t>http://upload.wikimedia.org/wikipedia/commons/1/12/Lazensky_park_v_Konstantinovych_Laznich.jpg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08620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/>
              <a:t>http://upload.wikimedia.org/wikipedia/commons/0/0b/Kaple_v_Konstantinovych_Laznich.jpg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2286000" y="2967335"/>
            <a:ext cx="473427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/>
              <a:t>http://upload.wikimedia.org/wikipedia/commons/6/65/Prusikuv_pramen_v_Konstantinovych_Laznich.jpg</a:t>
            </a:r>
          </a:p>
        </p:txBody>
      </p:sp>
      <p:pic>
        <p:nvPicPr>
          <p:cNvPr id="5122" name="Picture 2" descr="Soubor:Prusikuv pramen v Konstantinovych Laznich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30" y="15763"/>
            <a:ext cx="9122421" cy="6841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748" y="14748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Konstantinovy Lázně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0269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Autofit/>
          </a:bodyPr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20688"/>
            <a:ext cx="9144000" cy="623731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Tatínek Hurvínka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Jeden z autorů hymny ČR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Pivovar v Plzni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Řeka, </a:t>
            </a:r>
            <a:r>
              <a:rPr lang="cs-CZ" dirty="0"/>
              <a:t>k</a:t>
            </a:r>
            <a:r>
              <a:rPr lang="cs-CZ" dirty="0" smtClean="0"/>
              <a:t>terá vznikla soutokem čtyř řek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Povrch Plzeňského kraje tvoří Šumava, Český les a pahorkatina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743367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6358" y="230349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9" name="Obdélník 168"/>
          <p:cNvSpPr/>
          <p:nvPr/>
        </p:nvSpPr>
        <p:spPr>
          <a:xfrm>
            <a:off x="214107" y="267306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0" name="Obdélník 169"/>
          <p:cNvSpPr/>
          <p:nvPr/>
        </p:nvSpPr>
        <p:spPr>
          <a:xfrm>
            <a:off x="214091" y="304455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1" name="Obdélník 170"/>
          <p:cNvSpPr/>
          <p:nvPr/>
        </p:nvSpPr>
        <p:spPr>
          <a:xfrm>
            <a:off x="214075" y="341605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2" name="Obdélník 171"/>
          <p:cNvSpPr/>
          <p:nvPr/>
        </p:nvSpPr>
        <p:spPr>
          <a:xfrm>
            <a:off x="214059" y="378755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04112" y="230372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" name="TextovéPole 173"/>
          <p:cNvSpPr txBox="1"/>
          <p:nvPr/>
        </p:nvSpPr>
        <p:spPr>
          <a:xfrm>
            <a:off x="292581" y="267793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75" name="TextovéPole 174"/>
          <p:cNvSpPr txBox="1"/>
          <p:nvPr/>
        </p:nvSpPr>
        <p:spPr>
          <a:xfrm>
            <a:off x="294529" y="305001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76" name="TextovéPole 175"/>
          <p:cNvSpPr txBox="1"/>
          <p:nvPr/>
        </p:nvSpPr>
        <p:spPr>
          <a:xfrm>
            <a:off x="289348" y="341825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77" name="TextovéPole 176"/>
          <p:cNvSpPr txBox="1"/>
          <p:nvPr/>
        </p:nvSpPr>
        <p:spPr>
          <a:xfrm>
            <a:off x="289348" y="379252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918" name="Obdélník 917"/>
          <p:cNvSpPr/>
          <p:nvPr/>
        </p:nvSpPr>
        <p:spPr>
          <a:xfrm>
            <a:off x="661398" y="377144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19" name="Obdélník 918"/>
          <p:cNvSpPr/>
          <p:nvPr/>
        </p:nvSpPr>
        <p:spPr>
          <a:xfrm>
            <a:off x="1118630" y="377142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0" name="Obdélník 919"/>
          <p:cNvSpPr/>
          <p:nvPr/>
        </p:nvSpPr>
        <p:spPr>
          <a:xfrm>
            <a:off x="1575862" y="377141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1" name="Obdélník 920"/>
          <p:cNvSpPr/>
          <p:nvPr/>
        </p:nvSpPr>
        <p:spPr>
          <a:xfrm>
            <a:off x="2033094" y="37713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2" name="Obdélník 921"/>
          <p:cNvSpPr/>
          <p:nvPr/>
        </p:nvSpPr>
        <p:spPr>
          <a:xfrm>
            <a:off x="2490326" y="3771381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3" name="Obdélník 922"/>
          <p:cNvSpPr/>
          <p:nvPr/>
        </p:nvSpPr>
        <p:spPr>
          <a:xfrm>
            <a:off x="2947558" y="377136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4" name="Obdélník 923"/>
          <p:cNvSpPr/>
          <p:nvPr/>
        </p:nvSpPr>
        <p:spPr>
          <a:xfrm>
            <a:off x="3404790" y="377134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5" name="Obdélník 924"/>
          <p:cNvSpPr/>
          <p:nvPr/>
        </p:nvSpPr>
        <p:spPr>
          <a:xfrm>
            <a:off x="3862022" y="37713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7" name="Obdélník 956"/>
          <p:cNvSpPr/>
          <p:nvPr/>
        </p:nvSpPr>
        <p:spPr>
          <a:xfrm>
            <a:off x="2033094" y="34030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8" name="Obdélník 957"/>
          <p:cNvSpPr/>
          <p:nvPr/>
        </p:nvSpPr>
        <p:spPr>
          <a:xfrm>
            <a:off x="2490326" y="3403081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9" name="Obdélník 958"/>
          <p:cNvSpPr/>
          <p:nvPr/>
        </p:nvSpPr>
        <p:spPr>
          <a:xfrm>
            <a:off x="2947558" y="340306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0" name="Obdélník 959"/>
          <p:cNvSpPr/>
          <p:nvPr/>
        </p:nvSpPr>
        <p:spPr>
          <a:xfrm>
            <a:off x="3404790" y="340304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1" name="Obdélník 960"/>
          <p:cNvSpPr/>
          <p:nvPr/>
        </p:nvSpPr>
        <p:spPr>
          <a:xfrm>
            <a:off x="3862022" y="34030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2" name="Obdélník 961"/>
          <p:cNvSpPr/>
          <p:nvPr/>
        </p:nvSpPr>
        <p:spPr>
          <a:xfrm>
            <a:off x="4319254" y="34030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3" name="Obdélník 962"/>
          <p:cNvSpPr/>
          <p:nvPr/>
        </p:nvSpPr>
        <p:spPr>
          <a:xfrm>
            <a:off x="4776486" y="34030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4" name="Obdélník 963"/>
          <p:cNvSpPr/>
          <p:nvPr/>
        </p:nvSpPr>
        <p:spPr>
          <a:xfrm>
            <a:off x="5233718" y="34029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1" name="Obdélník 990"/>
          <p:cNvSpPr/>
          <p:nvPr/>
        </p:nvSpPr>
        <p:spPr>
          <a:xfrm>
            <a:off x="1118630" y="303482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2" name="Obdélník 991"/>
          <p:cNvSpPr/>
          <p:nvPr/>
        </p:nvSpPr>
        <p:spPr>
          <a:xfrm>
            <a:off x="1575862" y="303481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3" name="Obdélník 992"/>
          <p:cNvSpPr/>
          <p:nvPr/>
        </p:nvSpPr>
        <p:spPr>
          <a:xfrm>
            <a:off x="2033094" y="30347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4" name="Obdélník 993"/>
          <p:cNvSpPr/>
          <p:nvPr/>
        </p:nvSpPr>
        <p:spPr>
          <a:xfrm>
            <a:off x="2490326" y="3034781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5" name="Obdélník 994"/>
          <p:cNvSpPr/>
          <p:nvPr/>
        </p:nvSpPr>
        <p:spPr>
          <a:xfrm>
            <a:off x="2947558" y="303476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6" name="Obdélník 995"/>
          <p:cNvSpPr/>
          <p:nvPr/>
        </p:nvSpPr>
        <p:spPr>
          <a:xfrm>
            <a:off x="3404790" y="303474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7" name="Obdélník 996"/>
          <p:cNvSpPr/>
          <p:nvPr/>
        </p:nvSpPr>
        <p:spPr>
          <a:xfrm>
            <a:off x="3862022" y="30347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8" name="Obdélník 997"/>
          <p:cNvSpPr/>
          <p:nvPr/>
        </p:nvSpPr>
        <p:spPr>
          <a:xfrm>
            <a:off x="4319254" y="30347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28" name="Obdélník 1027"/>
          <p:cNvSpPr/>
          <p:nvPr/>
        </p:nvSpPr>
        <p:spPr>
          <a:xfrm>
            <a:off x="1575862" y="266651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29" name="Obdélník 1028"/>
          <p:cNvSpPr/>
          <p:nvPr/>
        </p:nvSpPr>
        <p:spPr>
          <a:xfrm>
            <a:off x="2033094" y="26664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0" name="Obdélník 1029"/>
          <p:cNvSpPr/>
          <p:nvPr/>
        </p:nvSpPr>
        <p:spPr>
          <a:xfrm>
            <a:off x="2490326" y="2666481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5" name="Obdélník 1064"/>
          <p:cNvSpPr/>
          <p:nvPr/>
        </p:nvSpPr>
        <p:spPr>
          <a:xfrm>
            <a:off x="2033094" y="22981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6" name="Obdélník 1065"/>
          <p:cNvSpPr/>
          <p:nvPr/>
        </p:nvSpPr>
        <p:spPr>
          <a:xfrm>
            <a:off x="2490326" y="2298181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7" name="Obdélník 1066"/>
          <p:cNvSpPr/>
          <p:nvPr/>
        </p:nvSpPr>
        <p:spPr>
          <a:xfrm>
            <a:off x="2947558" y="229816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8" name="Obdélník 1067"/>
          <p:cNvSpPr/>
          <p:nvPr/>
        </p:nvSpPr>
        <p:spPr>
          <a:xfrm>
            <a:off x="3404790" y="229814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9" name="Obdélník 1068"/>
          <p:cNvSpPr/>
          <p:nvPr/>
        </p:nvSpPr>
        <p:spPr>
          <a:xfrm>
            <a:off x="3862022" y="22981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0" name="Obdélník 1069"/>
          <p:cNvSpPr/>
          <p:nvPr/>
        </p:nvSpPr>
        <p:spPr>
          <a:xfrm>
            <a:off x="4319254" y="22981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2816645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4050196"/>
                <a:gridCol w="4050196"/>
              </a:tblGrid>
              <a:tr h="370840"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530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Vyplň tajenku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54995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6358" y="230349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9" name="Obdélník 168"/>
          <p:cNvSpPr/>
          <p:nvPr/>
        </p:nvSpPr>
        <p:spPr>
          <a:xfrm>
            <a:off x="214107" y="267306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0" name="Obdélník 169"/>
          <p:cNvSpPr/>
          <p:nvPr/>
        </p:nvSpPr>
        <p:spPr>
          <a:xfrm>
            <a:off x="214091" y="304455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1" name="Obdélník 170"/>
          <p:cNvSpPr/>
          <p:nvPr/>
        </p:nvSpPr>
        <p:spPr>
          <a:xfrm>
            <a:off x="214075" y="341605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2" name="Obdélník 171"/>
          <p:cNvSpPr/>
          <p:nvPr/>
        </p:nvSpPr>
        <p:spPr>
          <a:xfrm>
            <a:off x="214059" y="378755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04112" y="230372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" name="TextovéPole 173"/>
          <p:cNvSpPr txBox="1"/>
          <p:nvPr/>
        </p:nvSpPr>
        <p:spPr>
          <a:xfrm>
            <a:off x="292581" y="267793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75" name="TextovéPole 174"/>
          <p:cNvSpPr txBox="1"/>
          <p:nvPr/>
        </p:nvSpPr>
        <p:spPr>
          <a:xfrm>
            <a:off x="294529" y="305001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76" name="TextovéPole 175"/>
          <p:cNvSpPr txBox="1"/>
          <p:nvPr/>
        </p:nvSpPr>
        <p:spPr>
          <a:xfrm>
            <a:off x="289348" y="341825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77" name="TextovéPole 176"/>
          <p:cNvSpPr txBox="1"/>
          <p:nvPr/>
        </p:nvSpPr>
        <p:spPr>
          <a:xfrm>
            <a:off x="289348" y="379252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918" name="Obdélník 917"/>
          <p:cNvSpPr/>
          <p:nvPr/>
        </p:nvSpPr>
        <p:spPr>
          <a:xfrm>
            <a:off x="661398" y="377144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19" name="Obdélník 918"/>
          <p:cNvSpPr/>
          <p:nvPr/>
        </p:nvSpPr>
        <p:spPr>
          <a:xfrm>
            <a:off x="1118630" y="377142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0" name="Obdélník 919"/>
          <p:cNvSpPr/>
          <p:nvPr/>
        </p:nvSpPr>
        <p:spPr>
          <a:xfrm>
            <a:off x="1575862" y="377141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1" name="Obdélník 920"/>
          <p:cNvSpPr/>
          <p:nvPr/>
        </p:nvSpPr>
        <p:spPr>
          <a:xfrm>
            <a:off x="2033094" y="37713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2" name="Obdélník 921"/>
          <p:cNvSpPr/>
          <p:nvPr/>
        </p:nvSpPr>
        <p:spPr>
          <a:xfrm>
            <a:off x="2490326" y="3771381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3" name="Obdélník 922"/>
          <p:cNvSpPr/>
          <p:nvPr/>
        </p:nvSpPr>
        <p:spPr>
          <a:xfrm>
            <a:off x="2947558" y="377136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4" name="Obdélník 923"/>
          <p:cNvSpPr/>
          <p:nvPr/>
        </p:nvSpPr>
        <p:spPr>
          <a:xfrm>
            <a:off x="3404790" y="377134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5" name="Obdélník 924"/>
          <p:cNvSpPr/>
          <p:nvPr/>
        </p:nvSpPr>
        <p:spPr>
          <a:xfrm>
            <a:off x="3862022" y="37713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35" name="TextovéPole 934"/>
          <p:cNvSpPr txBox="1"/>
          <p:nvPr/>
        </p:nvSpPr>
        <p:spPr>
          <a:xfrm>
            <a:off x="2549646" y="3771277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Ň</a:t>
            </a:r>
          </a:p>
        </p:txBody>
      </p:sp>
      <p:sp>
        <p:nvSpPr>
          <p:cNvPr id="936" name="TextovéPole 935"/>
          <p:cNvSpPr txBox="1"/>
          <p:nvPr/>
        </p:nvSpPr>
        <p:spPr>
          <a:xfrm>
            <a:off x="2073009" y="376769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937" name="TextovéPole 936"/>
          <p:cNvSpPr txBox="1"/>
          <p:nvPr/>
        </p:nvSpPr>
        <p:spPr>
          <a:xfrm>
            <a:off x="1615821" y="377714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38" name="TextovéPole 937"/>
          <p:cNvSpPr txBox="1"/>
          <p:nvPr/>
        </p:nvSpPr>
        <p:spPr>
          <a:xfrm>
            <a:off x="1170894" y="377192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939" name="TextovéPole 938"/>
          <p:cNvSpPr txBox="1"/>
          <p:nvPr/>
        </p:nvSpPr>
        <p:spPr>
          <a:xfrm>
            <a:off x="728220" y="377248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41" name="TextovéPole 940"/>
          <p:cNvSpPr txBox="1"/>
          <p:nvPr/>
        </p:nvSpPr>
        <p:spPr>
          <a:xfrm>
            <a:off x="3006964" y="377974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942" name="TextovéPole 941"/>
          <p:cNvSpPr txBox="1"/>
          <p:nvPr/>
        </p:nvSpPr>
        <p:spPr>
          <a:xfrm>
            <a:off x="3464158" y="377248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43" name="TextovéPole 942"/>
          <p:cNvSpPr txBox="1"/>
          <p:nvPr/>
        </p:nvSpPr>
        <p:spPr>
          <a:xfrm>
            <a:off x="3921352" y="377974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</a:p>
        </p:txBody>
      </p:sp>
      <p:sp>
        <p:nvSpPr>
          <p:cNvPr id="957" name="Obdélník 956"/>
          <p:cNvSpPr/>
          <p:nvPr/>
        </p:nvSpPr>
        <p:spPr>
          <a:xfrm>
            <a:off x="2033094" y="34030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8" name="Obdélník 957"/>
          <p:cNvSpPr/>
          <p:nvPr/>
        </p:nvSpPr>
        <p:spPr>
          <a:xfrm>
            <a:off x="2490326" y="3403081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9" name="Obdélník 958"/>
          <p:cNvSpPr/>
          <p:nvPr/>
        </p:nvSpPr>
        <p:spPr>
          <a:xfrm>
            <a:off x="2947558" y="340306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0" name="Obdélník 959"/>
          <p:cNvSpPr/>
          <p:nvPr/>
        </p:nvSpPr>
        <p:spPr>
          <a:xfrm>
            <a:off x="3404790" y="340304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1" name="Obdélník 960"/>
          <p:cNvSpPr/>
          <p:nvPr/>
        </p:nvSpPr>
        <p:spPr>
          <a:xfrm>
            <a:off x="3862022" y="34030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2" name="Obdélník 961"/>
          <p:cNvSpPr/>
          <p:nvPr/>
        </p:nvSpPr>
        <p:spPr>
          <a:xfrm>
            <a:off x="4319254" y="34030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3" name="Obdélník 962"/>
          <p:cNvSpPr/>
          <p:nvPr/>
        </p:nvSpPr>
        <p:spPr>
          <a:xfrm>
            <a:off x="4776486" y="34030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4" name="Obdélník 963"/>
          <p:cNvSpPr/>
          <p:nvPr/>
        </p:nvSpPr>
        <p:spPr>
          <a:xfrm>
            <a:off x="5233718" y="34029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71" name="TextovéPole 970"/>
          <p:cNvSpPr txBox="1"/>
          <p:nvPr/>
        </p:nvSpPr>
        <p:spPr>
          <a:xfrm>
            <a:off x="2549646" y="340297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72" name="TextovéPole 971"/>
          <p:cNvSpPr txBox="1"/>
          <p:nvPr/>
        </p:nvSpPr>
        <p:spPr>
          <a:xfrm>
            <a:off x="2073009" y="339939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</a:p>
        </p:txBody>
      </p:sp>
      <p:sp>
        <p:nvSpPr>
          <p:cNvPr id="977" name="TextovéPole 976"/>
          <p:cNvSpPr txBox="1"/>
          <p:nvPr/>
        </p:nvSpPr>
        <p:spPr>
          <a:xfrm>
            <a:off x="3006964" y="341144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978" name="TextovéPole 977"/>
          <p:cNvSpPr txBox="1"/>
          <p:nvPr/>
        </p:nvSpPr>
        <p:spPr>
          <a:xfrm>
            <a:off x="3464158" y="3404188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79" name="TextovéPole 978"/>
          <p:cNvSpPr txBox="1"/>
          <p:nvPr/>
        </p:nvSpPr>
        <p:spPr>
          <a:xfrm>
            <a:off x="3921352" y="341144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</a:t>
            </a:r>
          </a:p>
        </p:txBody>
      </p:sp>
      <p:sp>
        <p:nvSpPr>
          <p:cNvPr id="980" name="TextovéPole 979"/>
          <p:cNvSpPr txBox="1"/>
          <p:nvPr/>
        </p:nvSpPr>
        <p:spPr>
          <a:xfrm>
            <a:off x="4378546" y="340362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81" name="TextovéPole 980"/>
          <p:cNvSpPr txBox="1"/>
          <p:nvPr/>
        </p:nvSpPr>
        <p:spPr>
          <a:xfrm>
            <a:off x="4835330" y="339818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82" name="TextovéPole 981"/>
          <p:cNvSpPr txBox="1"/>
          <p:nvPr/>
        </p:nvSpPr>
        <p:spPr>
          <a:xfrm>
            <a:off x="5285674" y="340418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991" name="Obdélník 990"/>
          <p:cNvSpPr/>
          <p:nvPr/>
        </p:nvSpPr>
        <p:spPr>
          <a:xfrm>
            <a:off x="1118630" y="303482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2" name="Obdélník 991"/>
          <p:cNvSpPr/>
          <p:nvPr/>
        </p:nvSpPr>
        <p:spPr>
          <a:xfrm>
            <a:off x="1575862" y="303481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3" name="Obdélník 992"/>
          <p:cNvSpPr/>
          <p:nvPr/>
        </p:nvSpPr>
        <p:spPr>
          <a:xfrm>
            <a:off x="2033094" y="30347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4" name="Obdélník 993"/>
          <p:cNvSpPr/>
          <p:nvPr/>
        </p:nvSpPr>
        <p:spPr>
          <a:xfrm>
            <a:off x="2490326" y="3034781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5" name="Obdélník 994"/>
          <p:cNvSpPr/>
          <p:nvPr/>
        </p:nvSpPr>
        <p:spPr>
          <a:xfrm>
            <a:off x="2947558" y="303476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6" name="Obdélník 995"/>
          <p:cNvSpPr/>
          <p:nvPr/>
        </p:nvSpPr>
        <p:spPr>
          <a:xfrm>
            <a:off x="3404790" y="303474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7" name="Obdélník 996"/>
          <p:cNvSpPr/>
          <p:nvPr/>
        </p:nvSpPr>
        <p:spPr>
          <a:xfrm>
            <a:off x="3862022" y="30347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8" name="Obdélník 997"/>
          <p:cNvSpPr/>
          <p:nvPr/>
        </p:nvSpPr>
        <p:spPr>
          <a:xfrm>
            <a:off x="4319254" y="30347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07" name="TextovéPole 1006"/>
          <p:cNvSpPr txBox="1"/>
          <p:nvPr/>
        </p:nvSpPr>
        <p:spPr>
          <a:xfrm>
            <a:off x="2549646" y="3034677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08" name="TextovéPole 1007"/>
          <p:cNvSpPr txBox="1"/>
          <p:nvPr/>
        </p:nvSpPr>
        <p:spPr>
          <a:xfrm>
            <a:off x="2073009" y="303109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009" name="TextovéPole 1008"/>
          <p:cNvSpPr txBox="1"/>
          <p:nvPr/>
        </p:nvSpPr>
        <p:spPr>
          <a:xfrm>
            <a:off x="1615821" y="304054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1010" name="TextovéPole 1009"/>
          <p:cNvSpPr txBox="1"/>
          <p:nvPr/>
        </p:nvSpPr>
        <p:spPr>
          <a:xfrm>
            <a:off x="1170894" y="303532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</a:p>
        </p:txBody>
      </p:sp>
      <p:sp>
        <p:nvSpPr>
          <p:cNvPr id="1013" name="TextovéPole 1012"/>
          <p:cNvSpPr txBox="1"/>
          <p:nvPr/>
        </p:nvSpPr>
        <p:spPr>
          <a:xfrm>
            <a:off x="3006964" y="304314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</a:p>
        </p:txBody>
      </p:sp>
      <p:sp>
        <p:nvSpPr>
          <p:cNvPr id="1014" name="TextovéPole 1013"/>
          <p:cNvSpPr txBox="1"/>
          <p:nvPr/>
        </p:nvSpPr>
        <p:spPr>
          <a:xfrm>
            <a:off x="3464158" y="303588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15" name="TextovéPole 1014"/>
          <p:cNvSpPr txBox="1"/>
          <p:nvPr/>
        </p:nvSpPr>
        <p:spPr>
          <a:xfrm>
            <a:off x="3921352" y="3043148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1016" name="TextovéPole 1015"/>
          <p:cNvSpPr txBox="1"/>
          <p:nvPr/>
        </p:nvSpPr>
        <p:spPr>
          <a:xfrm>
            <a:off x="4378546" y="303532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8" name="Obdélník 1027"/>
          <p:cNvSpPr/>
          <p:nvPr/>
        </p:nvSpPr>
        <p:spPr>
          <a:xfrm>
            <a:off x="1575862" y="266651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29" name="Obdélník 1028"/>
          <p:cNvSpPr/>
          <p:nvPr/>
        </p:nvSpPr>
        <p:spPr>
          <a:xfrm>
            <a:off x="2033094" y="26664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0" name="Obdélník 1029"/>
          <p:cNvSpPr/>
          <p:nvPr/>
        </p:nvSpPr>
        <p:spPr>
          <a:xfrm>
            <a:off x="2490326" y="2666481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43" name="TextovéPole 1042"/>
          <p:cNvSpPr txBox="1"/>
          <p:nvPr/>
        </p:nvSpPr>
        <p:spPr>
          <a:xfrm>
            <a:off x="2549646" y="2666377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44" name="TextovéPole 1043"/>
          <p:cNvSpPr txBox="1"/>
          <p:nvPr/>
        </p:nvSpPr>
        <p:spPr>
          <a:xfrm>
            <a:off x="2073009" y="266279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Y</a:t>
            </a:r>
          </a:p>
        </p:txBody>
      </p:sp>
      <p:sp>
        <p:nvSpPr>
          <p:cNvPr id="1045" name="TextovéPole 1044"/>
          <p:cNvSpPr txBox="1"/>
          <p:nvPr/>
        </p:nvSpPr>
        <p:spPr>
          <a:xfrm>
            <a:off x="1615821" y="267224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65" name="Obdélník 1064"/>
          <p:cNvSpPr/>
          <p:nvPr/>
        </p:nvSpPr>
        <p:spPr>
          <a:xfrm>
            <a:off x="2033094" y="22981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6" name="Obdélník 1065"/>
          <p:cNvSpPr/>
          <p:nvPr/>
        </p:nvSpPr>
        <p:spPr>
          <a:xfrm>
            <a:off x="2490326" y="2298181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7" name="Obdélník 1066"/>
          <p:cNvSpPr/>
          <p:nvPr/>
        </p:nvSpPr>
        <p:spPr>
          <a:xfrm>
            <a:off x="2947558" y="229816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8" name="Obdélník 1067"/>
          <p:cNvSpPr/>
          <p:nvPr/>
        </p:nvSpPr>
        <p:spPr>
          <a:xfrm>
            <a:off x="3404790" y="229814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9" name="Obdélník 1068"/>
          <p:cNvSpPr/>
          <p:nvPr/>
        </p:nvSpPr>
        <p:spPr>
          <a:xfrm>
            <a:off x="3862022" y="22981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0" name="Obdélník 1069"/>
          <p:cNvSpPr/>
          <p:nvPr/>
        </p:nvSpPr>
        <p:spPr>
          <a:xfrm>
            <a:off x="4319254" y="22981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9" name="TextovéPole 1078"/>
          <p:cNvSpPr txBox="1"/>
          <p:nvPr/>
        </p:nvSpPr>
        <p:spPr>
          <a:xfrm>
            <a:off x="2549646" y="229807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80" name="TextovéPole 1079"/>
          <p:cNvSpPr txBox="1"/>
          <p:nvPr/>
        </p:nvSpPr>
        <p:spPr>
          <a:xfrm>
            <a:off x="2073009" y="229449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1085" name="TextovéPole 1084"/>
          <p:cNvSpPr txBox="1"/>
          <p:nvPr/>
        </p:nvSpPr>
        <p:spPr>
          <a:xfrm>
            <a:off x="3006964" y="230654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1086" name="TextovéPole 1085"/>
          <p:cNvSpPr txBox="1"/>
          <p:nvPr/>
        </p:nvSpPr>
        <p:spPr>
          <a:xfrm>
            <a:off x="3464158" y="229928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87" name="TextovéPole 1086"/>
          <p:cNvSpPr txBox="1"/>
          <p:nvPr/>
        </p:nvSpPr>
        <p:spPr>
          <a:xfrm>
            <a:off x="3921352" y="230654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</a:p>
        </p:txBody>
      </p:sp>
      <p:sp>
        <p:nvSpPr>
          <p:cNvPr id="1088" name="TextovéPole 1087"/>
          <p:cNvSpPr txBox="1"/>
          <p:nvPr/>
        </p:nvSpPr>
        <p:spPr>
          <a:xfrm>
            <a:off x="4378546" y="229872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9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Autofit/>
          </a:bodyPr>
          <a:lstStyle/>
          <a:p>
            <a:r>
              <a:rPr lang="cs-CZ" dirty="0" smtClean="0"/>
              <a:t>Kontrola vyplnění tajenky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7301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8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8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8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8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8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500"/>
                            </p:stCondLst>
                            <p:childTnLst>
                              <p:par>
                                <p:cTn id="110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17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2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1000"/>
                            </p:stCondLst>
                            <p:childTnLst>
                              <p:par>
                                <p:cTn id="132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3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3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3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2000"/>
                            </p:stCondLst>
                            <p:childTnLst>
                              <p:par>
                                <p:cTn id="139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4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4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3000"/>
                            </p:stCondLst>
                            <p:childTnLst>
                              <p:par>
                                <p:cTn id="146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5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4000"/>
                            </p:stCondLst>
                            <p:childTnLst>
                              <p:par>
                                <p:cTn id="153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5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5000"/>
                            </p:stCondLst>
                            <p:childTnLst>
                              <p:par>
                                <p:cTn id="160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6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6000"/>
                            </p:stCondLst>
                            <p:childTnLst>
                              <p:par>
                                <p:cTn id="167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6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7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>
                            <p:stCondLst>
                              <p:cond delay="7000"/>
                            </p:stCondLst>
                            <p:childTnLst>
                              <p:par>
                                <p:cTn id="174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7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9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9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" fill="hold">
                            <p:stCondLst>
                              <p:cond delay="500"/>
                            </p:stCondLst>
                            <p:childTnLst>
                              <p:par>
                                <p:cTn id="18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>
                            <p:stCondLst>
                              <p:cond delay="1000"/>
                            </p:stCondLst>
                            <p:childTnLst>
                              <p:par>
                                <p:cTn id="19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1500"/>
                            </p:stCondLst>
                            <p:childTnLst>
                              <p:par>
                                <p:cTn id="197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>
                            <p:stCondLst>
                              <p:cond delay="2000"/>
                            </p:stCondLst>
                            <p:childTnLst>
                              <p:par>
                                <p:cTn id="202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9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9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500"/>
                            </p:stCondLst>
                            <p:childTnLst>
                              <p:par>
                                <p:cTn id="207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9" dur="500" fill="hold"/>
                                        <p:tgtEl>
                                          <p:spTgt spid="9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500" fill="hold"/>
                                        <p:tgtEl>
                                          <p:spTgt spid="9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1" fill="hold">
                            <p:stCondLst>
                              <p:cond delay="3000"/>
                            </p:stCondLst>
                            <p:childTnLst>
                              <p:par>
                                <p:cTn id="212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4" dur="500" fill="hold"/>
                                        <p:tgtEl>
                                          <p:spTgt spid="9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5" dur="500" fill="hold"/>
                                        <p:tgtEl>
                                          <p:spTgt spid="9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3500"/>
                            </p:stCondLst>
                            <p:childTnLst>
                              <p:par>
                                <p:cTn id="217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9" dur="500" fill="hold"/>
                                        <p:tgtEl>
                                          <p:spTgt spid="9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" dur="500" fill="hold"/>
                                        <p:tgtEl>
                                          <p:spTgt spid="9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5" dur="100"/>
                                        <p:tgtEl>
                                          <p:spTgt spid="9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400" fill="hold"/>
                                        <p:tgtEl>
                                          <p:spTgt spid="9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400" fill="hold"/>
                                        <p:tgtEl>
                                          <p:spTgt spid="9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0" fill="hold">
                            <p:stCondLst>
                              <p:cond delay="1000"/>
                            </p:stCondLst>
                            <p:childTnLst>
                              <p:par>
                                <p:cTn id="231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3" dur="100"/>
                                        <p:tgtEl>
                                          <p:spTgt spid="9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400" fill="hold"/>
                                        <p:tgtEl>
                                          <p:spTgt spid="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400" fill="hold"/>
                                        <p:tgtEl>
                                          <p:spTgt spid="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2000"/>
                            </p:stCondLst>
                            <p:childTnLst>
                              <p:par>
                                <p:cTn id="239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1" dur="100"/>
                                        <p:tgtEl>
                                          <p:spTgt spid="9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400" fill="hold"/>
                                        <p:tgtEl>
                                          <p:spTgt spid="9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400" fill="hold"/>
                                        <p:tgtEl>
                                          <p:spTgt spid="9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6" fill="hold">
                            <p:stCondLst>
                              <p:cond delay="3000"/>
                            </p:stCondLst>
                            <p:childTnLst>
                              <p:par>
                                <p:cTn id="247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9" dur="100"/>
                                        <p:tgtEl>
                                          <p:spTgt spid="9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0" dur="400" fill="hold"/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400" fill="hold"/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5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7" dur="100"/>
                                        <p:tgtEl>
                                          <p:spTgt spid="9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8" dur="400" fill="hold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400" fill="hold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5000"/>
                            </p:stCondLst>
                            <p:childTnLst>
                              <p:par>
                                <p:cTn id="263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5" dur="100"/>
                                        <p:tgtEl>
                                          <p:spTgt spid="9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6" dur="400" fill="hold"/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400" fill="hold"/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0" fill="hold">
                            <p:stCondLst>
                              <p:cond delay="6000"/>
                            </p:stCondLst>
                            <p:childTnLst>
                              <p:par>
                                <p:cTn id="271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3" dur="100"/>
                                        <p:tgtEl>
                                          <p:spTgt spid="9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4" dur="400" fill="hold"/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400" fill="hold"/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8" fill="hold">
                            <p:stCondLst>
                              <p:cond delay="7000"/>
                            </p:stCondLst>
                            <p:childTnLst>
                              <p:par>
                                <p:cTn id="279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1" dur="100"/>
                                        <p:tgtEl>
                                          <p:spTgt spid="9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2" dur="400" fill="hold"/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400" fill="hold"/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5" grpId="0"/>
      <p:bldP spid="936" grpId="0"/>
      <p:bldP spid="937" grpId="0"/>
      <p:bldP spid="938" grpId="0"/>
      <p:bldP spid="939" grpId="0"/>
      <p:bldP spid="941" grpId="0"/>
      <p:bldP spid="942" grpId="0"/>
      <p:bldP spid="943" grpId="0"/>
      <p:bldP spid="971" grpId="0"/>
      <p:bldP spid="972" grpId="0"/>
      <p:bldP spid="977" grpId="0"/>
      <p:bldP spid="978" grpId="0"/>
      <p:bldP spid="979" grpId="0"/>
      <p:bldP spid="980" grpId="0"/>
      <p:bldP spid="981" grpId="0"/>
      <p:bldP spid="982" grpId="0"/>
      <p:bldP spid="1007" grpId="0"/>
      <p:bldP spid="1008" grpId="0"/>
      <p:bldP spid="1009" grpId="0"/>
      <p:bldP spid="1010" grpId="0"/>
      <p:bldP spid="1013" grpId="0"/>
      <p:bldP spid="1014" grpId="0"/>
      <p:bldP spid="1015" grpId="0"/>
      <p:bldP spid="1016" grpId="0"/>
      <p:bldP spid="1043" grpId="0"/>
      <p:bldP spid="1044" grpId="0"/>
      <p:bldP spid="1045" grpId="0"/>
      <p:bldP spid="1079" grpId="0"/>
      <p:bldP spid="1080" grpId="0"/>
      <p:bldP spid="1085" grpId="0"/>
      <p:bldP spid="1086" grpId="0"/>
      <p:bldP spid="1087" grpId="0"/>
      <p:bldP spid="108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URBAN, Tomáš.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Soubor:Plzen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Region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CoA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CZ.svg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21.5.2007 [cit. 2012-03-06].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cs.wikipedia.org/wiki/Soubor:Plzen_Region_CoA_CZ.svg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Soubor:Flag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of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Plzen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Region.svg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27.5.2007 [cit. 2012-03-06].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cs.wikipedia.org/wiki/Soubor:Flag_of_Plzen_Region.svg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Soubor:Pilsner-Urquell-Main-Gate.jpg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27.5.2008 [cit. 2012-03-06].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cs.wikipedia.org/wiki/Soubor:Pilsner-Urquell-Main-Gate.jpg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Soubor:St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.-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Bartholomäus-Kathedrale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Plzeň.jpg.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8.9.2011 [cit. 2012-03-06].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http://cs.wikipedia.org/wiki/Soubor:St.-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Bartholom%C3%A4us-Kathedrale_Plze%C5%88.jpg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Soubor:Rathaus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(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Town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Hall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), Plzeň.jpg.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8.9.2011 [cit. 2012-03-06].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http://cs.wikipedia.org/wiki/Soubor:Rathaus_(Town_Hall),_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6"/>
              </a:rPr>
              <a:t>Plze%C5%88.jpg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AEPLI, Norbert.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Soubor:View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St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Bartholomew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Plzen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113.JPG.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21.5.2006 [cit. 2012-03-06]. Dostupné z: http://cs.wikipedia.org/wiki/Soubor:View_St_Bartholomew_Plzen_113.JPG</a:t>
            </a: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KONICEK, Ondrej.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Soubor:Plzeň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pomník osvobození U Práce.JPG.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11.10.2009 [cit. 2012-03-06].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7"/>
              </a:rPr>
              <a:t>http://cs.wikipedia.org/wiki/Soubor:Plze%C5%88,_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7"/>
              </a:rPr>
              <a:t>pomn%C3%ADk_osvobozen%C3%AD_U_Pr%C3%A1ce.JPG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Soubor:Prof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Josef Skupa.jpg.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25.2.2011 [cit. 2012-03-06].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http://cs.wikipedia.org/wiki/Soubor:Prof._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8"/>
              </a:rPr>
              <a:t>Josef_Skupa.jpg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HAUNEROVÁ, Eva.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Soubor:Spejbl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a Hurvinek.png.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14.8.2007 [cit. 2012-03-06]. Dostupné z: http://cs.wikipedia.org/wiki/Soubor:Spejbl_a_Hurvinek.png</a:t>
            </a: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Soubor:Manželé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Skupovi při představení.jpg.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17.7.2011 [cit. 2012-03-06].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9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9"/>
              </a:rPr>
              <a:t>cs.wikipedia.org/wiki/Soubor:Man%C5%BEel%C3%A9_Skupovi_p%C5%99i_p%C5%99edstaven%C3%AD.jpg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/>
              <a:t>KADLEC, Jiří. </a:t>
            </a:r>
            <a:r>
              <a:rPr lang="cs-CZ" sz="1200" i="1" dirty="0" err="1"/>
              <a:t>Soubor:Rabstejn</a:t>
            </a:r>
            <a:r>
              <a:rPr lang="cs-CZ" sz="1200" i="1" dirty="0"/>
              <a:t> z </a:t>
            </a:r>
            <a:r>
              <a:rPr lang="cs-CZ" sz="1200" i="1" dirty="0" err="1"/>
              <a:t>hrabeci</a:t>
            </a:r>
            <a:r>
              <a:rPr lang="cs-CZ" sz="1200" i="1" dirty="0"/>
              <a:t> vyhlidky1.jpg</a:t>
            </a:r>
            <a:r>
              <a:rPr lang="cs-CZ" sz="1200" dirty="0"/>
              <a:t> [online]. [cit. 17.12.2013]. Dostupný na WWW: http://cs.wikipedia.org/wiki/Soubor:Rabstejn_z_hrabeci_vyhlidky1.jpg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 smtClean="0">
                <a:solidFill>
                  <a:srgbClr val="000000"/>
                </a:solidFill>
                <a:latin typeface="arial"/>
              </a:rPr>
              <a:t>Soubor:Plasy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aerial.jpg.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17.6.2005 [cit. 2012-03-11].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0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0"/>
              </a:rPr>
              <a:t>cs.wikipedia.org/wiki/Soubor:Plasy_aerial.jpg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7585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err="1" smtClean="0">
                <a:solidFill>
                  <a:srgbClr val="000000"/>
                </a:solidFill>
                <a:latin typeface="arial"/>
              </a:rPr>
              <a:t>Soubor:Stary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Plzenec CZ Masaryk Square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pano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from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S 0605.jpg.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22.4.2008 [cit. 2012-03-11].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cs.wikipedia.org/wiki/Soubor:Stary_Plzenec_CZ_Masaryk_Square_pano_from_S_0605.jpg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Soubor:Stary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Plzenec CZ Rotunda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of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St Peter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from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NNE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with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Radyne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Castle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on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horizorn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117.jpg.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22.4.2008 [cit. 2012-03-11].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cs.wikipedia.org/wiki/Soubor:Stary_Plzenec_CZ_Rotunda_of_St_Peter_from_NNE_with_Radyne_Castle_on_horizorn_117.jpg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PARKIS.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Soubor:Castle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Radyně.jpg.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31.3.2007 [cit. 2012-03-11].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cs.wikipedia.org/wiki/Soubor:Castle_Radyn%C4%9B.jpg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Soubor:JJryba.jpg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23.5.2006 [cit. 2012-03-11].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cs.wikipedia.org/wiki/Soubor:JJryba.jpg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VILÍMEK, Jan.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Soubor:Jan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Vilímek - Jan Sladký Kozina.jpg.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14.1.2009 [cit. 2012-03-11].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http://cs.wikipedia.org/wiki/Soubor:Jan_Vil%C3%ADmek_-_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6"/>
              </a:rPr>
              <a:t>Jan_Sladk%C3%BD_Kozina.jpg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KUBEŠ, Zdeněk.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Soubor:Motivační-foto-Čertovo-jezero.jpg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20.4.2008 [cit. 2012-03-11].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7"/>
              </a:rPr>
              <a:t>http://cs.wikipedia.org/wiki/Soubor:Motiva%C4%8Dn%C3%AD-foto-%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7"/>
              </a:rPr>
              <a:t>C4%8Certovo-jezero.jpg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MGR. ZDENĚK.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Soubor:Panoramatický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záběr Černého jezera.jpg.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5.3.2011 [cit. 2012-03-11].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http://cs.wikipedia.org/wiki/Soubor:Panoramatick%C3%BD_z%C3%A1b%C4%9Br_%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8"/>
              </a:rPr>
              <a:t>C4%8Cern%C3%A9ho_jezera.jpg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r>
              <a:rPr lang="cs-CZ" sz="1200" dirty="0"/>
              <a:t>CHMEE2, LATER MODIFIED BY XIMONIC (TALK) SIMO RÄSÄNEN. </a:t>
            </a:r>
            <a:r>
              <a:rPr lang="cs-CZ" sz="1200" i="1" dirty="0" err="1"/>
              <a:t>Soubor:View</a:t>
            </a:r>
            <a:r>
              <a:rPr lang="cs-CZ" sz="1200" i="1" dirty="0"/>
              <a:t> </a:t>
            </a:r>
            <a:r>
              <a:rPr lang="cs-CZ" sz="1200" i="1" dirty="0" err="1"/>
              <a:t>of</a:t>
            </a:r>
            <a:r>
              <a:rPr lang="cs-CZ" sz="1200" i="1" dirty="0"/>
              <a:t> </a:t>
            </a:r>
            <a:r>
              <a:rPr lang="cs-CZ" sz="1200" i="1" dirty="0" err="1"/>
              <a:t>the</a:t>
            </a:r>
            <a:r>
              <a:rPr lang="cs-CZ" sz="1200" i="1" dirty="0"/>
              <a:t> Rabí </a:t>
            </a:r>
            <a:r>
              <a:rPr lang="cs-CZ" sz="1200" i="1" dirty="0" err="1"/>
              <a:t>Castle</a:t>
            </a:r>
            <a:r>
              <a:rPr lang="cs-CZ" sz="1200" i="1" dirty="0"/>
              <a:t> (2).JPG</a:t>
            </a:r>
            <a:r>
              <a:rPr lang="cs-CZ" sz="1200" dirty="0"/>
              <a:t> [online]. [cit. 17.12.2013]. Dostupný na WWW: http://cs.wikipedia.org/wiki/Soubor:View_of_the_Rab%C3%AD_Castle_(2).JPG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GRABOLLE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Roman.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Soubor:Burg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Primda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Gesamtansicht.jpg.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9.9.2008 [cit. 2012-03-11].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9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9"/>
              </a:rPr>
              <a:t>cs.wikipedia.org/wiki/Soubor:Burg_Primda_Gesamtansicht.jpg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2781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KONICEK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Ondrej.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Soubor:Domazlice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namesti.jpg.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23.4.2007 [cit. 2012-03-11].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cs.wikipedia.org/wiki/Soubor:Domazlice_namesti.jpg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KONICEK, Ondrej.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Soubor:Domazlice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radnice.jpg.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23.4.2007 [cit. 2012-03-11].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cs.wikipedia.org/wiki/Soubor:Domazlice_radnice.jpg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KONICEK, Ondrej.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Soubor:Chodsky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hrad.jpg.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23.4.2007 [cit. 2012-03-11].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cs.wikipedia.org/wiki/Soubor:Chodsky_hrad.jpg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KONICEK, Ondrej.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Soubor:Domazlice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vodni.jpg.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23.4.2007 [cit. 2012-03-11].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cs.wikipedia.org/wiki/Soubor:Domazlice_vodni.jpg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KONICEK, Ondrej.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Soubor:Prusikuv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pramen v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Konstantinovych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Laznich.jpg.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6.9.2006 [cit. 2012-03-11].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6"/>
              </a:rPr>
              <a:t>cs.wikipedia.org/wiki/Soubor:Prusikuv_pramen_v_Konstantinovych_Laznich.jpg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 </a:t>
            </a:r>
          </a:p>
        </p:txBody>
      </p:sp>
    </p:spTree>
    <p:extLst>
      <p:ext uri="{BB962C8B-B14F-4D97-AF65-F5344CB8AC3E}">
        <p14:creationId xmlns:p14="http://schemas.microsoft.com/office/powerpoint/2010/main" xmlns="" val="300012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5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3176</TotalTime>
  <Words>770</Words>
  <Application>Microsoft Office PowerPoint</Application>
  <PresentationFormat>Předvádění na obrazovce (4:3)</PresentationFormat>
  <Paragraphs>240</Paragraphs>
  <Slides>25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6</vt:i4>
      </vt:variant>
      <vt:variant>
        <vt:lpstr>Nadpisy snímků</vt:lpstr>
      </vt:variant>
      <vt:variant>
        <vt:i4>25</vt:i4>
      </vt:variant>
    </vt:vector>
  </HeadingPairs>
  <TitlesOfParts>
    <vt:vector size="31" baseType="lpstr">
      <vt:lpstr>Mountain</vt:lpstr>
      <vt:lpstr>1_Mountain</vt:lpstr>
      <vt:lpstr>2_Mountain</vt:lpstr>
      <vt:lpstr>3_Mountain</vt:lpstr>
      <vt:lpstr>2_Motiv systému Office</vt:lpstr>
      <vt:lpstr>Motiv systému Office</vt:lpstr>
      <vt:lpstr>Snímek 1</vt:lpstr>
      <vt:lpstr>Anotace</vt:lpstr>
      <vt:lpstr>Datum vytvoření:</vt:lpstr>
      <vt:lpstr>Snímek 4</vt:lpstr>
      <vt:lpstr>Snímek 5</vt:lpstr>
      <vt:lpstr>Snímek 6</vt:lpstr>
      <vt:lpstr> Plzeňský kraj</vt:lpstr>
      <vt:lpstr> Plzeňský kraj</vt:lpstr>
      <vt:lpstr> Řeky protékající Plzeňským krajem</vt:lpstr>
      <vt:lpstr> Plzeň</vt:lpstr>
      <vt:lpstr>Prof. Josef Skupa</vt:lpstr>
      <vt:lpstr> Rabštejn nad Střelou</vt:lpstr>
      <vt:lpstr> Starý Plzenec</vt:lpstr>
      <vt:lpstr> Jakub Jan Ryba</vt:lpstr>
      <vt:lpstr> Jan Sladký Kozina</vt:lpstr>
      <vt:lpstr> Černé jezero</vt:lpstr>
      <vt:lpstr>Hrad Rabí</vt:lpstr>
      <vt:lpstr> Domažlice</vt:lpstr>
      <vt:lpstr>Konstantinovy Lázně</vt:lpstr>
      <vt:lpstr>Tajenka</vt:lpstr>
      <vt:lpstr>Snímek 21</vt:lpstr>
      <vt:lpstr>Kontrola vyplnění tajenky</vt:lpstr>
      <vt:lpstr>Použité zdroje:</vt:lpstr>
      <vt:lpstr>Použité zdroje: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Dum</cp:lastModifiedBy>
  <cp:revision>268</cp:revision>
  <dcterms:created xsi:type="dcterms:W3CDTF">2011-11-08T12:26:57Z</dcterms:created>
  <dcterms:modified xsi:type="dcterms:W3CDTF">2014-01-06T21:59:50Z</dcterms:modified>
</cp:coreProperties>
</file>