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4" r:id="rId2"/>
    <p:sldId id="257" r:id="rId3"/>
    <p:sldId id="260" r:id="rId4"/>
    <p:sldId id="272" r:id="rId5"/>
    <p:sldId id="262" r:id="rId6"/>
    <p:sldId id="273" r:id="rId7"/>
    <p:sldId id="259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34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87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490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7196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8646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7652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6744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5122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19351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560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028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356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948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0F7E3-6CFD-45B9-A3EC-C65522C86CD1}" type="datetimeFigureOut">
              <a:rPr lang="cs-CZ" smtClean="0"/>
              <a:t>6. 1. 2014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8E936-F422-4450-AD9C-51C085F9EB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366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z/url?sa=i&amp;source=images&amp;cd=&amp;cad=rja&amp;docid=RmtPvalK8INRHM&amp;tbnid=arGIoAKhOGDZ0M:&amp;ved=0CAgQjRw4Dg&amp;url=http://pocitace.itshop24.cz/itshop24/eshop/1-1-PC-sestavy-VSE-dle-CPU/0/5/540-Multimedia-PC-AMD-Trinity-4GB-HD-7480-500GB-500W&amp;ei=i_bKUt7AA82RhQeX4IHgCw&amp;psig=AFQjCNHH-BMOePbEMGJ6xmv6st6SvF55LQ&amp;ust=1389119499137414" TargetMode="Externa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stefanos.ic.cz/tajemstvi-pocitace-1-souhra-komponent.a2.html" TargetMode="External"/><Relationship Id="rId2" Type="http://schemas.openxmlformats.org/officeDocument/2006/relationships/hyperlink" Target="http://www.turbosquid.com/3d-models/3d-desktop-computer-set/509034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root.cz/clanky/paralelni-port-a-rozhrani-centronics/" TargetMode="External"/><Relationship Id="rId4" Type="http://schemas.openxmlformats.org/officeDocument/2006/relationships/hyperlink" Target="http://lekceict.phorum.cz/zakladni-jednotka-pocitace-a-jeji-obsah.p79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85833442"/>
              </p:ext>
            </p:extLst>
          </p:nvPr>
        </p:nvGraphicFramePr>
        <p:xfrm>
          <a:off x="899592" y="1772821"/>
          <a:ext cx="7848872" cy="4752523"/>
        </p:xfrm>
        <a:graphic>
          <a:graphicData uri="http://schemas.openxmlformats.org/drawingml/2006/table">
            <a:tbl>
              <a:tblPr firstRow="1" firstCol="1" bandRow="1"/>
              <a:tblGrid>
                <a:gridCol w="2063168"/>
                <a:gridCol w="5785704"/>
              </a:tblGrid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Základní škola praktická Rožnov pod Radhoštěm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projektu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CZ. 1. 07/1. 4.00/21.3751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Číslo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VY_32_INOVACE_221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Mgr. Romana </a:t>
                      </a:r>
                      <a:r>
                        <a:rPr lang="cs-CZ" sz="1800" dirty="0" err="1">
                          <a:effectLst/>
                          <a:latin typeface="Calibri"/>
                          <a:ea typeface="Times New Roman"/>
                          <a:cs typeface="Arial"/>
                        </a:rPr>
                        <a:t>Rybiařová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Název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Skříň počítače jako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základní jednotka - 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vnitřní prvky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Datum (období)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Leden 2014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6</a:t>
                      </a: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. </a:t>
                      </a:r>
                      <a:r>
                        <a:rPr lang="cs-CZ" sz="1800" dirty="0">
                          <a:effectLst/>
                          <a:latin typeface="Calibri"/>
                          <a:ea typeface="Times New Roman"/>
                          <a:cs typeface="Arial"/>
                        </a:rPr>
                        <a:t>ročník ZŠ praktická, lehké mentální postižení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7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Vzdělávací oblast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Informační a komunikační</a:t>
                      </a:r>
                      <a:r>
                        <a:rPr lang="cs-CZ" sz="1800" baseline="0" dirty="0" smtClean="0">
                          <a:effectLst/>
                          <a:latin typeface="Calibri"/>
                          <a:ea typeface="Times New Roman"/>
                          <a:cs typeface="Arial"/>
                        </a:rPr>
                        <a:t>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814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  <a:latin typeface="Calibri"/>
                          <a:ea typeface="Times New Roman"/>
                          <a:cs typeface="Arial"/>
                        </a:rPr>
                        <a:t>Anotace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Prezentace je určena žákům 6. ročníku ZŠ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praktické </a:t>
                      </a:r>
                      <a:r>
                        <a:rPr lang="cs-CZ" sz="1800" dirty="0" smtClean="0">
                          <a:latin typeface="+mn-lt"/>
                          <a:ea typeface="Calibri"/>
                          <a:cs typeface="Times New Roman"/>
                        </a:rPr>
                        <a:t>a slouží k</a:t>
                      </a:r>
                      <a:r>
                        <a:rPr lang="cs-CZ" sz="1800" baseline="0" dirty="0" smtClean="0">
                          <a:latin typeface="+mn-lt"/>
                          <a:ea typeface="Calibri"/>
                          <a:cs typeface="Times New Roman"/>
                        </a:rPr>
                        <a:t> seznámení s učivem o počítačích.  V této části žáci poznají základní vnitřní vybavení počítačové skříně a funkce jednotlivých komponentů.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7" y="260044"/>
            <a:ext cx="5711825" cy="1243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7951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64" b="9152"/>
          <a:stretch/>
        </p:blipFill>
        <p:spPr bwMode="auto">
          <a:xfrm>
            <a:off x="1568512" y="1291097"/>
            <a:ext cx="6473289" cy="52100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5828068" y="764393"/>
            <a:ext cx="1075022" cy="105340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975098" y="116632"/>
            <a:ext cx="21334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Skříň počítače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1054574" y="1106426"/>
            <a:ext cx="914935" cy="786653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198062" y="63603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Monitor</a:t>
            </a:r>
            <a:endParaRPr lang="cs-CZ" sz="2800" b="1" dirty="0"/>
          </a:p>
        </p:txBody>
      </p:sp>
      <p:cxnSp>
        <p:nvCxnSpPr>
          <p:cNvPr id="11" name="Přímá spojnice se šipkou 10"/>
          <p:cNvCxnSpPr/>
          <p:nvPr/>
        </p:nvCxnSpPr>
        <p:spPr>
          <a:xfrm flipV="1">
            <a:off x="5364088" y="4960332"/>
            <a:ext cx="1539002" cy="1290484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403648" y="5134924"/>
            <a:ext cx="1172976" cy="386462"/>
          </a:xfrm>
          <a:prstGeom prst="straightConnector1">
            <a:avLst/>
          </a:prstGeom>
          <a:ln w="571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5496" y="4437112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Klávesnice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38545" y="5989206"/>
            <a:ext cx="1827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Myš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95771" y="-27384"/>
            <a:ext cx="38484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>
                <a:solidFill>
                  <a:schemeClr val="accent2">
                    <a:lumMod val="50000"/>
                  </a:schemeClr>
                </a:solidFill>
              </a:rPr>
              <a:t>Základní sestava počítače</a:t>
            </a:r>
            <a:endParaRPr lang="cs-CZ" sz="32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6873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56292"/>
            <a:ext cx="85689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u="sng" dirty="0" smtClean="0">
                <a:solidFill>
                  <a:schemeClr val="accent2">
                    <a:lumMod val="50000"/>
                  </a:schemeClr>
                </a:solidFill>
              </a:rPr>
              <a:t>Skříň počítače = základní jednotka (vlastní počítač)</a:t>
            </a:r>
            <a:endParaRPr lang="cs-CZ" sz="30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4" name="Picture 4" descr="http://pocitace.itshop24.cz/fotky4670/fotos/_vyrp15_5400803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64" y="1538338"/>
            <a:ext cx="5067300" cy="4962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4139952" y="2528900"/>
            <a:ext cx="1800200" cy="360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3706179" y="4968577"/>
            <a:ext cx="1800200" cy="360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4113088" y="2060848"/>
            <a:ext cx="1800200" cy="3600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3085740" y="1371079"/>
            <a:ext cx="2108424" cy="684076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3737606" y="5959035"/>
            <a:ext cx="1800200" cy="143553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5580112" y="4725144"/>
            <a:ext cx="26803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Hlavní vypínač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2344234"/>
            <a:ext cx="2304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CD/RW mechanika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1855100"/>
            <a:ext cx="19442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USB vstup</a:t>
            </a:r>
            <a:endParaRPr lang="cs-CZ" sz="2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34346" y="1124744"/>
            <a:ext cx="38096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Konektory - sluchátka, mikrofon </a:t>
            </a:r>
            <a:endParaRPr lang="cs-CZ" sz="2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85258" y="5896459"/>
            <a:ext cx="31352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Svítící dioda - kontrolka</a:t>
            </a:r>
            <a:endParaRPr lang="cs-CZ" sz="2000" b="1" dirty="0"/>
          </a:p>
        </p:txBody>
      </p:sp>
      <p:cxnSp>
        <p:nvCxnSpPr>
          <p:cNvPr id="20" name="Přímá spojnice se šipkou 19"/>
          <p:cNvCxnSpPr/>
          <p:nvPr/>
        </p:nvCxnSpPr>
        <p:spPr>
          <a:xfrm flipH="1">
            <a:off x="3707904" y="5589240"/>
            <a:ext cx="1773350" cy="1800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5580112" y="5363924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Tlačítko RESET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219548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3" grpId="0"/>
      <p:bldP spid="15" grpId="0"/>
      <p:bldP spid="16" grpId="0"/>
      <p:bldP spid="17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stefanos.ic.cz/upload/pocitace/hw/tajemstvi_pc/01_pc_skrin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50" b="10164"/>
          <a:stretch/>
        </p:blipFill>
        <p:spPr bwMode="auto">
          <a:xfrm>
            <a:off x="299528" y="764704"/>
            <a:ext cx="8620125" cy="421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60" y="5229200"/>
            <a:ext cx="840410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Je to jakýsi obal a zároveň kostra počítače, sama však nemá žádnou výpočetní funkci, lidově řečeno je pouze kusem plechu, v dnešní době někdy i plastu.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547664" y="188640"/>
            <a:ext cx="64087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Jednoduché schéma počítačové skříně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87027" y="5938128"/>
            <a:ext cx="853262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Její základní funkcí je poskytování upínacího prostoru pro jednotlivé komponenty počítače.</a:t>
            </a:r>
          </a:p>
        </p:txBody>
      </p:sp>
    </p:spTree>
    <p:extLst>
      <p:ext uri="{BB962C8B-B14F-4D97-AF65-F5344CB8AC3E}">
        <p14:creationId xmlns:p14="http://schemas.microsoft.com/office/powerpoint/2010/main" val="280715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46931" y="352177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Vlastní počítač skrývá  sobě nejdůležitější prvky umělé inteligence: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964"/>
          <a:stretch/>
        </p:blipFill>
        <p:spPr bwMode="auto">
          <a:xfrm>
            <a:off x="535508" y="908720"/>
            <a:ext cx="8429525" cy="5818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7249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207255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Základní deska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280" y="1700808"/>
            <a:ext cx="4808663" cy="36064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1124744"/>
            <a:ext cx="820891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upínají se na ní patice a konektory pro všechny ostatní komponenty počítače 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455543" y="5517232"/>
            <a:ext cx="808889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na základní desce se také nachází konektory, které najdete na zadní stěně počítačové skříně a pomocí nichž k počítači připojíte myš, klávesnici či třeba reproduktory.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1970311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359342" y="280700"/>
            <a:ext cx="328521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u="sng" dirty="0" smtClean="0">
                <a:solidFill>
                  <a:schemeClr val="accent2">
                    <a:lumMod val="50000"/>
                  </a:schemeClr>
                </a:solidFill>
              </a:rPr>
              <a:t>Procesor = mozek počítače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674" y="4078273"/>
            <a:ext cx="3863370" cy="22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71298" y="879907"/>
            <a:ext cx="823315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hlavní výpočetní jednotka celého počítače, řídí veškerou práci počítače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71298" y="1323456"/>
            <a:ext cx="636094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vykonává všechny operace, výpočty, zpracovává data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371298" y="1740169"/>
            <a:ext cx="492078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hlavními výrobci pro PC jsou AMD a Intel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378194" y="2132856"/>
            <a:ext cx="794511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procesor při chodu produkuje velké množství tepla, proto je osazen kovovým </a:t>
            </a:r>
            <a:r>
              <a:rPr lang="cs-CZ" sz="2000" b="1" dirty="0" smtClean="0">
                <a:solidFill>
                  <a:srgbClr val="C00000"/>
                </a:solidFill>
              </a:rPr>
              <a:t>chladičem</a:t>
            </a:r>
            <a:r>
              <a:rPr lang="cs-CZ" sz="2000" b="1" dirty="0" smtClean="0"/>
              <a:t>, kde odvod tepla zajišťuje </a:t>
            </a:r>
            <a:r>
              <a:rPr lang="cs-CZ" sz="2000" b="1" dirty="0" smtClean="0">
                <a:solidFill>
                  <a:srgbClr val="C00000"/>
                </a:solidFill>
              </a:rPr>
              <a:t>ventilátor</a:t>
            </a:r>
            <a:r>
              <a:rPr lang="cs-CZ" sz="2000" b="1" dirty="0" smtClean="0"/>
              <a:t> (proto hučí)</a:t>
            </a:r>
            <a:endParaRPr lang="cs-CZ" sz="2000" b="1" dirty="0"/>
          </a:p>
        </p:txBody>
      </p:sp>
      <p:sp>
        <p:nvSpPr>
          <p:cNvPr id="13" name="Obdélník 12"/>
          <p:cNvSpPr/>
          <p:nvPr/>
        </p:nvSpPr>
        <p:spPr>
          <a:xfrm>
            <a:off x="4343857" y="4306163"/>
            <a:ext cx="4572000" cy="181588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 Procesor nepracuje najednou s velkými objemy dat, uchovává pouze malou část, se kterou pracuje, ostatní data, která jsou nutná k chodu programu, jsou uložena </a:t>
            </a:r>
            <a:r>
              <a:rPr lang="cs-CZ" b="1" dirty="0" smtClean="0">
                <a:solidFill>
                  <a:srgbClr val="C00000"/>
                </a:solidFill>
              </a:rPr>
              <a:t>v </a:t>
            </a:r>
            <a:r>
              <a:rPr lang="cs-CZ" sz="2000" b="1" dirty="0" smtClean="0">
                <a:solidFill>
                  <a:srgbClr val="C00000"/>
                </a:solidFill>
              </a:rPr>
              <a:t>operační pamět</a:t>
            </a:r>
            <a:r>
              <a:rPr lang="cs-CZ" b="1" dirty="0" smtClean="0">
                <a:solidFill>
                  <a:srgbClr val="C00000"/>
                </a:solidFill>
              </a:rPr>
              <a:t>i</a:t>
            </a:r>
            <a:r>
              <a:rPr lang="cs-CZ" dirty="0" smtClean="0"/>
              <a:t> a v případě potřeby k nim procesor přistupuje.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01064" y="2920950"/>
            <a:ext cx="84756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2000" b="1" dirty="0" smtClean="0"/>
              <a:t>u procesoru je důležitý jeho výkon, frekvence (např. 2,7 GHz), rychlost paměti a jiné faktory.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780552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27282" y="332656"/>
            <a:ext cx="31285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Operační paměť (RAM)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17612" y="4243096"/>
            <a:ext cx="4035435" cy="2498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44519" y="924507"/>
            <a:ext cx="429758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 má velký vliv na celkový výkon počítače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4519" y="1399355"/>
            <a:ext cx="54059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v</a:t>
            </a:r>
            <a:r>
              <a:rPr lang="cs-CZ" b="1" dirty="0" smtClean="0"/>
              <a:t>elikost operační paměti ovlivňuje rychlost počítače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4519" y="1874203"/>
            <a:ext cx="85199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p</a:t>
            </a:r>
            <a:r>
              <a:rPr lang="cs-CZ" b="1" dirty="0" smtClean="0"/>
              <a:t>očítač při práci načítá data z pevného disku do paměti, tam s nimi pracujeme a potom je počítač zpět uloží na pevný disk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44519" y="2626050"/>
            <a:ext cx="35727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pokud je OP malá, trvá toto déle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444519" y="3100898"/>
            <a:ext cx="839775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proto je základem dostatek operační paměti, zvláště pokud často pracujete s více programy najednou, 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444519" y="3852745"/>
            <a:ext cx="83461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 smtClean="0"/>
              <a:t>samotný operační systém (zvláště Windows) vyžaduje poměrně velké množství operační paměti. 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4519" y="460458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b="1" dirty="0"/>
              <a:t>z</a:t>
            </a:r>
            <a:r>
              <a:rPr lang="cs-CZ" b="1" dirty="0" smtClean="0"/>
              <a:t>a rozumné množství RAM dnes můžeme považovat  4 GB a více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70395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44893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Pevný disk (HDD - hard disk drive)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781420"/>
            <a:ext cx="4522472" cy="404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1521" y="1825879"/>
            <a:ext cx="80648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slouží k </a:t>
            </a:r>
            <a:r>
              <a:rPr lang="cs-CZ" sz="2000" b="1" u="sng" dirty="0" smtClean="0"/>
              <a:t>trvalému</a:t>
            </a:r>
            <a:r>
              <a:rPr lang="cs-CZ" sz="2000" b="1" dirty="0" smtClean="0"/>
              <a:t> ukládání souborů - informace jsou na pevném disku uloženy trvale, kdežto operační paměť je vymazána při přerušení proudu (tedy po vypnutí počítače)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2996952"/>
            <a:ext cx="47845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důležitá je jeho velikost - dnes více než 300 GB (gigabajtů)  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251520" y="1086454"/>
            <a:ext cx="854605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jsou na něm uložena veškerá data - programy, fotky, hudba, operační systém, hry, apod.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65842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19610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Grafická karta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12" y="152648"/>
            <a:ext cx="4169229" cy="31269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2397508"/>
            <a:ext cx="409011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umožňuje tedy  zobrazení grafiky, obrazu na monitoru (kdysi byly jen textové podoby)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179512" y="1370957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zpracovává určitá data z procesoru do grafického výstupu, který pak vidíme prostřednictvím monitoru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193848" y="3424060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tuto komponentu počítače můžete poznat díky typickým konektorům 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93848" y="5169386"/>
            <a:ext cx="57606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kvalitní karty potřebujeme především na hraní her, videa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193848" y="4142835"/>
            <a:ext cx="643846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>
                <a:effectLst/>
              </a:rPr>
              <a:t>dnešní grafické karty dosahují úctyhodného výkonu, jsou osazeny vlastní grafickou operační pamětí (i 1 GB a více) a obsahují výkonný grafický procesor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00325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5015" y="1904638"/>
            <a:ext cx="4704523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95536" y="476672"/>
            <a:ext cx="60014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Zvuková karta a další rozšiřující karty počítače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93393" y="1021956"/>
            <a:ext cx="841105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Základní funkcí zvukové karty je  zpracovávat zvukový výstup počítače - nejrůznější hlášení programů, audio doprovod počítačových her, hudbu atd., tyto zvuky pak slyšíme z připojených reproduktorů.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193393" y="5661248"/>
            <a:ext cx="8356795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 Zvuková karta jako celek obstarává jak vstup audio signálu (růžový a modrý konektor), tak výstup (většinou zelený konektor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49088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040" y="620688"/>
            <a:ext cx="17065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Síťová karta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9094" y="626795"/>
            <a:ext cx="3378250" cy="2554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60040" y="1257539"/>
            <a:ext cx="5616624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zajišťuje připojení počítače k místní síti a internetu.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360040" y="1988840"/>
            <a:ext cx="4572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základní dělení síťových karet je na karty drátové a bezdrátové, které umožňují připojit počítač pomocí </a:t>
            </a:r>
            <a:r>
              <a:rPr lang="cs-CZ" sz="2000" b="1" dirty="0" err="1" smtClean="0"/>
              <a:t>WiFi</a:t>
            </a:r>
            <a:r>
              <a:rPr lang="cs-CZ" sz="2000" b="1" dirty="0" smtClean="0"/>
              <a:t> sítě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387524" y="4356970"/>
            <a:ext cx="239533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TV/střihová karta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8040" y="5157192"/>
            <a:ext cx="3240360" cy="1236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60040" y="4978042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umožňuje sledovat i nahrávat televizní vysílání.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802496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377718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Optické mechaniky (cd/</a:t>
            </a:r>
            <a:r>
              <a:rPr lang="cs-CZ" sz="2400" b="1" u="sng" dirty="0" err="1" smtClean="0">
                <a:solidFill>
                  <a:schemeClr val="accent2">
                    <a:lumMod val="50000"/>
                  </a:schemeClr>
                </a:solidFill>
              </a:rPr>
              <a:t>dvd</a:t>
            </a:r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)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7056" y="2924944"/>
            <a:ext cx="4916831" cy="3442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95536" y="1390501"/>
            <a:ext cx="4572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 zajišťuje nejen čtení dat z disků, ale také zápis na disky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395536" y="2393593"/>
            <a:ext cx="482453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běžné CD disponuje kapacitou 700 MB, běžné DVD pak 4,7 GB. DVD ve vícevrstvém provedení pak nabídne kapacitu téměř dvojnásobnou 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612117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3" y="473794"/>
            <a:ext cx="6470917" cy="3603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476672"/>
            <a:ext cx="225260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Počítačový zdroj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27976" y="4437112"/>
            <a:ext cx="822014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 se stará o napájení všech komponent uvnitř počítače</a:t>
            </a:r>
            <a:endParaRPr lang="cs-CZ" sz="2000" b="1" dirty="0"/>
          </a:p>
        </p:txBody>
      </p:sp>
      <p:sp>
        <p:nvSpPr>
          <p:cNvPr id="4" name="Obdélník 3"/>
          <p:cNvSpPr/>
          <p:nvPr/>
        </p:nvSpPr>
        <p:spPr>
          <a:xfrm>
            <a:off x="227976" y="3861048"/>
            <a:ext cx="470058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je jednou z největších součástí počítače</a:t>
            </a:r>
            <a:endParaRPr lang="cs-CZ" sz="2000" b="1" dirty="0"/>
          </a:p>
        </p:txBody>
      </p:sp>
      <p:sp>
        <p:nvSpPr>
          <p:cNvPr id="5" name="Obdélník 4"/>
          <p:cNvSpPr/>
          <p:nvPr/>
        </p:nvSpPr>
        <p:spPr>
          <a:xfrm>
            <a:off x="227976" y="5013176"/>
            <a:ext cx="822014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000" b="1" dirty="0" smtClean="0"/>
              <a:t>nejdůležitější funkcí je konverze střídavého proudu (napětí) z elektrické sítě na proud stejnosměrný, který ke svému chodu vyžadují všechny komponenty počítače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167534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7579" y="4365104"/>
            <a:ext cx="29972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USB porty (konektory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11912" y="4903420"/>
            <a:ext cx="8108875" cy="9694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900" b="1" dirty="0" smtClean="0"/>
              <a:t>USB je dnes nejrozšířenějším multifunkčním rozhraním pro připojení tiskáren, klávesnic, myší, fotoaparátů a dalších periférií a pro jednoduchý a poměrně rychlý přenos dat mezi počítačem a externím zařízením.</a:t>
            </a:r>
            <a:endParaRPr lang="cs-CZ" sz="1900" b="1" dirty="0"/>
          </a:p>
        </p:txBody>
      </p:sp>
      <p:sp>
        <p:nvSpPr>
          <p:cNvPr id="4" name="Obdélník 3"/>
          <p:cNvSpPr/>
          <p:nvPr/>
        </p:nvSpPr>
        <p:spPr>
          <a:xfrm>
            <a:off x="341106" y="6021288"/>
            <a:ext cx="8551373" cy="6771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1900" b="1" dirty="0" smtClean="0"/>
              <a:t>Pomocí USB portů je také možno dobíjet např. MP3 přehrávače a mobilní telefony.</a:t>
            </a:r>
            <a:endParaRPr lang="cs-CZ" sz="19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1338" y="164157"/>
            <a:ext cx="356687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Konektory – přípojní místa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1912" y="681027"/>
            <a:ext cx="8305487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900" b="1" dirty="0" smtClean="0"/>
              <a:t>Na zadní straně počítače, určená pro vnější díly – periférie – kabel od počítače, myš, klávesnice, tiskárna, reproduktory, kabel sítě..</a:t>
            </a:r>
            <a:r>
              <a:rPr lang="cs-CZ" sz="1900" b="1" dirty="0" err="1" smtClean="0"/>
              <a:t>atd</a:t>
            </a:r>
            <a:endParaRPr lang="cs-CZ" sz="19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1912" y="1505273"/>
            <a:ext cx="5786969" cy="3847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900" b="1" dirty="0" smtClean="0"/>
              <a:t>Liší se barvou i tvarem – správně dokáže zapojit i laik</a:t>
            </a:r>
            <a:endParaRPr lang="cs-CZ" sz="1900" b="1" dirty="0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081" y="2132856"/>
            <a:ext cx="7620000" cy="196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943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4092" y="1320731"/>
            <a:ext cx="7848872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www.turbosquid.com [online]. [cit. 6.1.2014]. Dostupný na WWW: </a:t>
            </a:r>
            <a:r>
              <a:rPr lang="pt-BR" sz="1600" dirty="0" smtClean="0">
                <a:hlinkClick r:id="rId2"/>
              </a:rPr>
              <a:t>http://www.turbosquid.com/3d-models/3d-desktop-computer-set/50903</a:t>
            </a:r>
            <a:r>
              <a:rPr lang="cs-CZ" sz="1600" dirty="0" smtClean="0">
                <a:hlinkClick r:id="rId2"/>
              </a:rPr>
              <a:t>4</a:t>
            </a:r>
            <a:endParaRPr lang="cs-CZ" sz="1600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395536" y="504945"/>
            <a:ext cx="24482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Zdroje</a:t>
            </a:r>
            <a:endParaRPr lang="cs-CZ" sz="3200" b="1" dirty="0"/>
          </a:p>
        </p:txBody>
      </p:sp>
      <p:sp>
        <p:nvSpPr>
          <p:cNvPr id="13" name="Obdélník 12"/>
          <p:cNvSpPr/>
          <p:nvPr/>
        </p:nvSpPr>
        <p:spPr>
          <a:xfrm>
            <a:off x="284092" y="2140704"/>
            <a:ext cx="846437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http://stefanos.ic.cz [online]. [cit. 6.1.2014]. Dostupný na WWW: </a:t>
            </a:r>
            <a:r>
              <a:rPr lang="pt-BR" sz="1600" dirty="0" smtClean="0">
                <a:hlinkClick r:id="rId3"/>
              </a:rPr>
              <a:t>http://stefanos.ic.cz/tajemstvi-pocitace-1-souhra-komponent.a2.html</a:t>
            </a:r>
            <a:endParaRPr lang="cs-CZ" sz="1600" dirty="0" smtClean="0"/>
          </a:p>
        </p:txBody>
      </p:sp>
      <p:sp>
        <p:nvSpPr>
          <p:cNvPr id="14" name="Obdélník 13"/>
          <p:cNvSpPr/>
          <p:nvPr/>
        </p:nvSpPr>
        <p:spPr>
          <a:xfrm>
            <a:off x="284092" y="2960677"/>
            <a:ext cx="853541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http://lekceict.phorum.cz [online]. [cit. 6.1.2014]. Dostupný na WWW: </a:t>
            </a:r>
            <a:r>
              <a:rPr lang="pt-BR" sz="1600" dirty="0" smtClean="0">
                <a:hlinkClick r:id="rId4"/>
              </a:rPr>
              <a:t>http://lekceict.phorum.cz/zakladni-jednotka-pocitace-a-jeji-obsah.p79.html</a:t>
            </a:r>
            <a:endParaRPr lang="cs-CZ" sz="1600" dirty="0" smtClean="0"/>
          </a:p>
        </p:txBody>
      </p:sp>
      <p:sp>
        <p:nvSpPr>
          <p:cNvPr id="15" name="Obdélník 14"/>
          <p:cNvSpPr/>
          <p:nvPr/>
        </p:nvSpPr>
        <p:spPr>
          <a:xfrm>
            <a:off x="284092" y="3780651"/>
            <a:ext cx="821922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1600" dirty="0" smtClean="0"/>
              <a:t>AUTOR NEUVEDEN. www.root.cz [online]. [cit. 6.1.2014]. Dostupný na WWW: </a:t>
            </a:r>
            <a:r>
              <a:rPr lang="pt-BR" sz="1600" dirty="0" smtClean="0">
                <a:hlinkClick r:id="rId5"/>
              </a:rPr>
              <a:t>http://www.root.cz/clanky/paralelni-port-a-rozhrani-centronics/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2189849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338</TotalTime>
  <Words>927</Words>
  <Application>Microsoft Office PowerPoint</Application>
  <PresentationFormat>Předvádění na obrazovce (4:3)</PresentationFormat>
  <Paragraphs>88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romanar</dc:creator>
  <cp:lastModifiedBy>romanar</cp:lastModifiedBy>
  <cp:revision>33</cp:revision>
  <dcterms:created xsi:type="dcterms:W3CDTF">2014-01-06T16:18:42Z</dcterms:created>
  <dcterms:modified xsi:type="dcterms:W3CDTF">2014-01-06T22:00:17Z</dcterms:modified>
</cp:coreProperties>
</file>