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257" r:id="rId2"/>
    <p:sldId id="258" r:id="rId3"/>
    <p:sldId id="268" r:id="rId4"/>
    <p:sldId id="276" r:id="rId5"/>
    <p:sldId id="278" r:id="rId6"/>
    <p:sldId id="277" r:id="rId7"/>
    <p:sldId id="279" r:id="rId8"/>
    <p:sldId id="280" r:id="rId9"/>
    <p:sldId id="27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CCFF33"/>
    <a:srgbClr val="CCCC00"/>
    <a:srgbClr val="808000"/>
    <a:srgbClr val="FFCC00"/>
    <a:srgbClr val="CC9900"/>
    <a:srgbClr val="FFA3A3"/>
    <a:srgbClr val="FF7171"/>
    <a:srgbClr val="FFFF66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EEE193-9E8A-41CB-960C-DB524A1E8AA6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CBB541-08D7-4F71-97F6-4C3AF6092B2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00290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F40D4-147E-4EF0-9B1D-55A1644DDA0B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FD10F48-C881-4741-9959-7A93426BCD4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F40D4-147E-4EF0-9B1D-55A1644DDA0B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CFD10F48-C881-4741-9959-7A93426BCD4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F40D4-147E-4EF0-9B1D-55A1644DDA0B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FD10F48-C881-4741-9959-7A93426BCD4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3FDF40D4-147E-4EF0-9B1D-55A1644DDA0B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10F48-C881-4741-9959-7A93426BCD4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F40D4-147E-4EF0-9B1D-55A1644DDA0B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CFD10F48-C881-4741-9959-7A93426BCD4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F40D4-147E-4EF0-9B1D-55A1644DDA0B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CFD10F48-C881-4741-9959-7A93426BCD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F40D4-147E-4EF0-9B1D-55A1644DDA0B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FD10F48-C881-4741-9959-7A93426BCD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FD10F48-C881-4741-9959-7A93426BCD4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F40D4-147E-4EF0-9B1D-55A1644DDA0B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CFD10F48-C881-4741-9959-7A93426BCD4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3FDF40D4-147E-4EF0-9B1D-55A1644DDA0B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F40D4-147E-4EF0-9B1D-55A1644DDA0B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10F48-C881-4741-9959-7A93426BCD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CFD10F48-C881-4741-9959-7A93426BCD4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F40D4-147E-4EF0-9B1D-55A1644DDA0B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3FDF40D4-147E-4EF0-9B1D-55A1644DDA0B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FD10F48-C881-4741-9959-7A93426BCD4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PVK_hor_zakladni_logolink_RGB_cz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646906"/>
            <a:ext cx="5759450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27088" y="2447131"/>
            <a:ext cx="7489825" cy="923330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Vazba genů I</a:t>
            </a:r>
            <a:endParaRPr lang="cs-CZ" sz="54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ázek 5" descr="GT-COL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5183981"/>
            <a:ext cx="1152525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900112" y="4642643"/>
            <a:ext cx="309562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cs-CZ" dirty="0"/>
              <a:t>Autor</a:t>
            </a:r>
            <a:r>
              <a:rPr lang="cs-CZ" dirty="0" smtClean="0"/>
              <a:t>: Mgr. Jitka Mašková</a:t>
            </a:r>
            <a:endParaRPr lang="cs-CZ" dirty="0"/>
          </a:p>
        </p:txBody>
      </p:sp>
      <p:sp>
        <p:nvSpPr>
          <p:cNvPr id="8" name="TextovéPole 8"/>
          <p:cNvSpPr txBox="1">
            <a:spLocks noChangeArrowheads="1"/>
          </p:cNvSpPr>
          <p:nvPr/>
        </p:nvSpPr>
        <p:spPr bwMode="auto">
          <a:xfrm>
            <a:off x="5940152" y="4642643"/>
            <a:ext cx="230373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r"/>
            <a:r>
              <a:rPr lang="cs-CZ" dirty="0"/>
              <a:t>Datum</a:t>
            </a:r>
            <a:r>
              <a:rPr lang="cs-CZ" dirty="0" smtClean="0"/>
              <a:t>: 3. 9. 2013</a:t>
            </a:r>
            <a:endParaRPr lang="cs-CZ" dirty="0"/>
          </a:p>
        </p:txBody>
      </p:sp>
      <p:sp>
        <p:nvSpPr>
          <p:cNvPr id="9" name="TextovéPole 9"/>
          <p:cNvSpPr txBox="1">
            <a:spLocks noChangeArrowheads="1"/>
          </p:cNvSpPr>
          <p:nvPr/>
        </p:nvSpPr>
        <p:spPr bwMode="auto">
          <a:xfrm>
            <a:off x="1692275" y="5903118"/>
            <a:ext cx="6048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cs-CZ" sz="1400"/>
              <a:t>Gymnázium, Třeboň, Na Sadech 308</a:t>
            </a:r>
          </a:p>
        </p:txBody>
      </p:sp>
    </p:spTree>
    <p:extLst>
      <p:ext uri="{BB962C8B-B14F-4D97-AF65-F5344CB8AC3E}">
        <p14:creationId xmlns:p14="http://schemas.microsoft.com/office/powerpoint/2010/main" val="3745606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6845071"/>
              </p:ext>
            </p:extLst>
          </p:nvPr>
        </p:nvGraphicFramePr>
        <p:xfrm>
          <a:off x="1475656" y="908720"/>
          <a:ext cx="6696744" cy="4454533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2036938"/>
                <a:gridCol w="4659806"/>
              </a:tblGrid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Číslo projektu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CZ.1.07/1.5.00/34.0702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Číslo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VY_32_INOVACE_</a:t>
                      </a:r>
                      <a:r>
                        <a:rPr lang="cs-CZ" sz="1100" dirty="0" err="1" smtClean="0">
                          <a:effectLst/>
                        </a:rPr>
                        <a:t>BIO</a:t>
                      </a:r>
                      <a:r>
                        <a:rPr lang="cs-CZ" sz="1100" dirty="0" smtClean="0">
                          <a:effectLst/>
                        </a:rPr>
                        <a:t>.</a:t>
                      </a:r>
                      <a:r>
                        <a:rPr lang="cs-CZ" sz="1100" dirty="0" err="1" smtClean="0">
                          <a:effectLst/>
                        </a:rPr>
                        <a:t>oktava</a:t>
                      </a:r>
                      <a:r>
                        <a:rPr lang="cs-CZ" sz="1100" dirty="0" smtClean="0">
                          <a:effectLst/>
                        </a:rPr>
                        <a:t> .30</a:t>
                      </a:r>
                      <a:r>
                        <a:rPr lang="cs-CZ" sz="1100" baseline="0" dirty="0" smtClean="0">
                          <a:effectLst/>
                        </a:rPr>
                        <a:t>_vazba genu I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Škola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Gymnázium, Třeboň, Na Sadech 308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Mgr.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Jitka Mašková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Název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Vazba genů I – síla vazby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Předmět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Biologie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929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Tematická oblast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genetika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156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Šablona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000" dirty="0" smtClean="0">
                          <a:effectLst/>
                        </a:rPr>
                        <a:t>III/2 </a:t>
                      </a:r>
                      <a:r>
                        <a:rPr lang="cs-CZ" sz="1000" dirty="0">
                          <a:effectLst/>
                        </a:rPr>
                        <a:t>- Inovace a zkvalitnění výuky prostřednictvím </a:t>
                      </a:r>
                      <a:r>
                        <a:rPr lang="cs-CZ" sz="1000" dirty="0" smtClean="0">
                          <a:effectLst/>
                        </a:rPr>
                        <a:t>ICT</a:t>
                      </a:r>
                      <a:endParaRPr lang="cs-CZ" sz="1100" dirty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Ročník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oktáva, 4. ročník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Metodický list/Anotace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 formou výkladu seznamuje žáky s vazbou genů, pozicemi alel na chromozomu a určování síly  vazby mezi nimi. Na závěr jsou zařazené dva řešené 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příklady na určení 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pozice alel  dvou genů na chromozomu a výpočet Morganova čísla. </a:t>
                      </a:r>
                      <a:endParaRPr lang="cs-CZ" sz="1100" baseline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Pokud není uvedeno jinak, použitý materiál je z vlastních zdrojů autora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2410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332656"/>
            <a:ext cx="7920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Vazbová skupina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3635896" y="620688"/>
            <a:ext cx="3096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Rodičovské chromozomy: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77" name="Skupina 76"/>
          <p:cNvGrpSpPr/>
          <p:nvPr/>
        </p:nvGrpSpPr>
        <p:grpSpPr>
          <a:xfrm>
            <a:off x="6948264" y="404664"/>
            <a:ext cx="1502629" cy="1872208"/>
            <a:chOff x="7308304" y="908720"/>
            <a:chExt cx="920757" cy="1224136"/>
          </a:xfrm>
        </p:grpSpPr>
        <p:pic>
          <p:nvPicPr>
            <p:cNvPr id="68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740352" y="908720"/>
              <a:ext cx="479518" cy="12241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308304" y="908720"/>
              <a:ext cx="456059" cy="1205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308304" y="908720"/>
              <a:ext cx="456059" cy="1205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3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749543" y="908720"/>
              <a:ext cx="479518" cy="12241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2" name="Elipsa 61"/>
            <p:cNvSpPr/>
            <p:nvPr/>
          </p:nvSpPr>
          <p:spPr>
            <a:xfrm flipV="1">
              <a:off x="7380312" y="1772816"/>
              <a:ext cx="144016" cy="144016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3" name="Elipsa 62"/>
            <p:cNvSpPr/>
            <p:nvPr/>
          </p:nvSpPr>
          <p:spPr>
            <a:xfrm flipV="1">
              <a:off x="7837792" y="1803281"/>
              <a:ext cx="144016" cy="144016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4" name="Elipsa 63"/>
            <p:cNvSpPr/>
            <p:nvPr/>
          </p:nvSpPr>
          <p:spPr>
            <a:xfrm flipV="1">
              <a:off x="7380312" y="1052736"/>
              <a:ext cx="144016" cy="144016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5" name="Elipsa 64"/>
            <p:cNvSpPr/>
            <p:nvPr/>
          </p:nvSpPr>
          <p:spPr>
            <a:xfrm flipV="1">
              <a:off x="7793668" y="1049966"/>
              <a:ext cx="141563" cy="146786"/>
            </a:xfrm>
            <a:prstGeom prst="ellipse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66" name="TextovéPole 65"/>
          <p:cNvSpPr txBox="1"/>
          <p:nvPr/>
        </p:nvSpPr>
        <p:spPr>
          <a:xfrm>
            <a:off x="3563888" y="908720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Genotyp rodiče:     </a:t>
            </a:r>
            <a:r>
              <a:rPr lang="cs-CZ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Bb</a:t>
            </a:r>
            <a:endParaRPr lang="cs-CZ" sz="24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323528" y="1844824"/>
            <a:ext cx="8424936" cy="3062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= soubor alel uložených na jednom chromozomu</a:t>
            </a:r>
          </a:p>
          <a:p>
            <a:pPr>
              <a:lnSpc>
                <a:spcPct val="120000"/>
              </a:lnSpc>
              <a:spcAft>
                <a:spcPts val="600"/>
              </a:spcAft>
              <a:buFontTx/>
              <a:buChar char="-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počet vazbových skupin = počet sad chromozomů =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n </a:t>
            </a:r>
          </a:p>
          <a:p>
            <a:pPr lvl="1">
              <a:lnSpc>
                <a:spcPct val="120000"/>
              </a:lnSpc>
              <a:spcAft>
                <a:spcPts val="600"/>
              </a:spcAft>
              <a:buFontTx/>
              <a:buChar char="-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u organismů s různými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gonozomy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n + 1</a:t>
            </a:r>
          </a:p>
          <a:p>
            <a:pPr marL="0" lvl="1">
              <a:lnSpc>
                <a:spcPct val="120000"/>
              </a:lnSpc>
              <a:spcAft>
                <a:spcPts val="600"/>
              </a:spcAft>
              <a:buFontTx/>
              <a:buChar char="-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alely na jednom chromozomu jsou předávány potomkům společně</a:t>
            </a:r>
          </a:p>
          <a:p>
            <a:pPr lvl="1">
              <a:lnSpc>
                <a:spcPct val="120000"/>
              </a:lnSpc>
              <a:spcAft>
                <a:spcPts val="600"/>
              </a:spcAft>
              <a:buFontTx/>
              <a:buChar char="-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neprobíhá crossing-over, skupina alel se nemění =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úplná vazba</a:t>
            </a:r>
          </a:p>
          <a:p>
            <a:pPr lvl="1">
              <a:lnSpc>
                <a:spcPct val="120000"/>
              </a:lnSpc>
              <a:spcAft>
                <a:spcPts val="600"/>
              </a:spcAft>
              <a:buFontTx/>
              <a:buChar char="-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crossing-over probíhá, části chromozomů se vymění a vznikají nové =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rekombinantní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sestavy alel =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neúplná vazba</a:t>
            </a:r>
          </a:p>
        </p:txBody>
      </p:sp>
      <p:sp>
        <p:nvSpPr>
          <p:cNvPr id="89" name="TextovéPole 88"/>
          <p:cNvSpPr txBox="1"/>
          <p:nvPr/>
        </p:nvSpPr>
        <p:spPr>
          <a:xfrm>
            <a:off x="899592" y="5301208"/>
            <a:ext cx="7128792" cy="830997"/>
          </a:xfrm>
          <a:prstGeom prst="rect">
            <a:avLst/>
          </a:prstGeom>
          <a:solidFill>
            <a:srgbClr val="CCFF33"/>
          </a:solidFill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Neplatí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Mendelův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zákon o volné kombinovatelnosti alel u vícenásobného hybrida.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build="allAtOnce"/>
      <p:bldP spid="66" grpId="0" build="allAtOnce"/>
      <p:bldP spid="55" grpId="0" uiExpand="1" build="p"/>
      <p:bldP spid="89" grpId="0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332656"/>
            <a:ext cx="7920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Rekombinace alel u </a:t>
            </a:r>
            <a:r>
              <a:rPr lang="cs-CZ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dihybrida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67544" y="3380125"/>
            <a:ext cx="79208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při tvorbě gamet se párové chromozomy rozcházejí </a:t>
            </a:r>
          </a:p>
          <a:p>
            <a:pPr lvl="1">
              <a:buFontTx/>
              <a:buChar char="-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původní alelové kombinace jsou častější</a:t>
            </a:r>
          </a:p>
          <a:p>
            <a:pPr lvl="5"/>
            <a: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cis:    AB, </a:t>
            </a:r>
            <a:r>
              <a:rPr lang="cs-CZ" sz="2000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ab</a:t>
            </a:r>
            <a:endParaRPr lang="cs-CZ" sz="2000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5"/>
            <a:r>
              <a:rPr lang="cs-CZ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trans: Ab, </a:t>
            </a:r>
            <a:r>
              <a:rPr lang="cs-CZ" sz="20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aB</a:t>
            </a:r>
            <a:endParaRPr lang="cs-CZ" sz="20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lvl="5"/>
            <a:endParaRPr lang="cs-CZ" sz="20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kombinace vzniklé při Crossing-overu 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= rekombinace</a:t>
            </a:r>
          </a:p>
          <a:p>
            <a:pPr lvl="1">
              <a:buFontTx/>
              <a:buChar char="-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jsou méně časté </a:t>
            </a:r>
          </a:p>
          <a:p>
            <a:pPr lvl="5"/>
            <a: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cis:     Ab, </a:t>
            </a:r>
            <a:r>
              <a:rPr lang="cs-CZ" sz="2000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aB</a:t>
            </a:r>
            <a:endParaRPr lang="cs-CZ" sz="2000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5"/>
            <a:r>
              <a:rPr lang="cs-CZ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trans: AB, </a:t>
            </a:r>
            <a:r>
              <a:rPr lang="cs-CZ" sz="20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ab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Skupina 84"/>
          <p:cNvGrpSpPr/>
          <p:nvPr/>
        </p:nvGrpSpPr>
        <p:grpSpPr>
          <a:xfrm>
            <a:off x="6516216" y="4077072"/>
            <a:ext cx="1008112" cy="504056"/>
            <a:chOff x="6372200" y="4221088"/>
            <a:chExt cx="1008112" cy="504056"/>
          </a:xfrm>
        </p:grpSpPr>
        <p:sp>
          <p:nvSpPr>
            <p:cNvPr id="72" name="Elipsa 71"/>
            <p:cNvSpPr/>
            <p:nvPr/>
          </p:nvSpPr>
          <p:spPr>
            <a:xfrm>
              <a:off x="6372200" y="4221088"/>
              <a:ext cx="1008112" cy="504056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1" name="TextovéPole 70"/>
            <p:cNvSpPr txBox="1"/>
            <p:nvPr/>
          </p:nvSpPr>
          <p:spPr>
            <a:xfrm>
              <a:off x="6516216" y="4293096"/>
              <a:ext cx="79208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A   </a:t>
              </a:r>
              <a:r>
                <a:rPr lang="cs-CZ" sz="2000" dirty="0" smtClean="0">
                  <a:solidFill>
                    <a:srgbClr val="0070C0"/>
                  </a:solidFill>
                  <a:latin typeface="Times New Roman" pitchFamily="18" charset="0"/>
                  <a:cs typeface="Times New Roman" pitchFamily="18" charset="0"/>
                </a:rPr>
                <a:t>B</a:t>
              </a:r>
              <a:endParaRPr lang="cs-CZ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5" name="Skupina 87"/>
          <p:cNvGrpSpPr/>
          <p:nvPr/>
        </p:nvGrpSpPr>
        <p:grpSpPr>
          <a:xfrm>
            <a:off x="7524328" y="5589240"/>
            <a:ext cx="1008112" cy="504056"/>
            <a:chOff x="7524328" y="4941168"/>
            <a:chExt cx="1008112" cy="504056"/>
          </a:xfrm>
        </p:grpSpPr>
        <p:sp>
          <p:nvSpPr>
            <p:cNvPr id="70" name="Elipsa 69"/>
            <p:cNvSpPr/>
            <p:nvPr/>
          </p:nvSpPr>
          <p:spPr>
            <a:xfrm>
              <a:off x="7524328" y="4941168"/>
              <a:ext cx="1008112" cy="504056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3" name="TextovéPole 72"/>
            <p:cNvSpPr txBox="1"/>
            <p:nvPr/>
          </p:nvSpPr>
          <p:spPr>
            <a:xfrm>
              <a:off x="7668344" y="5013176"/>
              <a:ext cx="79208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a   </a:t>
              </a:r>
              <a:r>
                <a:rPr lang="cs-CZ" sz="2000" dirty="0" smtClean="0">
                  <a:solidFill>
                    <a:srgbClr val="0070C0"/>
                  </a:solidFill>
                  <a:latin typeface="Times New Roman" pitchFamily="18" charset="0"/>
                  <a:cs typeface="Times New Roman" pitchFamily="18" charset="0"/>
                </a:rPr>
                <a:t>B</a:t>
              </a:r>
              <a:endParaRPr lang="cs-CZ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6" name="Skupina 85"/>
          <p:cNvGrpSpPr/>
          <p:nvPr/>
        </p:nvGrpSpPr>
        <p:grpSpPr>
          <a:xfrm>
            <a:off x="7524328" y="4077072"/>
            <a:ext cx="1008112" cy="504056"/>
            <a:chOff x="7524328" y="4221088"/>
            <a:chExt cx="1008112" cy="504056"/>
          </a:xfrm>
        </p:grpSpPr>
        <p:sp>
          <p:nvSpPr>
            <p:cNvPr id="80" name="Elipsa 79"/>
            <p:cNvSpPr/>
            <p:nvPr/>
          </p:nvSpPr>
          <p:spPr>
            <a:xfrm>
              <a:off x="7524328" y="4221088"/>
              <a:ext cx="1008112" cy="504056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2" name="TextovéPole 81"/>
            <p:cNvSpPr txBox="1"/>
            <p:nvPr/>
          </p:nvSpPr>
          <p:spPr>
            <a:xfrm>
              <a:off x="7596336" y="4293096"/>
              <a:ext cx="79208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a   </a:t>
              </a:r>
              <a:r>
                <a:rPr lang="cs-CZ" sz="2000" dirty="0" smtClean="0">
                  <a:solidFill>
                    <a:srgbClr val="0070C0"/>
                  </a:solidFill>
                  <a:latin typeface="Times New Roman" pitchFamily="18" charset="0"/>
                  <a:cs typeface="Times New Roman" pitchFamily="18" charset="0"/>
                </a:rPr>
                <a:t>b</a:t>
              </a:r>
              <a:endParaRPr lang="cs-CZ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7" name="Skupina 86"/>
          <p:cNvGrpSpPr/>
          <p:nvPr/>
        </p:nvGrpSpPr>
        <p:grpSpPr>
          <a:xfrm>
            <a:off x="6516216" y="5589240"/>
            <a:ext cx="1008112" cy="504056"/>
            <a:chOff x="6372200" y="4941168"/>
            <a:chExt cx="1008112" cy="504056"/>
          </a:xfrm>
        </p:grpSpPr>
        <p:sp>
          <p:nvSpPr>
            <p:cNvPr id="81" name="Elipsa 80"/>
            <p:cNvSpPr/>
            <p:nvPr/>
          </p:nvSpPr>
          <p:spPr>
            <a:xfrm>
              <a:off x="6372200" y="4941168"/>
              <a:ext cx="1008112" cy="504056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3" name="TextovéPole 82"/>
            <p:cNvSpPr txBox="1"/>
            <p:nvPr/>
          </p:nvSpPr>
          <p:spPr>
            <a:xfrm>
              <a:off x="6444208" y="5013176"/>
              <a:ext cx="79208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A   </a:t>
              </a:r>
              <a:r>
                <a:rPr lang="cs-CZ" sz="2000" dirty="0" smtClean="0">
                  <a:solidFill>
                    <a:srgbClr val="0070C0"/>
                  </a:solidFill>
                  <a:latin typeface="Times New Roman" pitchFamily="18" charset="0"/>
                  <a:cs typeface="Times New Roman" pitchFamily="18" charset="0"/>
                </a:rPr>
                <a:t>b</a:t>
              </a:r>
              <a:endParaRPr lang="cs-CZ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0" name="TextovéPole 29"/>
          <p:cNvSpPr txBox="1"/>
          <p:nvPr/>
        </p:nvSpPr>
        <p:spPr>
          <a:xfrm>
            <a:off x="3635896" y="980728"/>
            <a:ext cx="3096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Rodičovské chromozomy: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1" name="Skupina 30"/>
          <p:cNvGrpSpPr/>
          <p:nvPr/>
        </p:nvGrpSpPr>
        <p:grpSpPr>
          <a:xfrm>
            <a:off x="6948264" y="260648"/>
            <a:ext cx="1502629" cy="1872208"/>
            <a:chOff x="7308304" y="908720"/>
            <a:chExt cx="920757" cy="1224136"/>
          </a:xfrm>
        </p:grpSpPr>
        <p:pic>
          <p:nvPicPr>
            <p:cNvPr id="32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740352" y="908720"/>
              <a:ext cx="479518" cy="12241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308304" y="908720"/>
              <a:ext cx="456059" cy="1205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308304" y="908720"/>
              <a:ext cx="456059" cy="1205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749543" y="908720"/>
              <a:ext cx="479518" cy="12241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" name="Elipsa 35"/>
            <p:cNvSpPr/>
            <p:nvPr/>
          </p:nvSpPr>
          <p:spPr>
            <a:xfrm flipV="1">
              <a:off x="7380312" y="1772816"/>
              <a:ext cx="144016" cy="144016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" name="Elipsa 36"/>
            <p:cNvSpPr/>
            <p:nvPr/>
          </p:nvSpPr>
          <p:spPr>
            <a:xfrm flipV="1">
              <a:off x="7837792" y="1803281"/>
              <a:ext cx="144016" cy="144016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" name="Elipsa 37"/>
            <p:cNvSpPr/>
            <p:nvPr/>
          </p:nvSpPr>
          <p:spPr>
            <a:xfrm flipV="1">
              <a:off x="7380312" y="1052736"/>
              <a:ext cx="144016" cy="144016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" name="Elipsa 38"/>
            <p:cNvSpPr/>
            <p:nvPr/>
          </p:nvSpPr>
          <p:spPr>
            <a:xfrm flipV="1">
              <a:off x="7793668" y="1049966"/>
              <a:ext cx="141563" cy="146786"/>
            </a:xfrm>
            <a:prstGeom prst="ellipse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40" name="TextovéPole 39"/>
          <p:cNvSpPr txBox="1"/>
          <p:nvPr/>
        </p:nvSpPr>
        <p:spPr>
          <a:xfrm>
            <a:off x="3491880" y="1340768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Genotyp rodiče:     </a:t>
            </a:r>
            <a:r>
              <a:rPr lang="cs-CZ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Bb</a:t>
            </a:r>
            <a:endParaRPr lang="cs-CZ" sz="24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395536" y="2060848"/>
            <a:ext cx="792088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  <a:buFontTx/>
              <a:buChar char="-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uspořádání alel na chromozomech u dvounásobného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heterozygota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spcAft>
                <a:spcPts val="600"/>
              </a:spcAft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sestava cis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= obě dominantní na jednom a obě recesivní na druhém</a:t>
            </a:r>
          </a:p>
          <a:p>
            <a:pPr lvl="1">
              <a:spcAft>
                <a:spcPts val="600"/>
              </a:spcAft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sestava trans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=  na jednom vždy jedna dominantní a jedna recesivní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4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4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uiExpand="1" build="p"/>
      <p:bldP spid="30" grpId="0" build="allAtOnce"/>
      <p:bldP spid="40" grpId="0" build="allAtOnce"/>
      <p:bldP spid="41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332656"/>
            <a:ext cx="7920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Síla vazby genů, vzdálenost genů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67544" y="1988840"/>
            <a:ext cx="8208912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pravděpodobnost vzniku rekombinace = pravděpodobnost crossing-overu</a:t>
            </a:r>
          </a:p>
          <a:p>
            <a:pPr lvl="1">
              <a:buFontTx/>
              <a:buChar char="-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přímo souvisí se vzdáleností alel na chromozomu</a:t>
            </a:r>
          </a:p>
          <a:p>
            <a:pPr lvl="1"/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lze určovat sílu vazby mezi dvěma geny (alelami)</a:t>
            </a:r>
          </a:p>
          <a:p>
            <a:pPr lvl="1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= analýza výsledků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zpětného křížení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 výpočet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Morganova čísla</a:t>
            </a:r>
          </a:p>
          <a:p>
            <a:pPr>
              <a:buFontTx/>
              <a:buChar char="-"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120000"/>
              </a:lnSpc>
              <a:buFontTx/>
              <a:buChar char="-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jednotka morgan</a:t>
            </a:r>
          </a:p>
          <a:p>
            <a:pPr lvl="1">
              <a:lnSpc>
                <a:spcPct val="120000"/>
              </a:lnSpc>
              <a:buFontTx/>
              <a:buChar char="-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hodnoty 0 –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,5 morganů</a:t>
            </a:r>
          </a:p>
          <a:p>
            <a:pPr lvl="1">
              <a:lnSpc>
                <a:spcPct val="120000"/>
              </a:lnSpc>
              <a:buFontTx/>
              <a:buChar char="-"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buFontTx/>
              <a:buChar char="-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také lze takto určovat relativní vzdálenosti dvou alel (genů,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lokusů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) na jednom chromozomu (v centimorganech)</a:t>
            </a:r>
          </a:p>
          <a:p>
            <a:pPr>
              <a:lnSpc>
                <a:spcPct val="120000"/>
              </a:lnSpc>
              <a:buFontTx/>
              <a:buChar char="-"/>
            </a:pPr>
            <a:endParaRPr lang="cs-CZ" sz="20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" name="Šipka dolů 56"/>
          <p:cNvSpPr/>
          <p:nvPr/>
        </p:nvSpPr>
        <p:spPr>
          <a:xfrm>
            <a:off x="3563888" y="2708920"/>
            <a:ext cx="216024" cy="216024"/>
          </a:xfrm>
          <a:prstGeom prst="downArrow">
            <a:avLst/>
          </a:prstGeom>
          <a:ln w="952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>
              <a:ln w="3175"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635896" y="980728"/>
            <a:ext cx="3096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Rodičovské chromozomy: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7" name="Skupina 30"/>
          <p:cNvGrpSpPr/>
          <p:nvPr/>
        </p:nvGrpSpPr>
        <p:grpSpPr>
          <a:xfrm>
            <a:off x="6948264" y="260648"/>
            <a:ext cx="1502629" cy="1872208"/>
            <a:chOff x="7308304" y="908720"/>
            <a:chExt cx="920757" cy="1224136"/>
          </a:xfrm>
        </p:grpSpPr>
        <p:pic>
          <p:nvPicPr>
            <p:cNvPr id="32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740352" y="908720"/>
              <a:ext cx="479518" cy="12241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308304" y="908720"/>
              <a:ext cx="456059" cy="1205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308304" y="908720"/>
              <a:ext cx="456059" cy="1205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749543" y="908720"/>
              <a:ext cx="479518" cy="12241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" name="Elipsa 35"/>
            <p:cNvSpPr/>
            <p:nvPr/>
          </p:nvSpPr>
          <p:spPr>
            <a:xfrm flipV="1">
              <a:off x="7380312" y="1772816"/>
              <a:ext cx="144016" cy="144016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" name="Elipsa 36"/>
            <p:cNvSpPr/>
            <p:nvPr/>
          </p:nvSpPr>
          <p:spPr>
            <a:xfrm flipV="1">
              <a:off x="7837792" y="1803281"/>
              <a:ext cx="144016" cy="144016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" name="Elipsa 37"/>
            <p:cNvSpPr/>
            <p:nvPr/>
          </p:nvSpPr>
          <p:spPr>
            <a:xfrm flipV="1">
              <a:off x="7380312" y="1052736"/>
              <a:ext cx="144016" cy="144016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" name="Elipsa 38"/>
            <p:cNvSpPr/>
            <p:nvPr/>
          </p:nvSpPr>
          <p:spPr>
            <a:xfrm flipV="1">
              <a:off x="7793668" y="1049966"/>
              <a:ext cx="141563" cy="146786"/>
            </a:xfrm>
            <a:prstGeom prst="ellipse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40" name="TextovéPole 39"/>
          <p:cNvSpPr txBox="1"/>
          <p:nvPr/>
        </p:nvSpPr>
        <p:spPr>
          <a:xfrm>
            <a:off x="3491880" y="1268760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Genotyp rodiče:     </a:t>
            </a:r>
            <a:r>
              <a:rPr lang="cs-CZ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Bb</a:t>
            </a:r>
            <a:endParaRPr lang="cs-CZ" sz="24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4" name="Skupina 43"/>
          <p:cNvGrpSpPr/>
          <p:nvPr/>
        </p:nvGrpSpPr>
        <p:grpSpPr>
          <a:xfrm>
            <a:off x="1331640" y="3645024"/>
            <a:ext cx="5328592" cy="688142"/>
            <a:chOff x="1043608" y="980728"/>
            <a:chExt cx="5328592" cy="688142"/>
          </a:xfrm>
        </p:grpSpPr>
        <p:grpSp>
          <p:nvGrpSpPr>
            <p:cNvPr id="45" name="Skupina 7"/>
            <p:cNvGrpSpPr/>
            <p:nvPr/>
          </p:nvGrpSpPr>
          <p:grpSpPr>
            <a:xfrm>
              <a:off x="1619672" y="980728"/>
              <a:ext cx="4752528" cy="688142"/>
              <a:chOff x="1619672" y="980728"/>
              <a:chExt cx="4752528" cy="688142"/>
            </a:xfrm>
          </p:grpSpPr>
          <p:sp>
            <p:nvSpPr>
              <p:cNvPr id="47" name="TextovéPole 46"/>
              <p:cNvSpPr txBox="1"/>
              <p:nvPr/>
            </p:nvSpPr>
            <p:spPr>
              <a:xfrm>
                <a:off x="1619672" y="980728"/>
                <a:ext cx="460851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>
                    <a:latin typeface="Times New Roman" pitchFamily="18" charset="0"/>
                    <a:cs typeface="Times New Roman" pitchFamily="18" charset="0"/>
                  </a:rPr>
                  <a:t>počet potomků s rekombinovanými alelami</a:t>
                </a:r>
                <a:endParaRPr lang="cs-CZ" sz="20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8" name="TextovéPole 47"/>
              <p:cNvSpPr txBox="1"/>
              <p:nvPr/>
            </p:nvSpPr>
            <p:spPr>
              <a:xfrm>
                <a:off x="1619672" y="1268760"/>
                <a:ext cx="475252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Times New Roman" pitchFamily="18" charset="0"/>
                    <a:cs typeface="Times New Roman" pitchFamily="18" charset="0"/>
                  </a:rPr>
                  <a:t>počet všech potomků </a:t>
                </a:r>
                <a:endParaRPr lang="cs-CZ" sz="20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cxnSp>
            <p:nvCxnSpPr>
              <p:cNvPr id="50" name="Přímá spojovací čára 49"/>
              <p:cNvCxnSpPr/>
              <p:nvPr/>
            </p:nvCxnSpPr>
            <p:spPr>
              <a:xfrm>
                <a:off x="1691680" y="1340768"/>
                <a:ext cx="4608512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6" name="TextovéPole 45"/>
            <p:cNvSpPr txBox="1"/>
            <p:nvPr/>
          </p:nvSpPr>
          <p:spPr>
            <a:xfrm>
              <a:off x="1043608" y="1124744"/>
              <a:ext cx="72008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atin typeface="Times New Roman" pitchFamily="18" charset="0"/>
                  <a:cs typeface="Times New Roman" pitchFamily="18" charset="0"/>
                </a:rPr>
                <a:t>p =</a:t>
              </a:r>
              <a:r>
                <a:rPr lang="cs-CZ" sz="20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endParaRPr lang="cs-CZ" sz="2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4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4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4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uiExpand="1" build="allAtOnce"/>
      <p:bldP spid="57" grpId="0" animBg="1"/>
      <p:bldP spid="30" grpId="0" build="allAtOnce"/>
      <p:bldP spid="40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620688"/>
            <a:ext cx="849694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dirty="0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1. U rajčete je kulatý tvar plodu dominantní nad podlouhlým a přítomnost lesklé slupky dominantní nad matnou. Geny řídící tyto znaky leží na stejném chromozomu. </a:t>
            </a:r>
          </a:p>
          <a:p>
            <a:pPr algn="just"/>
            <a:r>
              <a:rPr lang="cs-CZ" sz="2000" dirty="0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Při zpětném křížení </a:t>
            </a:r>
            <a:r>
              <a:rPr lang="cs-CZ" sz="2000" dirty="0" err="1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dihybrida</a:t>
            </a:r>
            <a:r>
              <a:rPr lang="cs-CZ" sz="2000" dirty="0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 s recesivním homozygotem jsme získali 108 rostlin s kulatými a lesklými plody, 117 rostlin s podlouhlými a matnými plody, 12 rostlin s kulatými a matnými plody a 13 rostlin s podlouhlými a lesklými plody. </a:t>
            </a:r>
          </a:p>
          <a:p>
            <a:r>
              <a:rPr lang="cs-CZ" sz="2000" dirty="0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a) Jaké je alelické uspořádání mezi zmíněnými dvěma geny?</a:t>
            </a:r>
          </a:p>
          <a:p>
            <a:r>
              <a:rPr lang="cs-CZ" sz="2000" dirty="0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b) Jaká je jejich relativní vzdálenost? </a:t>
            </a:r>
            <a:endParaRPr lang="cs-CZ" sz="2000" dirty="0">
              <a:solidFill>
                <a:srgbClr val="CC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95536" y="3284984"/>
            <a:ext cx="21602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T – kulatý plod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t – podlouhlý plod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 – lesklá slupka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 – matná slupka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699792" y="3068960"/>
            <a:ext cx="64442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kulaté lesklé plody,            podlouhlé matné plody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rodiče:      dihybrid                 x         recesivní homozygot</a:t>
            </a:r>
          </a:p>
          <a:p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potomci:   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851920" y="3861048"/>
            <a:ext cx="14401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108</a:t>
            </a:r>
          </a:p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kulaté, lesklé 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076056" y="3861048"/>
            <a:ext cx="14401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117</a:t>
            </a:r>
          </a:p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podlouhlé, matné 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300192" y="3861048"/>
            <a:ext cx="14401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12</a:t>
            </a:r>
          </a:p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kulaté, matné 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452320" y="3861048"/>
            <a:ext cx="14401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13</a:t>
            </a:r>
          </a:p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podlouhlé, lesklé 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635896" y="3068960"/>
            <a:ext cx="2069976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Tt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Ss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012160" y="2996952"/>
            <a:ext cx="2808312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tt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ss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067944" y="4221088"/>
            <a:ext cx="1008112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Tt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Ss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148064" y="4221088"/>
            <a:ext cx="1224136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tt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ss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444208" y="4221088"/>
            <a:ext cx="1008112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Tt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ss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7524328" y="4221088"/>
            <a:ext cx="1296144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tt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Ss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323528" y="4876711"/>
            <a:ext cx="83529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808000"/>
                </a:solidFill>
                <a:latin typeface="Times New Roman" pitchFamily="18" charset="0"/>
                <a:cs typeface="Times New Roman" pitchFamily="18" charset="0"/>
              </a:rPr>
              <a:t>a) Protože kombinace kulaté + lesklé a podlouhlé + matné jsou častější tj. původní, je uspořádání alel cis.</a:t>
            </a:r>
            <a:endParaRPr lang="cs-CZ" sz="2000" dirty="0">
              <a:solidFill>
                <a:srgbClr val="808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323528" y="5674004"/>
            <a:ext cx="88204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b) Výpočet Morganova čísla: p = (12 + 13) / (108 + 117 + 12 + 13) = 0,1 morganů, takže relativní vzdálenost je 10 </a:t>
            </a:r>
            <a:r>
              <a:rPr lang="cs-CZ" sz="2000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cM</a:t>
            </a:r>
            <a:r>
              <a:rPr lang="cs-CZ" sz="20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000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395536" y="188640"/>
            <a:ext cx="7920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Vazba genů – příklady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20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2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12" grpId="0" build="allAtOnce"/>
      <p:bldP spid="13" grpId="0" build="allAtOnce"/>
      <p:bldP spid="14" grpId="0" build="allAtOnce"/>
      <p:bldP spid="15" grpId="0" build="allAtOnce"/>
      <p:bldP spid="16" grpId="0" build="allAtOnce"/>
      <p:bldP spid="17" grpId="0" build="allAtOnce"/>
      <p:bldP spid="18" grpId="0" build="allAtOnce" animBg="1"/>
      <p:bldP spid="19" grpId="0" uiExpand="1" build="allAtOnce" animBg="1"/>
      <p:bldP spid="20" grpId="0" build="allAtOnce" animBg="1"/>
      <p:bldP spid="21" grpId="0" build="allAtOnce" animBg="1"/>
      <p:bldP spid="22" grpId="0" build="allAtOnce" animBg="1"/>
      <p:bldP spid="23" grpId="0" build="allAtOnce" animBg="1"/>
      <p:bldP spid="24" grpId="0" build="allAtOnce"/>
      <p:bldP spid="25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620688"/>
            <a:ext cx="84969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2. Černá barva těla octomilky je recesivní vůči obvyklému šedému zbarvení a dlouhá křídla jsou dominantní nad zkrácenými. Mezi oběma geny je vazba.</a:t>
            </a:r>
          </a:p>
          <a:p>
            <a:pPr algn="just"/>
            <a:r>
              <a:rPr lang="cs-CZ" sz="20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Při křížení dihybridní šedé samičky s dlouhými křídly s černým samečkem se zkrácenými křídly jsme získali 822 černých mušek s dlouhými křídly, 690 šedých s krátkými, 158 černých s krátkými a 130 šedých s dlouhými křídly. </a:t>
            </a:r>
          </a:p>
          <a:p>
            <a:r>
              <a:rPr lang="cs-CZ" sz="20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a) Jaké je alelické uspořádání mezi zmíněnými dvěma geny?</a:t>
            </a:r>
          </a:p>
          <a:p>
            <a:r>
              <a:rPr lang="cs-CZ" sz="20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b) Jaká je jejich relativní vzdálenost? </a:t>
            </a:r>
            <a:endParaRPr lang="cs-CZ" sz="2000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23528" y="3212976"/>
            <a:ext cx="21602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B – šedá barva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b – černá barva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 – dlouhá křídla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 – krátká křídla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699792" y="3068960"/>
            <a:ext cx="64442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rodiče:      šedá, dlouhá křídla    x   černý, krátká křídla</a:t>
            </a:r>
          </a:p>
          <a:p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potomci:   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851920" y="3573016"/>
            <a:ext cx="1440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822</a:t>
            </a:r>
          </a:p>
          <a:p>
            <a:pPr algn="ctr"/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bb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Kk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076056" y="3573016"/>
            <a:ext cx="1440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690</a:t>
            </a:r>
          </a:p>
          <a:p>
            <a:pPr algn="ctr"/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Bbkk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372200" y="3573016"/>
            <a:ext cx="1440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158</a:t>
            </a:r>
          </a:p>
          <a:p>
            <a:pPr algn="ctr"/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bbkk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524328" y="3573016"/>
            <a:ext cx="1440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130</a:t>
            </a:r>
          </a:p>
          <a:p>
            <a:pPr algn="ctr"/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BbKk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707904" y="3068960"/>
            <a:ext cx="2088232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BbKk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300192" y="3068960"/>
            <a:ext cx="2339752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bbkk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395536" y="4725144"/>
            <a:ext cx="83529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CC9900"/>
                </a:solidFill>
                <a:latin typeface="Times New Roman" pitchFamily="18" charset="0"/>
                <a:cs typeface="Times New Roman" pitchFamily="18" charset="0"/>
              </a:rPr>
              <a:t>a) Uspořádání alel u heterozygotní samičky je trans.</a:t>
            </a:r>
            <a:endParaRPr lang="cs-CZ" sz="2000" dirty="0">
              <a:solidFill>
                <a:srgbClr val="CC99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323528" y="5157192"/>
            <a:ext cx="88204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b) Morganovo číslo: p = (158 + 130) / (822 + 690 + 158 + 130) = 0,16 morganů</a:t>
            </a:r>
          </a:p>
          <a:p>
            <a:r>
              <a:rPr lang="cs-CZ" sz="2000" dirty="0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relativní vzdálenost  těchto genů je 16 </a:t>
            </a:r>
            <a:r>
              <a:rPr lang="cs-CZ" sz="2000" dirty="0" err="1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cM</a:t>
            </a:r>
            <a:r>
              <a:rPr lang="cs-CZ" sz="2000" dirty="0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000" dirty="0">
              <a:solidFill>
                <a:srgbClr val="CC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395536" y="188640"/>
            <a:ext cx="7920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Vazba genů – příklady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12" grpId="0" build="allAtOnce"/>
      <p:bldP spid="13" grpId="0" build="allAtOnce"/>
      <p:bldP spid="14" grpId="0" build="allAtOnce"/>
      <p:bldP spid="15" grpId="0" build="allAtOnce"/>
      <p:bldP spid="16" grpId="0" build="allAtOnce"/>
      <p:bldP spid="17" grpId="0" build="allAtOnce"/>
      <p:bldP spid="18" grpId="0" build="allAtOnce" animBg="1"/>
      <p:bldP spid="19" grpId="0" build="allAtOnce" animBg="1"/>
      <p:bldP spid="24" grpId="0" build="allAtOnce"/>
      <p:bldP spid="25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88640"/>
            <a:ext cx="7920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Vazba genů – příklady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620688"/>
            <a:ext cx="849694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dirty="0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1. U rajčete je kulatý tvar plodu dominantní nad podlouhlým a přítomnost lesklé slupky dominantní nad matnou. Geny řídící tyto znaky leží na stejném chromozomu. </a:t>
            </a:r>
          </a:p>
          <a:p>
            <a:pPr algn="just"/>
            <a:r>
              <a:rPr lang="cs-CZ" sz="2000" dirty="0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Při zpětném křížení </a:t>
            </a:r>
            <a:r>
              <a:rPr lang="cs-CZ" sz="2000" dirty="0" err="1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dihybrida</a:t>
            </a:r>
            <a:r>
              <a:rPr lang="cs-CZ" sz="2000" dirty="0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 s recesivním homozygotem jsme získali 108 rostlin s kulatými a lesklými plody, 117 rostlin s podlouhlými a matnými plody, 12 rostlin s kulatými a matnými plody a 13 rostlin s podlouhlými a lesklými plody. </a:t>
            </a:r>
          </a:p>
          <a:p>
            <a:r>
              <a:rPr lang="cs-CZ" sz="2000" dirty="0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a) Jaké je alelické uspořádání mezi zmíněnými dvěma geny?</a:t>
            </a:r>
          </a:p>
          <a:p>
            <a:r>
              <a:rPr lang="cs-CZ" sz="2000" dirty="0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b) Jaká je jejich relativní vzdálenost? </a:t>
            </a:r>
            <a:endParaRPr lang="cs-CZ" sz="2000" dirty="0">
              <a:solidFill>
                <a:srgbClr val="CC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3212976"/>
            <a:ext cx="84969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2. Černá barva těla octomilky je recesivní vůči obvyklému šedému zbarvení a dlouhá křídla jsou dominantní nad zkrácenými. Mezi oběma geny je vazba.</a:t>
            </a:r>
          </a:p>
          <a:p>
            <a:pPr algn="just"/>
            <a:r>
              <a:rPr lang="cs-CZ" sz="20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Při křížení dihybridní šedé samičky s dlouhými křídly s černým samečkem se zkrácenými křídly jsme získali 822 černých mušek s dlouhými křídly, 690 šedých s krátkými, 158 černých s krátkými a 130 šedých s dlouhými křídly. </a:t>
            </a:r>
          </a:p>
          <a:p>
            <a:r>
              <a:rPr lang="cs-CZ" sz="20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a) Jaké je alelické uspořádání mezi zmíněnými dvěma geny?</a:t>
            </a:r>
          </a:p>
          <a:p>
            <a:r>
              <a:rPr lang="cs-CZ" sz="20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b) Jaká je jejich relativní vzdálenost? </a:t>
            </a:r>
            <a:endParaRPr lang="cs-CZ" sz="2000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980728"/>
            <a:ext cx="813690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SOKOLOVSKAJA, B. Ch. a Petr PIKÁLEK. </a:t>
            </a:r>
            <a:r>
              <a:rPr lang="cs-CZ" sz="2000" i="1" dirty="0" smtClean="0">
                <a:latin typeface="Times New Roman" pitchFamily="18" charset="0"/>
                <a:cs typeface="Times New Roman" pitchFamily="18" charset="0"/>
              </a:rPr>
              <a:t>Genetika v příkladech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3.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Praha: Státní pedagogické nakladatelství, 1979. ISBN 14-147-79.</a:t>
            </a:r>
          </a:p>
          <a:p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ŠMARDA, Jan. </a:t>
            </a:r>
            <a:r>
              <a:rPr lang="cs-CZ" sz="2000" i="1" dirty="0" smtClean="0">
                <a:latin typeface="Times New Roman" pitchFamily="18" charset="0"/>
                <a:cs typeface="Times New Roman" pitchFamily="18" charset="0"/>
              </a:rPr>
              <a:t>Genetika: pro gymnázia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1.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Praha: Fortuna, 2003, 143 s. ISBN 80-716-8851-7.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1554</TotalTime>
  <Words>1010</Words>
  <Application>Microsoft Office PowerPoint</Application>
  <PresentationFormat>Předvádění na obrazovce (4:3)</PresentationFormat>
  <Paragraphs>144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Administrativní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Your Company Name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Your User Name</dc:creator>
  <cp:lastModifiedBy>User</cp:lastModifiedBy>
  <cp:revision>190</cp:revision>
  <dcterms:created xsi:type="dcterms:W3CDTF">2013-09-11T07:00:04Z</dcterms:created>
  <dcterms:modified xsi:type="dcterms:W3CDTF">2014-01-07T08:23:14Z</dcterms:modified>
</cp:coreProperties>
</file>