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7" r:id="rId2"/>
    <p:sldId id="258" r:id="rId3"/>
    <p:sldId id="281" r:id="rId4"/>
    <p:sldId id="276" r:id="rId5"/>
    <p:sldId id="282" r:id="rId6"/>
    <p:sldId id="283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7171"/>
    <a:srgbClr val="CCFF33"/>
    <a:srgbClr val="CCCC00"/>
    <a:srgbClr val="808000"/>
    <a:srgbClr val="FFCC00"/>
    <a:srgbClr val="CC9900"/>
    <a:srgbClr val="FFA3A3"/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2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FDF40D4-147E-4EF0-9B1D-55A1644DDA0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9233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Vazba genů II</a:t>
            </a:r>
            <a:endParaRPr lang="cs-CZ" sz="5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537605"/>
              </p:ext>
            </p:extLst>
          </p:nvPr>
        </p:nvGraphicFramePr>
        <p:xfrm>
          <a:off x="1475656" y="908720"/>
          <a:ext cx="6696744" cy="425717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.31</a:t>
                      </a:r>
                      <a:r>
                        <a:rPr lang="cs-CZ" sz="1100" baseline="0" dirty="0" smtClean="0">
                          <a:effectLst/>
                        </a:rPr>
                        <a:t>_vazba </a:t>
                      </a:r>
                      <a:r>
                        <a:rPr lang="cs-CZ" sz="1100" baseline="0" dirty="0" smtClean="0">
                          <a:effectLst/>
                        </a:rPr>
                        <a:t>genů II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 genů II – dihybridní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křížení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 vychází z pojmů zavedených ve Vazbě genů I. Formou opakovacích úkolů a postupným řešením příkladu ukazuje změny ve fenotypovém štěpném poměru pro dihybridní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křízení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. </a:t>
                      </a:r>
                      <a:endParaRPr lang="cs-CZ" sz="1100" baseline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908720"/>
            <a:ext cx="8064896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hybridizace = cílené pohlavní rozmnožování dvou jedinců 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vazbová skupina = soubor alel uložených na jednom chromozomu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geny ve vazbě = alely na jednom chromozomu jsou předávány potomkům</a:t>
            </a:r>
          </a:p>
          <a:p>
            <a:pPr lvl="3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společně</a:t>
            </a:r>
          </a:p>
          <a:p>
            <a:pPr marL="0"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neúplná vazba = při crossing-overu vznikají nové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rekombinantní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sestavy alel</a:t>
            </a:r>
          </a:p>
          <a:p>
            <a:pPr marL="0" lvl="1"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dihybridní křížení při vazbě – sledujeme dva znaky podmíněné každý </a:t>
            </a:r>
          </a:p>
          <a:p>
            <a:pPr lvl="3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jedním genem, které leží na stejném chromozomu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(pro jednoduchost má každý gen jen dvě alely)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Morganovo číslo = poměr mezi počtem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rekombinantních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a všech potomků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Relativní vzdálenost genů = hodnota Morganova čísla vyjádřená v procentech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Dihybridní křížení při vazbě genů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195736" y="1700808"/>
            <a:ext cx="4104456" cy="76944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9     :      3      :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:     1</a:t>
            </a:r>
          </a:p>
          <a:p>
            <a:pPr marL="457200" indent="-4572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A_B_        A_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lačítko akce: Nápověda 41">
            <a:hlinkClick r:id="" action="ppaction://noaction" highlightClick="1"/>
          </p:cNvPr>
          <p:cNvSpPr/>
          <p:nvPr/>
        </p:nvSpPr>
        <p:spPr>
          <a:xfrm>
            <a:off x="323528" y="980728"/>
            <a:ext cx="648072" cy="576064"/>
          </a:xfrm>
          <a:prstGeom prst="actionButtonHelp">
            <a:avLst/>
          </a:prstGeom>
          <a:solidFill>
            <a:srgbClr val="CC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043608" y="908720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 je očekávaný fenotypový štěpný poměr v potomstvu při křížení dvou dihybridů, při volné kombinovatelnosti a úplné dominanci mezi alelami?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43608" y="2924944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sestavy alel v gametách a s jakými frekvencemi bude produkovat dihybridní jedinec, který má geny v úplné vazbě uspořádané v sestavě cis?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lačítko akce: Nápověda 44">
            <a:hlinkClick r:id="" action="ppaction://noaction" highlightClick="1"/>
          </p:cNvPr>
          <p:cNvSpPr/>
          <p:nvPr/>
        </p:nvSpPr>
        <p:spPr>
          <a:xfrm>
            <a:off x="323528" y="2996952"/>
            <a:ext cx="648072" cy="576064"/>
          </a:xfrm>
          <a:prstGeom prst="actionButtonHelp">
            <a:avLst/>
          </a:prstGeom>
          <a:solidFill>
            <a:srgbClr val="CC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6" name="Tlačítko akce: Nápověda 45">
            <a:hlinkClick r:id="" action="ppaction://noaction" highlightClick="1"/>
          </p:cNvPr>
          <p:cNvSpPr/>
          <p:nvPr/>
        </p:nvSpPr>
        <p:spPr>
          <a:xfrm>
            <a:off x="323528" y="4797152"/>
            <a:ext cx="648072" cy="576064"/>
          </a:xfrm>
          <a:prstGeom prst="actionButtonHelp">
            <a:avLst/>
          </a:prstGeom>
          <a:solidFill>
            <a:srgbClr val="CC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1043608" y="4653136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Morganovo číslo pro gen 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B je p = 0,2. V jakém poměru budou vznikat  při zpětném křížení potomci nesoucí rekombinované a nerekombinované sestavy alel?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619672" y="3789040"/>
            <a:ext cx="7344816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Bude produkovat pouze kombinace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 poměru 50%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50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%.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619672" y="5733256"/>
            <a:ext cx="7344816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Rekombinovaných bude 20% a nerekombinovaných 80%.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build="allAtOnce" animBg="1"/>
      <p:bldP spid="43" grpId="0" build="allAtOnce"/>
      <p:bldP spid="44" grpId="0" build="p"/>
      <p:bldP spid="47" grpId="0" build="allAtOnce"/>
      <p:bldP spid="50" grpId="0" build="allAtOnce" animBg="1"/>
      <p:bldP spid="5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Mendelův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kombinační čtverec pro dihybridní křížení při vazbě genů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25214"/>
              </p:ext>
            </p:extLst>
          </p:nvPr>
        </p:nvGraphicFramePr>
        <p:xfrm>
          <a:off x="1223627" y="1596862"/>
          <a:ext cx="5796644" cy="3870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7836"/>
                <a:gridCol w="1104702"/>
                <a:gridCol w="1104702"/>
                <a:gridCol w="1104702"/>
                <a:gridCol w="1104702"/>
              </a:tblGrid>
              <a:tr h="795033"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</a:p>
                    <a:p>
                      <a:pPr algn="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</a:p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</a:p>
                    <a:p>
                      <a:pPr algn="ctr"/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</a:p>
                    <a:p>
                      <a:pPr algn="ctr"/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73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</a:p>
                    <a:p>
                      <a:pPr algn="ctr"/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73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</a:p>
                    <a:p>
                      <a:pPr algn="ctr"/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73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73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</a:p>
                    <a:p>
                      <a:pPr algn="ctr"/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1565243" y="5499317"/>
            <a:ext cx="5328592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FŠP =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A_B_   :   A_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: 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aaB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_   :  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281    :      19     :   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:      81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9552" y="1196752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Geny jsou v alelové sestavě cis a síla vazby je 0,1 morganů.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943537" y="19888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714465" y="278092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254824" y="19888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712977" y="50024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139952" y="19888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165576" y="19888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763688" y="348450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691680" y="42930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915816" y="278092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182816" y="27809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871529" y="50173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182816" y="507436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060439" y="351128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159085" y="353967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076056" y="27809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05877" y="348619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894991" y="431060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88431" y="503231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062534" y="503765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995936" y="27809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182816" y="431060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148064" y="352548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077207" y="43106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148064" y="431723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uiExpand="1" build="p"/>
      <p:bldP spid="43" grpId="0" build="allAtOnce"/>
      <p:bldP spid="44" grpId="0" build="allAtOnce"/>
      <p:bldP spid="45" grpId="0" build="allAtOnce"/>
      <p:bldP spid="46" grpId="0" build="allAtOnce"/>
      <p:bldP spid="47" grpId="0" build="allAtOnce"/>
      <p:bldP spid="48" grpId="0" build="allAtOnce"/>
      <p:bldP spid="49" grpId="0" build="allAtOnce"/>
      <p:bldP spid="50" grpId="0" build="allAtOnce"/>
      <p:bldP spid="51" grpId="0" build="allAtOnce"/>
      <p:bldP spid="52" grpId="0" build="allAtOnce"/>
      <p:bldP spid="53" grpId="0" build="allAtOnce"/>
      <p:bldP spid="54" grpId="0" build="allAtOnce"/>
      <p:bldP spid="55" grpId="0" build="allAtOnce"/>
      <p:bldP spid="56" grpId="0" build="allAtOnce"/>
      <p:bldP spid="57" grpId="0" build="allAtOnce"/>
      <p:bldP spid="58" grpId="0" build="allAtOnce"/>
      <p:bldP spid="59" grpId="0" build="allAtOnce"/>
      <p:bldP spid="60" grpId="0" build="allAtOnce"/>
      <p:bldP spid="61" grpId="0" build="allAtOnce"/>
      <p:bldP spid="62" grpId="0" build="allAtOnce"/>
      <p:bldP spid="63" grpId="0" build="allAtOnce"/>
      <p:bldP spid="64" grpId="0" build="allAtOnce"/>
      <p:bldP spid="65" grpId="0" build="allAtOnce"/>
      <p:bldP spid="66" grpId="0" build="allAtOnce"/>
      <p:bldP spid="67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323528" y="260648"/>
            <a:ext cx="648072" cy="576064"/>
          </a:xfrm>
          <a:prstGeom prst="actionButtonHelp">
            <a:avLst/>
          </a:prstGeom>
          <a:solidFill>
            <a:srgbClr val="CC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60648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 kukuřice podmiňuje dominantní alela P tvorbu antokyanu, který způsobí její fialové zbarvení, zatímco při genotypu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zůstává rostlina zelená. Ve vazbě s tímto genem je gen pro vzrůst. Dominantní alela D způsobuje standardní vysoký vzrůst, genotyp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způsobí zakrslost. Z výsledků zpětného křížení bylo zjištěno, že síla vazby je 0,2 morganů a pozice alel je trans. Jaký bude očekávaný fenotypový štěpný poměr v potomstvu při křížení  dvou dihybridů při počtu 400 potomků?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2564904"/>
          <a:ext cx="583264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2430"/>
                <a:gridCol w="1102355"/>
                <a:gridCol w="1171252"/>
                <a:gridCol w="964561"/>
                <a:gridCol w="872050"/>
              </a:tblGrid>
              <a:tr h="540000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/</a:t>
                      </a: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  <a:endParaRPr lang="cs-CZ" sz="16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  <a:endParaRPr lang="cs-CZ" sz="16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  <a:endParaRPr lang="cs-CZ" sz="16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ppdd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5574363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P_D_ : P_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ppD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ppdd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204  :    96  :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96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:    4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5574363"/>
            <a:ext cx="5580112" cy="101566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 400 potomků jich 204 bude fialových vysokých, 96 fialových zakrslých, 96 zelených vysokých a jen 4 budou zelené zakrslé.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  <p:bldP spid="5" grpId="0" build="allAtOnce"/>
      <p:bldP spid="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1709</TotalTime>
  <Words>632</Words>
  <Application>Microsoft Office PowerPoint</Application>
  <PresentationFormat>Předvádění na obrazovce (4:3)</PresentationFormat>
  <Paragraphs>160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205</cp:revision>
  <dcterms:created xsi:type="dcterms:W3CDTF">2013-09-11T07:00:04Z</dcterms:created>
  <dcterms:modified xsi:type="dcterms:W3CDTF">2014-01-07T08:35:18Z</dcterms:modified>
</cp:coreProperties>
</file>