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56" r:id="rId3"/>
    <p:sldId id="281" r:id="rId4"/>
    <p:sldId id="282" r:id="rId5"/>
    <p:sldId id="283" r:id="rId6"/>
    <p:sldId id="284" r:id="rId7"/>
    <p:sldId id="285" r:id="rId8"/>
    <p:sldId id="286" r:id="rId9"/>
    <p:sldId id="290" r:id="rId10"/>
    <p:sldId id="291" r:id="rId11"/>
    <p:sldId id="287" r:id="rId12"/>
    <p:sldId id="275" r:id="rId13"/>
    <p:sldId id="27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84" autoAdjust="0"/>
    <p:restoredTop sz="96115" autoAdjust="0"/>
  </p:normalViewPr>
  <p:slideViewPr>
    <p:cSldViewPr>
      <p:cViewPr>
        <p:scale>
          <a:sx n="110" d="100"/>
          <a:sy n="110" d="100"/>
        </p:scale>
        <p:origin x="-35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tcalc.cz/doc/springs/help/pic/SpringAEnds.gif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assocspring.co.uk/p/19/conical_springs/" TargetMode="External"/><Relationship Id="rId12" Type="http://schemas.openxmlformats.org/officeDocument/2006/relationships/hyperlink" Target="http://moje.auto.cz/?sekce=foto&amp;im_id=im_4dacae81a6f25&amp;ga_id=GA_4dac91132e2d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motofocus.cz/novinky/45,vinute-pruziny-k-flex-v-nabidce-kyb" TargetMode="External"/><Relationship Id="rId11" Type="http://schemas.openxmlformats.org/officeDocument/2006/relationships/hyperlink" Target="http://www.eurooldtimers.com/cze/inzerat/38327-skoda-130rs-original-predni-naprava.html" TargetMode="External"/><Relationship Id="rId5" Type="http://schemas.openxmlformats.org/officeDocument/2006/relationships/hyperlink" Target="http://www.mitcalc.cz/doc/springs/help/cz/springs.htm" TargetMode="External"/><Relationship Id="rId10" Type="http://schemas.openxmlformats.org/officeDocument/2006/relationships/hyperlink" Target="http://lipi.ro/wp-content/uploads/2011/08/franesisus1.jpg" TargetMode="External"/><Relationship Id="rId4" Type="http://schemas.openxmlformats.org/officeDocument/2006/relationships/hyperlink" Target="http://www.oldmanemu.cz/data/m/pruziny-17.jpg" TargetMode="External"/><Relationship Id="rId9" Type="http://schemas.openxmlformats.org/officeDocument/2006/relationships/hyperlink" Target="http://cs.autolexicon.net/articles/tuha-naprav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821224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Vinuté pružiny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Pružnost, drát,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hmota, progresivita, ocel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Vinuté pružiny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VY_32_INOVACE_13_259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Vinuté pružiny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340768"/>
            <a:ext cx="79200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Pérování pomocí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vinutých pružin</a:t>
            </a:r>
          </a:p>
          <a:p>
            <a:pPr marL="0" indent="0">
              <a:buNone/>
            </a:pPr>
            <a:r>
              <a:rPr lang="cs-CZ" sz="2000" dirty="0" smtClean="0"/>
              <a:t>Je </a:t>
            </a:r>
            <a:r>
              <a:rPr lang="cs-CZ" sz="2000" dirty="0"/>
              <a:t>používáno </a:t>
            </a:r>
            <a:r>
              <a:rPr lang="cs-CZ" sz="2000" dirty="0" smtClean="0"/>
              <a:t>v současných moderních konstrukcích </a:t>
            </a:r>
            <a:r>
              <a:rPr lang="cs-CZ" sz="2000" dirty="0"/>
              <a:t>vozidel </a:t>
            </a:r>
            <a:r>
              <a:rPr lang="cs-CZ" sz="2000" dirty="0" smtClean="0"/>
              <a:t>u OA, ale také se začíná prosazovat u některých NA ₁,₂, v současné </a:t>
            </a:r>
            <a:r>
              <a:rPr lang="cs-CZ" sz="2000" dirty="0"/>
              <a:t>době </a:t>
            </a:r>
            <a:r>
              <a:rPr lang="cs-CZ" sz="2000" dirty="0" smtClean="0"/>
              <a:t>se vinuté pružiny využívají </a:t>
            </a:r>
            <a:r>
              <a:rPr lang="cs-CZ" sz="2000" dirty="0"/>
              <a:t>převážně u </a:t>
            </a:r>
            <a:r>
              <a:rPr lang="cs-CZ" sz="2000" dirty="0" smtClean="0"/>
              <a:t>osobních </a:t>
            </a:r>
            <a:r>
              <a:rPr lang="cs-CZ" sz="2000" dirty="0"/>
              <a:t>vozidel vzhledem ke svým </a:t>
            </a:r>
            <a:r>
              <a:rPr lang="cs-CZ" sz="2000" dirty="0" smtClean="0"/>
              <a:t>vlastnostem: 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>
                <a:solidFill>
                  <a:srgbClr val="FF0000"/>
                </a:solidFill>
              </a:rPr>
              <a:t>přenáší </a:t>
            </a:r>
            <a:r>
              <a:rPr lang="cs-CZ" sz="2000" dirty="0">
                <a:solidFill>
                  <a:srgbClr val="FF0000"/>
                </a:solidFill>
              </a:rPr>
              <a:t>a zachycuje jen svislé síly			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malé rozměry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malá hmotnost ( malé neodpružené hmoty)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snadné umístění v konstrukci podvozku</a:t>
            </a:r>
          </a:p>
          <a:p>
            <a:pPr marL="0" indent="0">
              <a:buNone/>
            </a:pPr>
            <a:r>
              <a:rPr lang="cs-CZ" sz="2200" dirty="0"/>
              <a:t>								</a:t>
            </a:r>
          </a:p>
          <a:p>
            <a:pPr marL="180975" indent="-180975">
              <a:buNone/>
            </a:pPr>
            <a:r>
              <a:rPr lang="cs-CZ" sz="2000" i="1" u="sng" dirty="0" smtClean="0"/>
              <a:t>Umístění </a:t>
            </a:r>
            <a:r>
              <a:rPr lang="cs-CZ" sz="2000" i="1" u="sng" dirty="0"/>
              <a:t>na </a:t>
            </a:r>
            <a:r>
              <a:rPr lang="cs-CZ" sz="2000" i="1" u="sng" dirty="0" smtClean="0"/>
              <a:t>vozidle</a:t>
            </a:r>
            <a:r>
              <a:rPr lang="cs-CZ" sz="2000" dirty="0" smtClean="0"/>
              <a:t>	</a:t>
            </a:r>
          </a:p>
          <a:p>
            <a:pPr marL="0" indent="0">
              <a:buNone/>
            </a:pPr>
            <a:r>
              <a:rPr lang="cs-CZ" sz="2000" dirty="0" smtClean="0"/>
              <a:t>kolmo</a:t>
            </a:r>
            <a:r>
              <a:rPr lang="cs-CZ" sz="2000" dirty="0"/>
              <a:t>							</a:t>
            </a:r>
          </a:p>
          <a:p>
            <a:pPr marL="0" indent="0">
              <a:buNone/>
            </a:pPr>
            <a:r>
              <a:rPr lang="cs-CZ" sz="2000" dirty="0" smtClean="0"/>
              <a:t>šikmo</a:t>
            </a:r>
            <a:r>
              <a:rPr lang="cs-CZ" sz="2200" dirty="0"/>
              <a:t>		</a:t>
            </a:r>
            <a:r>
              <a:rPr lang="cs-CZ" sz="2000" dirty="0"/>
              <a:t>			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17032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Vinuté pružiny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157352"/>
          </a:xfrm>
        </p:spPr>
        <p:txBody>
          <a:bodyPr>
            <a:normAutofit lnSpcReduction="10000"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000" dirty="0"/>
              <a:t>Jsou vyrobeny z pružinové oceli </a:t>
            </a:r>
            <a:r>
              <a:rPr lang="cs-CZ" sz="2000" dirty="0" smtClean="0"/>
              <a:t>( chrom – vanadiová, chrom – křemíková) legovaná ocel kruhového průřezu.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Vnější </a:t>
            </a:r>
            <a:r>
              <a:rPr lang="cs-CZ" sz="2000" dirty="0"/>
              <a:t>povrch je </a:t>
            </a:r>
            <a:r>
              <a:rPr lang="cs-CZ" sz="2000" dirty="0" smtClean="0"/>
              <a:t>vytvrzen tzv. kuličkováním, je to metoda, při které jsou kuličky vrhány na drát již stočené pružiny podobnost s (pískováním mat.) Vinuté pružiny jsou </a:t>
            </a:r>
            <a:r>
              <a:rPr lang="cs-CZ" sz="2000" dirty="0"/>
              <a:t>uloženy tak, aby jejich zatížení působilo v </a:t>
            </a:r>
            <a:r>
              <a:rPr lang="cs-CZ" sz="2000" dirty="0" smtClean="0"/>
              <a:t>ose a strana horního/spodního uložení je v gumovém lůžku.</a:t>
            </a:r>
            <a:endParaRPr lang="cs-CZ" sz="2000" dirty="0"/>
          </a:p>
          <a:p>
            <a:pPr marL="0" indent="0">
              <a:buNone/>
            </a:pPr>
            <a:endParaRPr lang="cs-CZ" sz="20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0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Výhody:</a:t>
            </a:r>
          </a:p>
          <a:p>
            <a:r>
              <a:rPr lang="cs-CZ" sz="2000" dirty="0" smtClean="0"/>
              <a:t>malá hmotnost</a:t>
            </a:r>
          </a:p>
          <a:p>
            <a:r>
              <a:rPr lang="cs-CZ" sz="2000" dirty="0" smtClean="0"/>
              <a:t>měkké (plavné) pérování</a:t>
            </a:r>
          </a:p>
          <a:p>
            <a:r>
              <a:rPr lang="cs-CZ" sz="2000" dirty="0" smtClean="0"/>
              <a:t>nenáročnost </a:t>
            </a:r>
            <a:r>
              <a:rPr lang="cs-CZ" sz="2000" dirty="0"/>
              <a:t>na </a:t>
            </a:r>
            <a:r>
              <a:rPr lang="cs-CZ" sz="2000" dirty="0" smtClean="0"/>
              <a:t>údržbu</a:t>
            </a:r>
          </a:p>
          <a:p>
            <a:r>
              <a:rPr lang="cs-CZ" sz="2000" dirty="0" smtClean="0"/>
              <a:t>mohou </a:t>
            </a:r>
            <a:r>
              <a:rPr lang="cs-CZ" sz="2000" dirty="0"/>
              <a:t>jimi procházet tlumiče pérování.</a:t>
            </a:r>
          </a:p>
          <a:p>
            <a:pPr marL="0" indent="0">
              <a:buNone/>
            </a:pPr>
            <a:endParaRPr lang="cs-CZ" sz="20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0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Nevýhody:</a:t>
            </a:r>
          </a:p>
          <a:p>
            <a:r>
              <a:rPr lang="cs-CZ" sz="2000" dirty="0" smtClean="0"/>
              <a:t>nepřenášejí žádné suvné síly</a:t>
            </a:r>
          </a:p>
          <a:p>
            <a:r>
              <a:rPr lang="cs-CZ" sz="2000" dirty="0" smtClean="0"/>
              <a:t>nemají samotlumící účinky - musejí </a:t>
            </a:r>
            <a:r>
              <a:rPr lang="cs-CZ" sz="2000" dirty="0"/>
              <a:t>mít kvalitní tlumiče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Vinuté pružiny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1573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Progresivní vinutá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pružina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0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 smtClean="0"/>
              <a:t>lze </a:t>
            </a:r>
            <a:r>
              <a:rPr lang="cs-CZ" sz="2000" dirty="0"/>
              <a:t>dosáhnout vložením pryžových pružících </a:t>
            </a:r>
            <a:r>
              <a:rPr lang="cs-CZ" sz="2000" dirty="0" smtClean="0"/>
              <a:t>prvků</a:t>
            </a:r>
          </a:p>
          <a:p>
            <a:r>
              <a:rPr lang="cs-CZ" sz="2000" dirty="0" smtClean="0"/>
              <a:t>nerovnoměrným stoupáním závitu </a:t>
            </a:r>
          </a:p>
          <a:p>
            <a:r>
              <a:rPr lang="cs-CZ" sz="2000" dirty="0" smtClean="0"/>
              <a:t>tloušťkou </a:t>
            </a:r>
            <a:r>
              <a:rPr lang="cs-CZ" sz="2000" dirty="0"/>
              <a:t>pružinového </a:t>
            </a:r>
            <a:r>
              <a:rPr lang="cs-CZ" sz="2000" dirty="0" smtClean="0"/>
              <a:t>drátu, který se ztenčuje od prostřední části směrem ke krajům</a:t>
            </a:r>
            <a:endParaRPr lang="cs-CZ" sz="2000" dirty="0"/>
          </a:p>
          <a:p>
            <a:pPr marL="0" indent="0">
              <a:buNone/>
            </a:pPr>
            <a:r>
              <a:rPr lang="cs-CZ" sz="2600" dirty="0"/>
              <a:t>					</a:t>
            </a:r>
          </a:p>
          <a:p>
            <a:pPr marL="0" indent="0">
              <a:buNone/>
            </a:pPr>
            <a:r>
              <a:rPr lang="cs-CZ" sz="2600" dirty="0" smtClean="0"/>
              <a:t>					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300" dirty="0"/>
              <a:t>	</a:t>
            </a:r>
            <a:r>
              <a:rPr lang="cs-CZ" sz="2600" dirty="0"/>
              <a:t>		</a:t>
            </a:r>
            <a:r>
              <a:rPr lang="cs-CZ" sz="2000" dirty="0"/>
              <a:t>					</a:t>
            </a:r>
          </a:p>
          <a:p>
            <a:pPr marL="0" indent="0">
              <a:buNone/>
            </a:pPr>
            <a:r>
              <a:rPr lang="cs-CZ" sz="2000" dirty="0"/>
              <a:t>	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32" y="3933056"/>
            <a:ext cx="3868873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44009" y="4005064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 smtClean="0"/>
              <a:t>1) pružiny </a:t>
            </a:r>
            <a:r>
              <a:rPr lang="cs-CZ" dirty="0"/>
              <a:t>s lineární charakteristikou</a:t>
            </a:r>
          </a:p>
          <a:p>
            <a:r>
              <a:rPr lang="cs-CZ" dirty="0" smtClean="0"/>
              <a:t>2) pružiny </a:t>
            </a:r>
            <a:r>
              <a:rPr lang="cs-CZ" dirty="0"/>
              <a:t>s degresivní charakteristikou</a:t>
            </a:r>
          </a:p>
          <a:p>
            <a:r>
              <a:rPr lang="cs-CZ" dirty="0" smtClean="0"/>
              <a:t>3) pružiny </a:t>
            </a:r>
            <a:r>
              <a:rPr lang="cs-CZ" dirty="0"/>
              <a:t>s progresivní charakteristikou</a:t>
            </a:r>
          </a:p>
        </p:txBody>
      </p:sp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274638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Vinuté pružiny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vinutých pružin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sz="2000" dirty="0" smtClean="0"/>
              <a:t>válcové - přední/zadní nápravy – lineární průběh</a:t>
            </a:r>
          </a:p>
          <a:p>
            <a:r>
              <a:rPr lang="cs-CZ" sz="2000" dirty="0" smtClean="0"/>
              <a:t>kuželové převážně přední nápravy Mc Pharson – progresivní průběh</a:t>
            </a:r>
          </a:p>
          <a:p>
            <a:r>
              <a:rPr lang="cs-CZ" sz="2000" dirty="0" smtClean="0"/>
              <a:t>soudkovité převážně zadní nápravy – progresivní průběh</a:t>
            </a:r>
          </a:p>
          <a:p>
            <a:pPr marL="0" indent="0">
              <a:buNone/>
            </a:pPr>
            <a:r>
              <a:rPr lang="cs-CZ" sz="2000" dirty="0" smtClean="0"/>
              <a:t>						Kuželová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Soudkovitá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62145"/>
            <a:ext cx="2665955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21088"/>
            <a:ext cx="2535659" cy="2232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56993"/>
            <a:ext cx="2729880" cy="2729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5805264"/>
            <a:ext cx="894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Válcová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Vinuté pružiny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Značení tuhosti vinutých pružin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400" dirty="0" smtClean="0"/>
          </a:p>
          <a:p>
            <a:r>
              <a:rPr lang="cs-CZ" sz="2000" dirty="0" smtClean="0"/>
              <a:t>barevné označení jednou nebo kombinací barev</a:t>
            </a:r>
          </a:p>
          <a:p>
            <a:r>
              <a:rPr lang="cs-CZ" sz="2000" dirty="0" smtClean="0"/>
              <a:t>etiketou výrobce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Provedení konců pružiny a jejího uložení v konstrukci AUB</a:t>
            </a:r>
            <a:r>
              <a:rPr lang="cs-CZ" sz="2400" dirty="0" smtClean="0"/>
              <a:t>:</a:t>
            </a:r>
          </a:p>
          <a:p>
            <a:pPr marL="360000" indent="-36000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A</a:t>
            </a:r>
            <a:r>
              <a:rPr lang="cs-CZ" sz="2000" dirty="0" smtClean="0"/>
              <a:t> - otevřený </a:t>
            </a:r>
            <a:r>
              <a:rPr lang="cs-CZ" sz="2000" dirty="0"/>
              <a:t>konec neobrobený: </a:t>
            </a:r>
            <a:endParaRPr lang="cs-CZ" sz="2000" dirty="0" smtClean="0"/>
          </a:p>
          <a:p>
            <a:pPr marL="358775" indent="-358775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opěrná </a:t>
            </a:r>
            <a:r>
              <a:rPr lang="cs-CZ" sz="2000" dirty="0"/>
              <a:t>plocha pružiny je neobrobena </a:t>
            </a:r>
          </a:p>
          <a:p>
            <a:pPr marL="0" indent="0">
              <a:spcBef>
                <a:spcPts val="0"/>
              </a:spcBef>
              <a:buNone/>
              <a:tabLst>
                <a:tab pos="361950" algn="l"/>
              </a:tabLst>
            </a:pPr>
            <a:r>
              <a:rPr lang="cs-CZ" sz="2000" dirty="0" smtClean="0">
                <a:solidFill>
                  <a:srgbClr val="FF0000"/>
                </a:solidFill>
              </a:rPr>
              <a:t>B</a:t>
            </a:r>
            <a:r>
              <a:rPr lang="cs-CZ" sz="2000" dirty="0" smtClean="0"/>
              <a:t> - otevřený </a:t>
            </a:r>
            <a:r>
              <a:rPr lang="cs-CZ" sz="2000" dirty="0"/>
              <a:t>konec obrobený: </a:t>
            </a:r>
            <a:endParaRPr lang="cs-CZ" sz="2000" dirty="0" smtClean="0"/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opěrná </a:t>
            </a:r>
            <a:r>
              <a:rPr lang="cs-CZ" sz="2000" dirty="0"/>
              <a:t>plocha pružiny je </a:t>
            </a:r>
            <a:r>
              <a:rPr lang="cs-CZ" sz="2000" dirty="0" smtClean="0"/>
              <a:t>obrobena</a:t>
            </a:r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v </a:t>
            </a:r>
            <a:r>
              <a:rPr lang="cs-CZ" sz="2000" dirty="0"/>
              <a:t>rovinou </a:t>
            </a:r>
            <a:r>
              <a:rPr lang="cs-CZ" sz="2000" dirty="0" smtClean="0"/>
              <a:t>plochu</a:t>
            </a: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C</a:t>
            </a:r>
            <a:r>
              <a:rPr lang="cs-CZ" sz="2000" dirty="0" smtClean="0"/>
              <a:t> - uzavřený </a:t>
            </a:r>
            <a:r>
              <a:rPr lang="cs-CZ" sz="2000" dirty="0"/>
              <a:t>konec neobrobený: </a:t>
            </a:r>
            <a:endParaRPr lang="cs-CZ" sz="2000" dirty="0" smtClean="0"/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opěrná </a:t>
            </a:r>
            <a:r>
              <a:rPr lang="cs-CZ" sz="2000" dirty="0"/>
              <a:t>plocha pružiny je neobrobena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D</a:t>
            </a:r>
            <a:r>
              <a:rPr lang="cs-CZ" sz="2000" dirty="0" smtClean="0"/>
              <a:t> - uzavřený </a:t>
            </a:r>
            <a:r>
              <a:rPr lang="cs-CZ" sz="2000" dirty="0"/>
              <a:t>konec </a:t>
            </a:r>
            <a:r>
              <a:rPr lang="cs-CZ" sz="2000" dirty="0" smtClean="0"/>
              <a:t>obrobený:</a:t>
            </a:r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opěrná </a:t>
            </a:r>
            <a:r>
              <a:rPr lang="cs-CZ" sz="2000" dirty="0"/>
              <a:t>plocha pružiny je obrobena </a:t>
            </a:r>
          </a:p>
          <a:p>
            <a:pPr marL="0" indent="0">
              <a:buNone/>
            </a:pPr>
            <a:endParaRPr lang="cs-CZ" sz="20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680" y="4005063"/>
            <a:ext cx="3614900" cy="1584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Vinuté pružiny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Uložení vinutých pružin ve vozidle</a:t>
            </a:r>
          </a:p>
          <a:p>
            <a:pPr marL="0" indent="0">
              <a:buNone/>
            </a:pPr>
            <a:r>
              <a:rPr lang="cs-CZ" sz="2000" dirty="0" smtClean="0"/>
              <a:t>Vinutá pružina musí být uložena ve vozidle ve dvou bodech:</a:t>
            </a:r>
          </a:p>
          <a:p>
            <a:r>
              <a:rPr lang="cs-CZ" sz="2000" dirty="0" smtClean="0"/>
              <a:t>mezi nápravu a rám nebo samonosnou karoserii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52936"/>
            <a:ext cx="8017306" cy="3427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146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Vinuté pružiny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Uložení vinutých pružin ve vozidle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sz="2400" dirty="0"/>
              <a:t>mezi tlumič a karoserii uložení Mc Pharson</a:t>
            </a:r>
          </a:p>
          <a:p>
            <a:pPr marL="0" indent="0">
              <a:buNone/>
            </a:pPr>
            <a:endParaRPr lang="cs-CZ" sz="24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1"/>
            <a:ext cx="5580773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199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Vinuté pružiny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Uložení vinutých pružin ve vozidle:</a:t>
            </a:r>
          </a:p>
          <a:p>
            <a:r>
              <a:rPr lang="cs-CZ" sz="2000" dirty="0" smtClean="0"/>
              <a:t>mezi spodní výkyvné rameno a nápravnici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4532" y="2276872"/>
            <a:ext cx="6096000" cy="421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187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Vinuté pružiny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Uložení vinutých pružin ve vozidle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mezi spodní výkyvné rameno a prostorový/příhradový rám, vinutá pružina uložena na tlumiči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560086"/>
            <a:ext cx="5328592" cy="3996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076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prezentace, ukazuje a seznamuje žáky s vinutými pružinami, které jsou základním stavebním prvkem odpružení současných motorových vozidel a </a:t>
            </a:r>
            <a:r>
              <a:rPr lang="cs-CZ" sz="2000" dirty="0"/>
              <a:t>jejich </a:t>
            </a:r>
            <a:r>
              <a:rPr lang="cs-CZ" sz="2000" dirty="0" smtClean="0"/>
              <a:t>použitím v konstrukci stavby motorových vozidel.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Jaké síly mohou přenášet vinuté pružiny?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Čím je dána tuhost pérování u vinutých pružin?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Jakým způsobem je značena tuhost vinutých pružin?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Výukové sešity BOSCH pro pedagogické pracovníky </a:t>
            </a: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 a fotografie, vyjma fotografií z volně dostupných zdrojů:</a:t>
            </a: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www.oldmanemu.cz/data/m/pruziny-17.jpg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www.mitcalc.cz/doc/springs/help/cz/springs.htm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motofocus.cz/novinky/45,vinute-pruziny-k-flex-v-nabidce-kyb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7"/>
              </a:rPr>
              <a:t>http://www.assocspring.co.uk/p/19/conical_springs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/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www.mitcalc.cz/doc/springs/help/pic/SpringAEnds.gif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9"/>
              </a:rPr>
              <a:t>http://cs.autolexicon.net/articles/tuha-naprava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/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0"/>
              </a:rPr>
              <a:t>lipi.ro/wp-content/uploads/2011/08/franesisus1.jpg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1"/>
              </a:rPr>
              <a:t>www.eurooldtimers.com/cze/inzerat/38327-skoda-130rs-original-predni-naprava.html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2"/>
              </a:rPr>
              <a:t>http://moje.auto.cz/?</a:t>
            </a:r>
            <a:r>
              <a:rPr lang="cs-CZ" sz="1200" dirty="0" smtClean="0">
                <a:solidFill>
                  <a:prstClr val="black"/>
                </a:solidFill>
                <a:hlinkClick r:id="rId12"/>
              </a:rPr>
              <a:t>sekce=foto&amp;im_id=im_4dacae81a6f25&amp;ga_id=GA_4dac91132e2d0</a:t>
            </a:r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  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5427</TotalTime>
  <Words>587</Words>
  <Application>Microsoft Office PowerPoint</Application>
  <PresentationFormat>Předvádění na obrazovce (4:3)</PresentationFormat>
  <Paragraphs>162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Vinuté pružiny</vt:lpstr>
      <vt:lpstr>Vinuté pružiny</vt:lpstr>
      <vt:lpstr>Vinuté pružiny</vt:lpstr>
      <vt:lpstr>Vinuté pružiny</vt:lpstr>
      <vt:lpstr>Vinuté pružiny</vt:lpstr>
      <vt:lpstr>Vinuté pružiny</vt:lpstr>
      <vt:lpstr>Vinuté pružiny</vt:lpstr>
      <vt:lpstr>Vinuté pružiny</vt:lpstr>
      <vt:lpstr>Vinuté pružiny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LH</cp:lastModifiedBy>
  <cp:revision>379</cp:revision>
  <dcterms:created xsi:type="dcterms:W3CDTF">2010-11-01T23:40:31Z</dcterms:created>
  <dcterms:modified xsi:type="dcterms:W3CDTF">2013-12-29T15:05:10Z</dcterms:modified>
</cp:coreProperties>
</file>