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56" r:id="rId3"/>
    <p:sldId id="281" r:id="rId4"/>
    <p:sldId id="282" r:id="rId5"/>
    <p:sldId id="283" r:id="rId6"/>
    <p:sldId id="284" r:id="rId7"/>
    <p:sldId id="285" r:id="rId8"/>
    <p:sldId id="286" r:id="rId9"/>
    <p:sldId id="290" r:id="rId10"/>
    <p:sldId id="291" r:id="rId11"/>
    <p:sldId id="287" r:id="rId12"/>
    <p:sldId id="275" r:id="rId13"/>
    <p:sldId id="27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851B"/>
    <a:srgbClr val="000000"/>
    <a:srgbClr val="66FFFF"/>
    <a:srgbClr val="0228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84" autoAdjust="0"/>
    <p:restoredTop sz="96115" autoAdjust="0"/>
  </p:normalViewPr>
  <p:slideViewPr>
    <p:cSldViewPr>
      <p:cViewPr>
        <p:scale>
          <a:sx n="110" d="100"/>
          <a:sy n="110" d="100"/>
        </p:scale>
        <p:origin x="-354" y="10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1.1.2014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59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51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56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95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21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72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59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16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19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24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1.1.2014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51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itroeny.cz/wp/wp-content/gallery/hydractiv-3-prvni-generace/hydropneumatika_c5_3_plus.jpg" TargetMode="External"/><Relationship Id="rId3" Type="http://schemas.openxmlformats.org/officeDocument/2006/relationships/image" Target="../media/image2.jpg"/><Relationship Id="rId7" Type="http://schemas.openxmlformats.org/officeDocument/2006/relationships/hyperlink" Target="http://citroeny.cz/wp/wp-content/gallery/hydropneumatika/schema_hydrauliky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citroeny.cz/wp/wp-content/gallery/hydropneumatika/korektor.jpg" TargetMode="External"/><Relationship Id="rId5" Type="http://schemas.openxmlformats.org/officeDocument/2006/relationships/hyperlink" Target="http://citroeny.cz/wp/wp-content/uploads/2013/05/Pru%C5%BE%C3%ADc%C3%AD_jednotka.jpg" TargetMode="External"/><Relationship Id="rId4" Type="http://schemas.openxmlformats.org/officeDocument/2006/relationships/hyperlink" Target="http://auta5p.eu/informace/podvozek/podvoz_18.gif" TargetMode="External"/><Relationship Id="rId9" Type="http://schemas.openxmlformats.org/officeDocument/2006/relationships/hyperlink" Target="http://citroeny.cz/wp/wp-content/gallery/hydractiv-3-prvni-generace/schema_hydractive_3_plu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119237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13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Hydropneumatické pérování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Pružnost, plyn,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hydraulický olej, progresivita, rozvod oleje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Automobily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Bc. Ladislav Hajný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 - Mechanik opravář motorových vozidel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Hydropneumatické pérování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3768" y="1497597"/>
            <a:ext cx="756084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/>
              <a:t>VY_32_INOVACE_13_260</a:t>
            </a:r>
            <a:endParaRPr lang="cs-CZ" sz="20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/>
          </a:bodyPr>
          <a:lstStyle/>
          <a:p>
            <a:r>
              <a:rPr lang="cs-CZ" sz="2800" dirty="0"/>
              <a:t>Hydropneumatické pérování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340768"/>
            <a:ext cx="7920000" cy="52200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34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Hydropneumatické </a:t>
            </a:r>
            <a:r>
              <a:rPr lang="cs-CZ" sz="3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pérování</a:t>
            </a:r>
            <a:r>
              <a:rPr lang="cs-CZ" sz="3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s-CZ" sz="34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900" dirty="0" smtClean="0"/>
              <a:t>Hydropneumatické pérování, bylo </a:t>
            </a:r>
            <a:r>
              <a:rPr lang="cs-CZ" sz="2900" dirty="0"/>
              <a:t>vyvinuto firmou </a:t>
            </a:r>
            <a:r>
              <a:rPr lang="cs-CZ" sz="2900" dirty="0" smtClean="0"/>
              <a:t>Citroen, která je používala pouze u svých modelů, až do modelu </a:t>
            </a:r>
            <a:r>
              <a:rPr lang="cs-CZ" sz="2900" dirty="0" smtClean="0"/>
              <a:t>Xantia</a:t>
            </a:r>
            <a:r>
              <a:rPr lang="cs-CZ" sz="2900" dirty="0" smtClean="0"/>
              <a:t> mechanicky, od ostatních již elektronicky.</a:t>
            </a:r>
          </a:p>
          <a:p>
            <a:pPr marL="0" indent="0">
              <a:buNone/>
            </a:pPr>
            <a:endParaRPr lang="cs-CZ" sz="2200" dirty="0" smtClean="0"/>
          </a:p>
          <a:p>
            <a:pPr marL="0" indent="0">
              <a:buNone/>
            </a:pPr>
            <a:r>
              <a:rPr lang="cs-CZ" sz="29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Výhody:</a:t>
            </a:r>
            <a:endParaRPr lang="cs-CZ" sz="29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ts val="0"/>
              </a:spcBef>
            </a:pPr>
            <a:r>
              <a:rPr lang="cs-CZ" sz="2900" dirty="0" smtClean="0"/>
              <a:t>překvapivé až </a:t>
            </a:r>
            <a:r>
              <a:rPr lang="cs-CZ" sz="2900" dirty="0"/>
              <a:t>mimořádné jízdní </a:t>
            </a:r>
            <a:r>
              <a:rPr lang="cs-CZ" sz="2900" dirty="0" smtClean="0"/>
              <a:t>vlastnosti</a:t>
            </a:r>
          </a:p>
          <a:p>
            <a:pPr>
              <a:spcBef>
                <a:spcPts val="0"/>
              </a:spcBef>
            </a:pPr>
            <a:r>
              <a:rPr lang="cs-CZ" sz="2900" dirty="0" smtClean="0"/>
              <a:t>různé nastavení </a:t>
            </a:r>
            <a:r>
              <a:rPr lang="cs-CZ" sz="2900" dirty="0"/>
              <a:t>světlé </a:t>
            </a:r>
            <a:r>
              <a:rPr lang="cs-CZ" sz="2900" dirty="0" smtClean="0"/>
              <a:t>výšky vozidla a její trvalé udržení s nákladem nebo bez nákladu</a:t>
            </a:r>
          </a:p>
          <a:p>
            <a:pPr>
              <a:spcBef>
                <a:spcPts val="0"/>
              </a:spcBef>
            </a:pPr>
            <a:r>
              <a:rPr lang="cs-CZ" sz="2900" dirty="0" smtClean="0"/>
              <a:t>hydropneumatická jednotka vykonává jak odpružení tak tlumení </a:t>
            </a:r>
          </a:p>
          <a:p>
            <a:pPr>
              <a:spcBef>
                <a:spcPts val="0"/>
              </a:spcBef>
            </a:pPr>
            <a:r>
              <a:rPr lang="cs-CZ" sz="2900" dirty="0" smtClean="0"/>
              <a:t>pozdější přepracované systémy měly potlačení náklonu vozidla při průjezdu zatáčkou</a:t>
            </a:r>
            <a:r>
              <a:rPr lang="cs-CZ" sz="2400" dirty="0"/>
              <a:t>		</a:t>
            </a:r>
            <a:r>
              <a:rPr lang="cs-CZ" sz="2200" dirty="0"/>
              <a:t>				</a:t>
            </a:r>
            <a:endParaRPr lang="cs-CZ" sz="2200" dirty="0" smtClean="0"/>
          </a:p>
          <a:p>
            <a:pPr marL="0" indent="0">
              <a:buNone/>
            </a:pPr>
            <a:endParaRPr lang="cs-CZ" sz="20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9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Nevýhody</a:t>
            </a:r>
            <a:r>
              <a:rPr lang="cs-CZ" sz="29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s-CZ" sz="2900" dirty="0" smtClean="0"/>
          </a:p>
          <a:p>
            <a:r>
              <a:rPr lang="cs-CZ" sz="2900" dirty="0" smtClean="0"/>
              <a:t>složitá konstrukce – systém obsahoval mnoho prvků</a:t>
            </a:r>
          </a:p>
          <a:p>
            <a:r>
              <a:rPr lang="cs-CZ" sz="2900" dirty="0" smtClean="0"/>
              <a:t>komplikované opravy</a:t>
            </a:r>
          </a:p>
          <a:p>
            <a:r>
              <a:rPr lang="cs-CZ" sz="2900" dirty="0" smtClean="0"/>
              <a:t>při poruše systému - </a:t>
            </a:r>
            <a:r>
              <a:rPr lang="cs-CZ" sz="2900" dirty="0" smtClean="0">
                <a:solidFill>
                  <a:srgbClr val="FF0000"/>
                </a:solidFill>
              </a:rPr>
              <a:t>nepojízdné</a:t>
            </a:r>
            <a:r>
              <a:rPr lang="cs-CZ" sz="2900" dirty="0"/>
              <a:t>	</a:t>
            </a:r>
            <a:r>
              <a:rPr lang="cs-CZ" sz="2200" dirty="0"/>
              <a:t>	</a:t>
            </a:r>
          </a:p>
          <a:p>
            <a:pPr marL="180975" indent="-180975">
              <a:buNone/>
            </a:pPr>
            <a:r>
              <a:rPr lang="cs-CZ" sz="2000" dirty="0" smtClean="0"/>
              <a:t>	</a:t>
            </a:r>
          </a:p>
          <a:p>
            <a:pPr marL="0" indent="0">
              <a:buNone/>
            </a:pPr>
            <a:r>
              <a:rPr lang="cs-CZ" sz="2200" dirty="0"/>
              <a:t>	</a:t>
            </a:r>
            <a:r>
              <a:rPr lang="cs-CZ" sz="2000" dirty="0"/>
              <a:t>			</a:t>
            </a: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94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/>
              <a:t>Hydropneumatické pérování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1573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Sdružená pružící a tlumící jednotka</a:t>
            </a:r>
          </a:p>
          <a:p>
            <a:pPr marL="0" indent="0">
              <a:buNone/>
            </a:pPr>
            <a:endParaRPr lang="cs-CZ" sz="24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000" dirty="0"/>
              <a:t>pro přenos pohybu kola </a:t>
            </a:r>
            <a:r>
              <a:rPr lang="cs-CZ" sz="2000" dirty="0" smtClean="0"/>
              <a:t>využívá kapalinu</a:t>
            </a:r>
          </a:p>
          <a:p>
            <a:r>
              <a:rPr lang="cs-CZ" sz="2000" dirty="0"/>
              <a:t>vlastní pružení </a:t>
            </a:r>
            <a:r>
              <a:rPr lang="cs-CZ" sz="2000" dirty="0" smtClean="0"/>
              <a:t>zabezpečuje plyn „N“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361950" indent="-361950">
              <a:buNone/>
            </a:pPr>
            <a:r>
              <a:rPr lang="cs-CZ" sz="2000" dirty="0" smtClean="0"/>
              <a:t>1.	ocelová uzavřená koule oddělená pryžovou </a:t>
            </a:r>
          </a:p>
          <a:p>
            <a:pPr marL="361950" indent="-361950">
              <a:buNone/>
            </a:pPr>
            <a:r>
              <a:rPr lang="cs-CZ" sz="2000" dirty="0" smtClean="0"/>
              <a:t>	membránou</a:t>
            </a:r>
          </a:p>
          <a:p>
            <a:pPr marL="361950" indent="-361950">
              <a:buAutoNum type="arabicPeriod" startAt="2"/>
            </a:pPr>
            <a:r>
              <a:rPr lang="cs-CZ" sz="2000" dirty="0" smtClean="0"/>
              <a:t>hydraulický olej, který přenáší kmity (síly) od kol</a:t>
            </a:r>
          </a:p>
          <a:p>
            <a:pPr marL="361950" indent="-361950">
              <a:buNone/>
            </a:pPr>
            <a:r>
              <a:rPr lang="cs-CZ" sz="2000" dirty="0"/>
              <a:t>	</a:t>
            </a:r>
            <a:r>
              <a:rPr lang="cs-CZ" sz="2000" dirty="0" smtClean="0"/>
              <a:t>přes hydraulické ventily</a:t>
            </a:r>
          </a:p>
          <a:p>
            <a:pPr marL="361950" indent="-361950">
              <a:buNone/>
            </a:pPr>
            <a:r>
              <a:rPr lang="cs-CZ" sz="2000" dirty="0" smtClean="0"/>
              <a:t>3.	hydraulický válec ( tlumič)</a:t>
            </a:r>
          </a:p>
          <a:p>
            <a:pPr marL="361950" indent="-361950">
              <a:buNone/>
            </a:pPr>
            <a:r>
              <a:rPr lang="cs-CZ" sz="2000" dirty="0" smtClean="0"/>
              <a:t>4.	píst, který přenáší rázy od kol, stlačuje kapalinu</a:t>
            </a:r>
          </a:p>
          <a:p>
            <a:pPr marL="361950" indent="-361950">
              <a:buNone/>
            </a:pPr>
            <a:r>
              <a:rPr lang="cs-CZ" sz="2000" dirty="0" smtClean="0"/>
              <a:t>5.	pružící plynová náplň</a:t>
            </a:r>
          </a:p>
          <a:p>
            <a:pPr marL="361950" indent="-361950">
              <a:buNone/>
            </a:pPr>
            <a:r>
              <a:rPr lang="cs-CZ" sz="2000" dirty="0" smtClean="0"/>
              <a:t>6.	pryžová membrána</a:t>
            </a:r>
          </a:p>
          <a:p>
            <a:pPr marL="457200" indent="-457200">
              <a:buAutoNum type="arabicPeriod" startAt="2"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420888"/>
            <a:ext cx="2273300" cy="397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087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/>
              <a:t>Hydropneumatické pérování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15735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 činnosti</a:t>
            </a:r>
          </a:p>
          <a:p>
            <a:pPr marL="0" indent="0">
              <a:buNone/>
            </a:pPr>
            <a:endParaRPr lang="cs-CZ" sz="24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just">
              <a:spcBef>
                <a:spcPts val="0"/>
              </a:spcBef>
              <a:buFont typeface="+mj-lt"/>
              <a:buAutoNum type="arabicParenR"/>
            </a:pPr>
            <a:r>
              <a:rPr lang="cs-CZ" sz="2000" dirty="0" smtClean="0"/>
              <a:t>při najetí </a:t>
            </a:r>
            <a:r>
              <a:rPr lang="cs-CZ" sz="2000" dirty="0"/>
              <a:t>kola na překážku se píst </a:t>
            </a:r>
            <a:r>
              <a:rPr lang="cs-CZ" sz="2000" dirty="0" smtClean="0"/>
              <a:t>pohybuje směrem nahoru</a:t>
            </a:r>
            <a:r>
              <a:rPr lang="cs-CZ" sz="2000" dirty="0"/>
              <a:t>, </a:t>
            </a:r>
            <a:r>
              <a:rPr lang="cs-CZ" sz="2000" dirty="0" smtClean="0"/>
              <a:t>tím tlačí </a:t>
            </a:r>
            <a:r>
              <a:rPr lang="cs-CZ" sz="2000" dirty="0"/>
              <a:t>olej přes výtlačný ventil do kulového prostoru. </a:t>
            </a:r>
            <a:endParaRPr lang="cs-CZ" sz="2000" dirty="0" smtClean="0"/>
          </a:p>
          <a:p>
            <a:pPr marL="449263" indent="-449263" algn="just">
              <a:spcBef>
                <a:spcPts val="0"/>
              </a:spcBef>
              <a:buNone/>
            </a:pPr>
            <a:r>
              <a:rPr lang="cs-CZ" sz="2000" dirty="0" smtClean="0"/>
              <a:t>	Membrána </a:t>
            </a:r>
            <a:r>
              <a:rPr lang="cs-CZ" sz="2000" dirty="0"/>
              <a:t>se prohýbá </a:t>
            </a:r>
            <a:r>
              <a:rPr lang="cs-CZ" sz="2000" dirty="0" smtClean="0"/>
              <a:t>nahoru proti normálnímu tlaku media a </a:t>
            </a:r>
            <a:r>
              <a:rPr lang="cs-CZ" sz="2000" dirty="0"/>
              <a:t>plyn </a:t>
            </a:r>
            <a:r>
              <a:rPr lang="cs-CZ" sz="2000" dirty="0" smtClean="0"/>
              <a:t>	se </a:t>
            </a:r>
            <a:r>
              <a:rPr lang="cs-CZ" sz="2000" dirty="0"/>
              <a:t>stlačuje. </a:t>
            </a: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449263" indent="-449263" algn="just">
              <a:buNone/>
            </a:pPr>
            <a:r>
              <a:rPr lang="cs-CZ" sz="2000" dirty="0" smtClean="0"/>
              <a:t>2)	Při </a:t>
            </a:r>
            <a:r>
              <a:rPr lang="cs-CZ" sz="2000" dirty="0"/>
              <a:t>pohybu pístu dolů vzniká nad </a:t>
            </a:r>
            <a:r>
              <a:rPr lang="cs-CZ" sz="2000" dirty="0" smtClean="0"/>
              <a:t>pístem podtlak a </a:t>
            </a:r>
            <a:r>
              <a:rPr lang="cs-CZ" sz="2000" dirty="0"/>
              <a:t>membrána se tlakem plynu vrací zpět </a:t>
            </a:r>
            <a:r>
              <a:rPr lang="cs-CZ" sz="2000" dirty="0" smtClean="0"/>
              <a:t>do výchozí polohy, </a:t>
            </a:r>
            <a:r>
              <a:rPr lang="cs-CZ" sz="2000" dirty="0"/>
              <a:t>olej se přes sací ventil vrací </a:t>
            </a:r>
            <a:r>
              <a:rPr lang="cs-CZ" sz="2000" dirty="0" smtClean="0"/>
              <a:t>do prostoru nad </a:t>
            </a:r>
            <a:r>
              <a:rPr lang="cs-CZ" sz="2000" dirty="0"/>
              <a:t>píst. </a:t>
            </a: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449263" indent="-449263" algn="just">
              <a:buNone/>
            </a:pPr>
            <a:r>
              <a:rPr lang="cs-CZ" sz="2000" dirty="0" smtClean="0"/>
              <a:t>3)	Rozdíl </a:t>
            </a:r>
            <a:r>
              <a:rPr lang="cs-CZ" sz="2000" dirty="0"/>
              <a:t>v zatížení se vyrovnává tím, že se do válce přivádí kapalina z centrální nádoby pomocí </a:t>
            </a:r>
            <a:r>
              <a:rPr lang="cs-CZ" sz="2000" dirty="0" smtClean="0"/>
              <a:t>čerpadla, přes vyrovnávací ventil </a:t>
            </a:r>
            <a:r>
              <a:rPr lang="cs-CZ" sz="2000" dirty="0"/>
              <a:t>a tím se udržuje stálá světlá výška. </a:t>
            </a: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 algn="ctr">
              <a:buNone/>
            </a:pPr>
            <a:r>
              <a:rPr lang="cs-CZ" sz="26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</a:t>
            </a:r>
            <a:r>
              <a:rPr lang="cs-CZ" sz="2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potřeby lze měnit i světlou výšku </a:t>
            </a:r>
            <a:r>
              <a:rPr lang="cs-CZ" sz="26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vozu popř. různý režim jízdy sportovní / ekonomický</a:t>
            </a:r>
            <a:endParaRPr lang="cs-CZ" sz="2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000" dirty="0"/>
              <a:t>								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120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274638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/>
              <a:t>Hydropneumatické pérování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			</a:t>
            </a:r>
            <a:endParaRPr lang="cs-CZ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6752"/>
            <a:ext cx="7920880" cy="529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040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/>
              <a:t>Hydropneumatické pérování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612661" y="1412776"/>
            <a:ext cx="7920000" cy="504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Různé polohy nastavení podvozku</a:t>
            </a:r>
          </a:p>
          <a:p>
            <a:pPr marL="0" indent="0">
              <a:buNone/>
            </a:pPr>
            <a:r>
              <a:rPr lang="cs-CZ" sz="2000" dirty="0" smtClean="0"/>
              <a:t>Světlou výšku zajišťují dva regulátory nezávisle umístěné na přední a zadní </a:t>
            </a:r>
            <a:r>
              <a:rPr lang="cs-CZ" sz="2000" dirty="0"/>
              <a:t>nápravě, které jsou ovládány soutyčím. </a:t>
            </a:r>
            <a:r>
              <a:rPr lang="cs-CZ" sz="2000" dirty="0" smtClean="0"/>
              <a:t>Udržují </a:t>
            </a:r>
            <a:r>
              <a:rPr lang="cs-CZ" sz="2000" dirty="0"/>
              <a:t>výšku náprav nad zemí na stanovené hodnotě bez ohledu na zatížení. Díky tomuto systému mimo jiné, </a:t>
            </a:r>
            <a:r>
              <a:rPr lang="cs-CZ" sz="2000" dirty="0" smtClean="0"/>
              <a:t>nepotřebuje </a:t>
            </a:r>
            <a:r>
              <a:rPr lang="cs-CZ" sz="2000" dirty="0"/>
              <a:t>vozidlo </a:t>
            </a:r>
            <a:r>
              <a:rPr lang="cs-CZ" sz="2000" dirty="0" smtClean="0"/>
              <a:t>regulaci sklonu </a:t>
            </a:r>
            <a:r>
              <a:rPr lang="cs-CZ" sz="2000" dirty="0"/>
              <a:t>světel. 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Regulátory </a:t>
            </a:r>
            <a:r>
              <a:rPr lang="cs-CZ" sz="2000" dirty="0"/>
              <a:t>mohou být ovládány automaticky nebo i ručně.</a:t>
            </a: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501008"/>
            <a:ext cx="7776864" cy="3028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807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/>
              <a:t>Hydropneumatické pérování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880" cy="504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Schéma rozvodu hydrauliky – mechanický Citroen BX, CX</a:t>
            </a:r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75656" y="1810810"/>
            <a:ext cx="6120680" cy="4711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146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/>
              <a:t>Hydropneumatické pérování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880" cy="504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Modernizace systému</a:t>
            </a:r>
          </a:p>
          <a:p>
            <a:pPr marL="0" indent="0" algn="just">
              <a:buNone/>
            </a:pPr>
            <a:r>
              <a:rPr lang="cs-CZ" sz="2000" dirty="0"/>
              <a:t>S </a:t>
            </a:r>
            <a:r>
              <a:rPr lang="cs-CZ" sz="2000" dirty="0" smtClean="0"/>
              <a:t>modelem Citroen </a:t>
            </a:r>
            <a:r>
              <a:rPr lang="cs-CZ" sz="2000" dirty="0"/>
              <a:t>XM vstoupila do řízení podvozku elektronika, </a:t>
            </a:r>
            <a:r>
              <a:rPr lang="cs-CZ" sz="2000" dirty="0" smtClean="0"/>
              <a:t>která je dnes plně rozvinutá </a:t>
            </a:r>
            <a:r>
              <a:rPr lang="cs-CZ" sz="2000" dirty="0"/>
              <a:t>v poslední generaci </a:t>
            </a:r>
            <a:r>
              <a:rPr lang="cs-CZ" sz="2000" dirty="0" smtClean="0"/>
              <a:t>Hydractive</a:t>
            </a:r>
            <a:r>
              <a:rPr lang="cs-CZ" sz="2000" dirty="0" smtClean="0"/>
              <a:t> 3</a:t>
            </a:r>
            <a:r>
              <a:rPr lang="cs-CZ" sz="2000" dirty="0"/>
              <a:t>+ u </a:t>
            </a:r>
            <a:r>
              <a:rPr lang="cs-CZ" sz="2000" dirty="0" smtClean="0"/>
              <a:t>automobilů </a:t>
            </a:r>
            <a:r>
              <a:rPr lang="cs-CZ" sz="2000" dirty="0"/>
              <a:t>Citroën C5. </a:t>
            </a:r>
            <a:endParaRPr lang="cs-CZ" sz="2000" dirty="0" smtClean="0"/>
          </a:p>
          <a:p>
            <a:pPr marL="0" indent="0" algn="just">
              <a:buNone/>
            </a:pPr>
            <a:r>
              <a:rPr lang="cs-CZ" sz="2000" dirty="0" smtClean="0"/>
              <a:t>U automobilů Citroen </a:t>
            </a:r>
            <a:r>
              <a:rPr lang="cs-CZ" sz="2000" dirty="0"/>
              <a:t>XM a </a:t>
            </a:r>
            <a:r>
              <a:rPr lang="cs-CZ" sz="2000" dirty="0"/>
              <a:t>Xantia</a:t>
            </a:r>
            <a:r>
              <a:rPr lang="cs-CZ" sz="2000" dirty="0"/>
              <a:t> se podvozek obohatil o </a:t>
            </a:r>
            <a:r>
              <a:rPr lang="cs-CZ" sz="2000" dirty="0" smtClean="0"/>
              <a:t>řídící jednotku, snímače </a:t>
            </a:r>
            <a:r>
              <a:rPr lang="cs-CZ" sz="2000" dirty="0"/>
              <a:t>a </a:t>
            </a:r>
            <a:r>
              <a:rPr lang="cs-CZ" sz="2000" dirty="0" smtClean="0"/>
              <a:t>akční členy. </a:t>
            </a:r>
          </a:p>
          <a:p>
            <a:pPr marL="0" indent="0" algn="just">
              <a:buNone/>
            </a:pPr>
            <a:r>
              <a:rPr lang="cs-CZ" sz="2000" dirty="0" smtClean="0"/>
              <a:t>Řídící jednotka spolu se snímači sledovala </a:t>
            </a:r>
            <a:r>
              <a:rPr lang="cs-CZ" sz="2000" dirty="0"/>
              <a:t>povahu </a:t>
            </a:r>
            <a:r>
              <a:rPr lang="cs-CZ" sz="2000" dirty="0" smtClean="0"/>
              <a:t>vozovky a </a:t>
            </a:r>
            <a:r>
              <a:rPr lang="cs-CZ" sz="2000" dirty="0"/>
              <a:t>jízdní styl </a:t>
            </a:r>
            <a:r>
              <a:rPr lang="cs-CZ" sz="2000" dirty="0" smtClean="0"/>
              <a:t>řidiče. </a:t>
            </a:r>
          </a:p>
          <a:p>
            <a:pPr marL="0" indent="0" algn="just">
              <a:buNone/>
            </a:pPr>
            <a:r>
              <a:rPr lang="cs-CZ" sz="2000" u="sng" dirty="0" smtClean="0"/>
              <a:t>Podle </a:t>
            </a:r>
            <a:r>
              <a:rPr lang="cs-CZ" sz="2000" u="sng" dirty="0"/>
              <a:t>těchto parametrů a nastaveného </a:t>
            </a:r>
            <a:r>
              <a:rPr lang="cs-CZ" sz="2000" u="sng" dirty="0" smtClean="0"/>
              <a:t>programu aut./mech. řidičem</a:t>
            </a:r>
          </a:p>
          <a:p>
            <a:pPr marL="0" indent="0" algn="just">
              <a:buNone/>
            </a:pPr>
            <a:endParaRPr lang="cs-CZ" sz="2000" u="sng" dirty="0" smtClean="0"/>
          </a:p>
          <a:p>
            <a:r>
              <a:rPr lang="cs-CZ" sz="2000" dirty="0" smtClean="0"/>
              <a:t>se </a:t>
            </a:r>
            <a:r>
              <a:rPr lang="cs-CZ" sz="2000" dirty="0"/>
              <a:t>řídila </a:t>
            </a:r>
            <a:r>
              <a:rPr lang="cs-CZ" sz="2000" dirty="0" smtClean="0"/>
              <a:t>tuhost pérování</a:t>
            </a:r>
          </a:p>
          <a:p>
            <a:r>
              <a:rPr lang="cs-CZ" sz="2000" dirty="0" smtClean="0"/>
              <a:t>zdvih pérování</a:t>
            </a:r>
          </a:p>
          <a:p>
            <a:r>
              <a:rPr lang="cs-CZ" sz="2000" dirty="0" smtClean="0"/>
              <a:t>naklánění vozidla v průjezdu zatáčkou, ve </a:t>
            </a:r>
            <a:r>
              <a:rPr lang="cs-CZ" sz="2000" dirty="0"/>
              <a:t>zlomcích sekundy podobně jako dnes u </a:t>
            </a:r>
            <a:r>
              <a:rPr lang="cs-CZ" sz="2000" dirty="0" smtClean="0"/>
              <a:t>vozidel značky Citroen C5 / </a:t>
            </a:r>
            <a:r>
              <a:rPr lang="cs-CZ" sz="2000" dirty="0"/>
              <a:t>C6.</a:t>
            </a: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199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/>
              <a:t>Hydropneumatické pérování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880" cy="5040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					</a:t>
            </a: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591" y="1228434"/>
            <a:ext cx="7356819" cy="5296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187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8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/>
              <a:t>Hydropneumatické pérování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4767" y="1223059"/>
            <a:ext cx="7914466" cy="5144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076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620688"/>
            <a:ext cx="792088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 smtClean="0"/>
              <a:t>Tato prezentace, ukazuje a seznamuje žáky s </a:t>
            </a:r>
            <a:r>
              <a:rPr lang="cs-CZ" sz="2000" dirty="0" smtClean="0"/>
              <a:t>hydropneumatickým pérováním, </a:t>
            </a:r>
            <a:r>
              <a:rPr lang="cs-CZ" sz="2000" dirty="0" smtClean="0"/>
              <a:t>které </a:t>
            </a:r>
            <a:r>
              <a:rPr lang="cs-CZ" sz="2000" dirty="0" smtClean="0"/>
              <a:t>je základem odpružení některých současných vozidel značky Citroen </a:t>
            </a:r>
            <a:r>
              <a:rPr lang="cs-CZ" sz="2000" dirty="0" smtClean="0"/>
              <a:t>a </a:t>
            </a:r>
            <a:r>
              <a:rPr lang="cs-CZ" sz="2000" dirty="0" smtClean="0"/>
              <a:t>s jejich </a:t>
            </a:r>
            <a:r>
              <a:rPr lang="cs-CZ" sz="2000" dirty="0" smtClean="0"/>
              <a:t>použitím v konstrukci stavby </a:t>
            </a:r>
            <a:r>
              <a:rPr lang="cs-CZ" sz="2000" dirty="0" smtClean="0"/>
              <a:t>vozidel Citroen.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Cvičení:</a:t>
            </a:r>
          </a:p>
          <a:p>
            <a:endParaRPr lang="cs-CZ" sz="2000" dirty="0"/>
          </a:p>
          <a:p>
            <a:pPr marL="457200" indent="-457200">
              <a:buAutoNum type="arabicParenR"/>
            </a:pPr>
            <a:r>
              <a:rPr lang="cs-CZ" sz="2000" dirty="0" smtClean="0"/>
              <a:t>Vyjmenujte výhody / nevýhody hydropneumatického pérování?</a:t>
            </a:r>
            <a:endParaRPr lang="cs-CZ" sz="2000" dirty="0" smtClean="0"/>
          </a:p>
          <a:p>
            <a:pPr marL="457200" indent="-457200">
              <a:buAutoNum type="arabicParenR"/>
            </a:pPr>
            <a:r>
              <a:rPr lang="cs-CZ" sz="2000" dirty="0" smtClean="0"/>
              <a:t>Na jakém principu pracuje hydropneumatické pérování?</a:t>
            </a:r>
            <a:endParaRPr lang="cs-CZ" sz="2000" dirty="0" smtClean="0"/>
          </a:p>
          <a:p>
            <a:pPr marL="457200" indent="-457200">
              <a:buAutoNum type="arabicParenR"/>
            </a:pPr>
            <a:r>
              <a:rPr lang="cs-CZ" sz="2000" dirty="0" smtClean="0"/>
              <a:t>Jakým způsobem je </a:t>
            </a:r>
            <a:r>
              <a:rPr lang="cs-CZ" sz="2000" dirty="0" smtClean="0"/>
              <a:t>provedeno progresivní pérování v tomto systému?</a:t>
            </a:r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pPr algn="ctr"/>
            <a:endParaRPr lang="cs-CZ" sz="4400" i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cs-CZ" sz="4400" i="1" dirty="0" smtClean="0">
                <a:solidFill>
                  <a:schemeClr val="accent6">
                    <a:lumMod val="75000"/>
                  </a:schemeClr>
                </a:solidFill>
              </a:rPr>
              <a:t>Děkuji za pozornost</a:t>
            </a:r>
            <a:endParaRPr lang="cs-CZ" sz="4400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08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black"/>
                </a:solidFill>
              </a:rPr>
              <a:t>Použité zdroje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628800"/>
            <a:ext cx="7632848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prstClr val="black"/>
                </a:solidFill>
              </a:rPr>
              <a:t>Publikace: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M. Pilárik, J. Pabst  -  Automobily I. – nakl. Informatorium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Rolf Gscheidle a kolektiv – Příručka pro automechanika – nakl. Sabotáles</a:t>
            </a:r>
          </a:p>
          <a:p>
            <a:r>
              <a:rPr lang="cs-CZ" sz="1600" dirty="0" smtClean="0">
                <a:solidFill>
                  <a:prstClr val="black"/>
                </a:solidFill>
              </a:rPr>
              <a:t>Výukové sešity BOSCH pro pedagogické pracovníky </a:t>
            </a:r>
          </a:p>
          <a:p>
            <a:endParaRPr lang="cs-CZ" sz="1600" dirty="0" smtClean="0">
              <a:solidFill>
                <a:prstClr val="black"/>
              </a:solidFill>
            </a:endParaRPr>
          </a:p>
          <a:p>
            <a:r>
              <a:rPr lang="cs-CZ" sz="1600" dirty="0" smtClean="0">
                <a:solidFill>
                  <a:prstClr val="black"/>
                </a:solidFill>
              </a:rPr>
              <a:t>V prezentaci použity vlastní citace a fotografie, vyjma fotografií z volně dostupných zdrojů:</a:t>
            </a:r>
          </a:p>
          <a:p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sz="1200" dirty="0">
                <a:solidFill>
                  <a:prstClr val="black"/>
                </a:solidFill>
                <a:hlinkClick r:id="rId4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4"/>
              </a:rPr>
              <a:t>auta5p.eu/informace/podvozek/podvoz_18.gif</a:t>
            </a:r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sz="1200" dirty="0" smtClean="0">
                <a:solidFill>
                  <a:prstClr val="black"/>
                </a:solidFill>
                <a:hlinkClick r:id="rId5"/>
              </a:rPr>
              <a:t>http</a:t>
            </a:r>
            <a:r>
              <a:rPr lang="cs-CZ" sz="1200" dirty="0">
                <a:solidFill>
                  <a:prstClr val="black"/>
                </a:solidFill>
                <a:hlinkClick r:id="rId5"/>
              </a:rPr>
              <a:t>://</a:t>
            </a:r>
            <a:r>
              <a:rPr lang="cs-CZ" sz="1200" dirty="0" smtClean="0">
                <a:solidFill>
                  <a:prstClr val="black"/>
                </a:solidFill>
                <a:hlinkClick r:id="rId5"/>
              </a:rPr>
              <a:t>citroeny.cz/wp/wp-content/uploads/2013/05/Pru%C5%BE%C3%ADc%C3%AD_jednotka.jpg</a:t>
            </a:r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sz="1200" dirty="0">
                <a:solidFill>
                  <a:prstClr val="black"/>
                </a:solidFill>
                <a:hlinkClick r:id="rId6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6"/>
              </a:rPr>
              <a:t>citroeny.cz/wp/wp-content/gallery/hydropneumatika/korektor.jpg</a:t>
            </a:r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sz="1200" dirty="0">
                <a:solidFill>
                  <a:prstClr val="black"/>
                </a:solidFill>
                <a:hlinkClick r:id="rId7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7"/>
              </a:rPr>
              <a:t>citroeny.cz/wp/wp-content/gallery/hydropneumatika/schema_hydrauliky.jpg</a:t>
            </a:r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sz="1200" dirty="0">
                <a:solidFill>
                  <a:prstClr val="black"/>
                </a:solidFill>
                <a:hlinkClick r:id="rId8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8"/>
              </a:rPr>
              <a:t>citroeny.cz/wp/wp-content/gallery/hydractiv-3-prvni-generace/hydropneumatika_c5_3_plus.jpg</a:t>
            </a:r>
            <a:endParaRPr lang="cs-CZ" sz="1200" dirty="0" smtClean="0">
              <a:solidFill>
                <a:prstClr val="black"/>
              </a:solidFill>
            </a:endParaRPr>
          </a:p>
          <a:p>
            <a:r>
              <a:rPr lang="cs-CZ" sz="1200" dirty="0">
                <a:solidFill>
                  <a:prstClr val="black"/>
                </a:solidFill>
                <a:hlinkClick r:id="rId9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hlinkClick r:id="rId9"/>
              </a:rPr>
              <a:t>citroeny.cz/wp/wp-content/gallery/hydractiv-3-prvni-generace/schema_hydractive_3_plus.jpg</a:t>
            </a:r>
            <a:endParaRPr lang="cs-CZ" sz="1200" dirty="0" smtClean="0">
              <a:solidFill>
                <a:prstClr val="black"/>
              </a:solidFill>
            </a:endParaRPr>
          </a:p>
          <a:p>
            <a:endParaRPr lang="cs-CZ" sz="1200" dirty="0" smtClean="0">
              <a:solidFill>
                <a:prstClr val="black"/>
              </a:solidFill>
            </a:endParaRPr>
          </a:p>
          <a:p>
            <a:endParaRPr lang="cs-CZ" sz="1400" dirty="0" smtClean="0">
              <a:solidFill>
                <a:prstClr val="black"/>
              </a:solidFill>
            </a:endParaRPr>
          </a:p>
          <a:p>
            <a:r>
              <a:rPr lang="cs-CZ" sz="2000" dirty="0" smtClean="0">
                <a:solidFill>
                  <a:prstClr val="black"/>
                </a:solidFill>
              </a:rPr>
              <a:t>  </a:t>
            </a:r>
            <a:endParaRPr lang="cs-CZ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73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5779</TotalTime>
  <Words>532</Words>
  <Application>Microsoft Office PowerPoint</Application>
  <PresentationFormat>Předvádění na obrazovce (4:3)</PresentationFormat>
  <Paragraphs>148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systému Office</vt:lpstr>
      <vt:lpstr>1_Motiv systému Office</vt:lpstr>
      <vt:lpstr>STŘEDNÍ ŠKOLA STAVEBNÍ A TECHNICKÁ Ústí nad Labem, Čelakovského 5, příspěvková organizace Páteřní škola Ústeckého kraje</vt:lpstr>
      <vt:lpstr>Hydropneumatické pérování</vt:lpstr>
      <vt:lpstr>Hydropneumatické pérování</vt:lpstr>
      <vt:lpstr>Hydropneumatické pérování</vt:lpstr>
      <vt:lpstr>Hydropneumatické pérování</vt:lpstr>
      <vt:lpstr>Hydropneumatické pérování</vt:lpstr>
      <vt:lpstr>Hydropneumatické pérování</vt:lpstr>
      <vt:lpstr>Hydropneumatické pérování</vt:lpstr>
      <vt:lpstr>Hydropneumatické pérování</vt:lpstr>
      <vt:lpstr>Hydropneumatické pérování</vt:lpstr>
      <vt:lpstr>Prezentace aplikace PowerPoint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LH</cp:lastModifiedBy>
  <cp:revision>401</cp:revision>
  <dcterms:created xsi:type="dcterms:W3CDTF">2010-11-01T23:40:31Z</dcterms:created>
  <dcterms:modified xsi:type="dcterms:W3CDTF">2014-01-01T11:03:02Z</dcterms:modified>
</cp:coreProperties>
</file>