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7"/>
  </p:notesMasterIdLst>
  <p:sldIdLst>
    <p:sldId id="256" r:id="rId3"/>
    <p:sldId id="281" r:id="rId4"/>
    <p:sldId id="282" r:id="rId5"/>
    <p:sldId id="283" r:id="rId6"/>
    <p:sldId id="284" r:id="rId7"/>
    <p:sldId id="285" r:id="rId8"/>
    <p:sldId id="286" r:id="rId9"/>
    <p:sldId id="290" r:id="rId10"/>
    <p:sldId id="291" r:id="rId11"/>
    <p:sldId id="292" r:id="rId12"/>
    <p:sldId id="293" r:id="rId13"/>
    <p:sldId id="294" r:id="rId14"/>
    <p:sldId id="275" r:id="rId15"/>
    <p:sldId id="27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851B"/>
    <a:srgbClr val="000000"/>
    <a:srgbClr val="66FFFF"/>
    <a:srgbClr val="0228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84" autoAdjust="0"/>
    <p:restoredTop sz="98561" autoAdjust="0"/>
  </p:normalViewPr>
  <p:slideViewPr>
    <p:cSldViewPr>
      <p:cViewPr>
        <p:scale>
          <a:sx n="110" d="100"/>
          <a:sy n="110" d="100"/>
        </p:scale>
        <p:origin x="-319" y="6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6.1.2014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6.1.2014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6.1.2014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6.1.2014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6.1.2014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6.1.2014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6.1.2014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6.1.2014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6.1.2014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6.1.2014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6.1.2014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6.1.2014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59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51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562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959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88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214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72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596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164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194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248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6.1.2014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6.1.2014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513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ederalcars.cz/data/image_db/big_content/120_Dangel_Peugeot_1.jpg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www.belki-citroen.pl/graf/belki/tylna_belka_renault_2.png" TargetMode="External"/><Relationship Id="rId12" Type="http://schemas.openxmlformats.org/officeDocument/2006/relationships/hyperlink" Target="http://www.vtmcar.cz/fotky16011/fotos/_vyr_262149b70293e24fd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h2.euweb.cz/images/exter5.jpg" TargetMode="External"/><Relationship Id="rId11" Type="http://schemas.openxmlformats.org/officeDocument/2006/relationships/hyperlink" Target="http://www.mjauto.cz/wp-content/uploads/2013/01/ulozeni-tlumicu-perovani-420x220.jpg" TargetMode="External"/><Relationship Id="rId5" Type="http://schemas.openxmlformats.org/officeDocument/2006/relationships/hyperlink" Target="http://www.tatra.cz/cache/images/galleryPreviewBig/04_odpruzeni-1_torzni-tyce.png" TargetMode="External"/><Relationship Id="rId10" Type="http://schemas.openxmlformats.org/officeDocument/2006/relationships/hyperlink" Target="http://www.hothatchshop.cz/files_web/shop/images/detail/3775_shop_7739.jpg" TargetMode="External"/><Relationship Id="rId4" Type="http://schemas.openxmlformats.org/officeDocument/2006/relationships/hyperlink" Target="http://www.offroad-obchod.cz/data/l/3-303006_g.jpg" TargetMode="External"/><Relationship Id="rId9" Type="http://schemas.openxmlformats.org/officeDocument/2006/relationships/hyperlink" Target="http://www.guma.cz/silentbloky/silentblok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9589698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13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Zkrutné tyče a pružné bloky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Pružnost, zkrutné tyče,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přepružení, progresivita, světlá výška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Automobily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Bc. Ladislav Hajný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 - Mechanik opravář motorových vozidel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6489" y="99103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Zkrutné tyče a pružné bloky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3768" y="1497597"/>
            <a:ext cx="756084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VY_32_INOVACE_13_262</a:t>
            </a:r>
            <a:endParaRPr lang="cs-CZ" sz="20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 fontScale="90000"/>
          </a:bodyPr>
          <a:lstStyle/>
          <a:p>
            <a:r>
              <a:rPr lang="cs-CZ" sz="2800" dirty="0"/>
              <a:t/>
            </a:r>
            <a:br>
              <a:rPr lang="cs-CZ" sz="2800" dirty="0"/>
            </a:br>
            <a:r>
              <a:rPr lang="cs-CZ" sz="3100" dirty="0"/>
              <a:t>Zkrutné tyče a pružné bloky</a:t>
            </a:r>
            <a:br>
              <a:rPr lang="cs-CZ" sz="3100" dirty="0"/>
            </a:b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Zkrutné tyče</a:t>
            </a:r>
            <a:endParaRPr lang="cs-CZ" sz="2400" dirty="0" smtClean="0"/>
          </a:p>
          <a:p>
            <a:pPr marL="0" indent="0">
              <a:buNone/>
            </a:pPr>
            <a:r>
              <a:rPr lang="cs-CZ" sz="2000" dirty="0" smtClean="0"/>
              <a:t>Konstrukčně nejméně složité pérování (odpružení).</a:t>
            </a:r>
          </a:p>
          <a:p>
            <a:pPr marL="0" indent="0">
              <a:buNone/>
            </a:pPr>
            <a:r>
              <a:rPr lang="cs-CZ" sz="2000" i="1" u="sng" dirty="0" smtClean="0"/>
              <a:t>Konstrukce a princip</a:t>
            </a:r>
            <a:r>
              <a:rPr lang="cs-CZ" sz="2000" dirty="0" smtClean="0"/>
              <a:t>:</a:t>
            </a:r>
          </a:p>
          <a:p>
            <a:r>
              <a:rPr lang="cs-CZ" sz="2000" dirty="0" smtClean="0"/>
              <a:t>dlouhá </a:t>
            </a:r>
            <a:r>
              <a:rPr lang="cs-CZ" sz="2000" dirty="0"/>
              <a:t>tyč zpravidla kruhového průřezu </a:t>
            </a:r>
            <a:r>
              <a:rPr lang="cs-CZ" sz="2000" dirty="0" smtClean="0"/>
              <a:t>nebo několik plochých listů připevněných navzájem k sobě</a:t>
            </a:r>
          </a:p>
          <a:p>
            <a:r>
              <a:rPr lang="cs-CZ" sz="2000" dirty="0" smtClean="0"/>
              <a:t>jeden konec </a:t>
            </a:r>
            <a:r>
              <a:rPr lang="cs-CZ" sz="2000" dirty="0"/>
              <a:t>pevně </a:t>
            </a:r>
            <a:r>
              <a:rPr lang="cs-CZ" sz="2000" dirty="0" smtClean="0"/>
              <a:t>uchycený </a:t>
            </a:r>
            <a:r>
              <a:rPr lang="cs-CZ" sz="2000" dirty="0"/>
              <a:t>a </a:t>
            </a:r>
            <a:r>
              <a:rPr lang="cs-CZ" sz="2000" dirty="0" smtClean="0"/>
              <a:t>druhý uložený </a:t>
            </a:r>
            <a:r>
              <a:rPr lang="cs-CZ" sz="2000" dirty="0"/>
              <a:t>otočně, na který působí kroutící moment </a:t>
            </a:r>
            <a:r>
              <a:rPr lang="cs-CZ" sz="2000" dirty="0" smtClean="0"/>
              <a:t>od mechaniky nápravy nebo kola</a:t>
            </a:r>
          </a:p>
          <a:p>
            <a:r>
              <a:rPr lang="cs-CZ" sz="2000" dirty="0"/>
              <a:t>Svislý pohyb kola </a:t>
            </a:r>
            <a:r>
              <a:rPr lang="cs-CZ" sz="2000" dirty="0" smtClean="0"/>
              <a:t>působí na páku, ve které je tyč uložena a tím se </a:t>
            </a:r>
            <a:r>
              <a:rPr lang="cs-CZ" sz="2000" dirty="0"/>
              <a:t>tyč otáčí okolo své osy a klade pružný odpor</a:t>
            </a:r>
          </a:p>
          <a:p>
            <a:r>
              <a:rPr lang="cs-CZ" sz="2000" dirty="0" smtClean="0"/>
              <a:t>pro </a:t>
            </a:r>
            <a:r>
              <a:rPr lang="cs-CZ" sz="2000" dirty="0"/>
              <a:t>uchycení jsou většinou konce tyče jemně </a:t>
            </a:r>
            <a:r>
              <a:rPr lang="cs-CZ" sz="2000" dirty="0" smtClean="0"/>
              <a:t>drážkovány</a:t>
            </a:r>
          </a:p>
          <a:p>
            <a:r>
              <a:rPr lang="cs-CZ" sz="2000" dirty="0" smtClean="0"/>
              <a:t>předpružení pomocí stavitelného převodu ( plynulé nastavení) </a:t>
            </a:r>
            <a:r>
              <a:rPr lang="cs-CZ" sz="2000" dirty="0" smtClean="0">
                <a:solidFill>
                  <a:srgbClr val="7030A0"/>
                </a:solidFill>
              </a:rPr>
              <a:t>VW</a:t>
            </a:r>
            <a:r>
              <a:rPr lang="cs-CZ" sz="2000" dirty="0" smtClean="0"/>
              <a:t> </a:t>
            </a:r>
            <a:r>
              <a:rPr lang="cs-CZ" sz="2000" dirty="0" smtClean="0">
                <a:solidFill>
                  <a:srgbClr val="7030A0"/>
                </a:solidFill>
              </a:rPr>
              <a:t>T4</a:t>
            </a:r>
            <a:r>
              <a:rPr lang="cs-CZ" sz="2000" dirty="0" smtClean="0">
                <a:solidFill>
                  <a:srgbClr val="7030A0"/>
                </a:solidFill>
              </a:rPr>
              <a:t>, Mitsubishi </a:t>
            </a:r>
            <a:r>
              <a:rPr lang="cs-CZ" sz="2000" dirty="0" smtClean="0">
                <a:solidFill>
                  <a:srgbClr val="7030A0"/>
                </a:solidFill>
              </a:rPr>
              <a:t>L-200  </a:t>
            </a:r>
            <a:r>
              <a:rPr lang="cs-CZ" sz="2000" dirty="0" smtClean="0"/>
              <a:t>nebo pomocí klínů (skokové nastavení) </a:t>
            </a:r>
            <a:r>
              <a:rPr lang="cs-CZ" sz="2000" dirty="0" smtClean="0">
                <a:solidFill>
                  <a:srgbClr val="7030A0"/>
                </a:solidFill>
              </a:rPr>
              <a:t>Tatra 815</a:t>
            </a:r>
          </a:p>
          <a:p>
            <a:pPr marL="0" indent="0">
              <a:buNone/>
            </a:pPr>
            <a:r>
              <a:rPr lang="cs-CZ" sz="22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Pružnost zkrutné tyče </a:t>
            </a:r>
            <a:r>
              <a:rPr lang="cs-CZ" sz="2200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dána délkou, průměrem a materiálem tyče.</a:t>
            </a:r>
            <a:endParaRPr lang="cs-CZ" sz="2200" u="sng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>
              <a:lnSpc>
                <a:spcPct val="120000"/>
              </a:lnSpc>
            </a:pPr>
            <a:endParaRPr lang="cs-CZ" sz="8000" dirty="0"/>
          </a:p>
          <a:p>
            <a:pPr marL="180975" indent="-180975">
              <a:buNone/>
            </a:pPr>
            <a:endParaRPr lang="cs-CZ" sz="2900" i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200" dirty="0" smtClean="0"/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pPr marL="0" indent="0">
              <a:buNone/>
            </a:pPr>
            <a:r>
              <a:rPr lang="cs-CZ" sz="2000" dirty="0" smtClean="0"/>
              <a:t>	 	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000" dirty="0"/>
              <a:t>			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943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/>
              <a:t>Zkrutné tyče a pružné bloky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15735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11560" y="1440000"/>
            <a:ext cx="7920880" cy="5040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80975" lvl="0" indent="-180975">
              <a:spcBef>
                <a:spcPct val="20000"/>
              </a:spcBef>
            </a:pPr>
            <a:r>
              <a:rPr lang="cs-CZ" sz="2200" i="1" u="sng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Výhody</a:t>
            </a:r>
            <a:r>
              <a:rPr lang="cs-CZ" sz="2200" i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 marL="342900" lvl="0" indent="-34290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prstClr val="black"/>
                </a:solidFill>
              </a:rPr>
              <a:t>nízké výrobní náklady</a:t>
            </a:r>
            <a:endParaRPr lang="cs-CZ" sz="2200" dirty="0">
              <a:solidFill>
                <a:prstClr val="black"/>
              </a:solidFill>
            </a:endParaRP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prstClr val="black"/>
                </a:solidFill>
              </a:rPr>
              <a:t>světlá </a:t>
            </a:r>
            <a:r>
              <a:rPr lang="cs-CZ" sz="2000" dirty="0">
                <a:solidFill>
                  <a:prstClr val="black"/>
                </a:solidFill>
              </a:rPr>
              <a:t>výška </a:t>
            </a:r>
            <a:r>
              <a:rPr lang="cs-CZ" sz="2000" dirty="0" smtClean="0">
                <a:solidFill>
                  <a:prstClr val="black"/>
                </a:solidFill>
              </a:rPr>
              <a:t>lze nastavením změnit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prstClr val="black"/>
                </a:solidFill>
              </a:rPr>
              <a:t>lze nastavit tuhost pérování, pouze se změnou světlé výšky vozidla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prstClr val="black"/>
                </a:solidFill>
              </a:rPr>
              <a:t>nezasahuje svým umístěním, (konstrukčním uložením) do prostoru karoserie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000" dirty="0" smtClean="0">
                <a:solidFill>
                  <a:prstClr val="black"/>
                </a:solidFill>
              </a:rPr>
              <a:t>odolnost a životnost zkrutných tyčí</a:t>
            </a:r>
          </a:p>
          <a:p>
            <a:pPr lvl="0"/>
            <a:endParaRPr lang="cs-CZ" sz="2000" dirty="0">
              <a:solidFill>
                <a:prstClr val="black"/>
              </a:solidFill>
            </a:endParaRPr>
          </a:p>
          <a:p>
            <a:pPr lvl="0" algn="just">
              <a:spcBef>
                <a:spcPct val="20000"/>
              </a:spcBef>
            </a:pPr>
            <a:r>
              <a:rPr lang="cs-CZ" sz="2200" i="1" u="sng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Nevýhody</a:t>
            </a:r>
            <a:r>
              <a:rPr lang="cs-CZ" sz="2200" i="1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 marL="342900" lvl="0" indent="-342900" algn="just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prstClr val="black"/>
                </a:solidFill>
              </a:rPr>
              <a:t>pouze lineární charakteristika pérování</a:t>
            </a:r>
          </a:p>
          <a:p>
            <a:pPr marL="342900" lvl="0" indent="-342900" algn="just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prstClr val="black"/>
                </a:solidFill>
              </a:rPr>
              <a:t>nepřenáší žádné suvné síly od kol, úprava konstrukce uložení nápravy</a:t>
            </a:r>
          </a:p>
          <a:p>
            <a:pPr marL="342900" lvl="0" indent="-342900" algn="just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prstClr val="black"/>
                </a:solidFill>
              </a:rPr>
              <a:t>nemá samo tlumící účinek – dodatečné vybavení tlumiči a stabilizátory</a:t>
            </a:r>
          </a:p>
          <a:p>
            <a:pPr marL="342900" lvl="0" indent="-342900" algn="just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prstClr val="black"/>
                </a:solidFill>
              </a:rPr>
              <a:t>značné nároky na délku tyč</a:t>
            </a:r>
          </a:p>
          <a:p>
            <a:pPr lvl="0" algn="ctr">
              <a:spcBef>
                <a:spcPct val="20000"/>
              </a:spcBef>
            </a:pPr>
            <a:r>
              <a:rPr lang="cs-CZ" sz="2400" i="1" u="sng" dirty="0" smtClean="0">
                <a:solidFill>
                  <a:srgbClr val="FF0000"/>
                </a:solidFill>
              </a:rPr>
              <a:t>Při deformaci zkrutné tyče je vozidlo většinou nepojízdné!!!</a:t>
            </a:r>
          </a:p>
          <a:p>
            <a:pPr lvl="0" algn="just">
              <a:spcBef>
                <a:spcPct val="20000"/>
              </a:spcBef>
            </a:pPr>
            <a:endParaRPr lang="cs-CZ" sz="2000" dirty="0" smtClean="0">
              <a:solidFill>
                <a:prstClr val="black"/>
              </a:solidFill>
            </a:endParaRPr>
          </a:p>
          <a:p>
            <a:pPr lvl="0" algn="just">
              <a:spcBef>
                <a:spcPct val="20000"/>
              </a:spcBef>
            </a:pPr>
            <a:endParaRPr lang="cs-CZ" sz="2200" i="1" u="sng" dirty="0"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40876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/>
              <a:t>Zkrutné tyče a pružné bloky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3013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Materiál pro výrobu zkrutných tyčí</a:t>
            </a:r>
            <a:endParaRPr lang="cs-CZ" sz="2400" i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000" dirty="0" smtClean="0"/>
              <a:t>velmi dobře </a:t>
            </a:r>
            <a:r>
              <a:rPr lang="cs-CZ" sz="2000" dirty="0"/>
              <a:t>snášející namáhání na krut a zároveň </a:t>
            </a:r>
            <a:r>
              <a:rPr lang="cs-CZ" sz="2000" dirty="0" smtClean="0"/>
              <a:t>je povrchově tvrdý</a:t>
            </a:r>
          </a:p>
          <a:p>
            <a:r>
              <a:rPr lang="cs-CZ" sz="2000" dirty="0" smtClean="0"/>
              <a:t>nízko </a:t>
            </a:r>
            <a:r>
              <a:rPr lang="cs-CZ" sz="2000" dirty="0"/>
              <a:t>a středně legované oceli (chromem a vanadem), které jsou tepelně </a:t>
            </a:r>
            <a:r>
              <a:rPr lang="cs-CZ" sz="2000" dirty="0" smtClean="0"/>
              <a:t>zpracovatelné</a:t>
            </a:r>
          </a:p>
          <a:p>
            <a:r>
              <a:rPr lang="cs-CZ" sz="2000" dirty="0" smtClean="0"/>
              <a:t>zušlechtěny </a:t>
            </a:r>
            <a:r>
              <a:rPr lang="cs-CZ" sz="2000" dirty="0"/>
              <a:t>na pevnost 600 až 1000 </a:t>
            </a:r>
            <a:r>
              <a:rPr lang="cs-CZ" sz="2000" dirty="0" smtClean="0"/>
              <a:t>MPa </a:t>
            </a:r>
          </a:p>
          <a:p>
            <a:r>
              <a:rPr lang="cs-CZ" sz="2000" dirty="0" smtClean="0"/>
              <a:t>požadavkům vyhovují </a:t>
            </a:r>
            <a:r>
              <a:rPr lang="cs-CZ" sz="2000" dirty="0"/>
              <a:t>např. oceli 14 260.6; 15 230; 16 </a:t>
            </a:r>
            <a:r>
              <a:rPr lang="cs-CZ" sz="2000" dirty="0" smtClean="0"/>
              <a:t>640</a:t>
            </a:r>
          </a:p>
          <a:p>
            <a:r>
              <a:rPr lang="cs-CZ" sz="2000" dirty="0" smtClean="0"/>
              <a:t>zkrutné tyče pruží pouze v jednom směru, proto musí být použity různé na pravou / levou stranu, označení barvou</a:t>
            </a:r>
          </a:p>
          <a:p>
            <a:pPr marL="0" indent="0">
              <a:buNone/>
            </a:pPr>
            <a:endParaRPr lang="cs-CZ" sz="2400" i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								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					</a:t>
            </a: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2051719" y="4036540"/>
            <a:ext cx="4968557" cy="23801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51204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274638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/>
              <a:t>Zkrutné tyče a pružné bloky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50400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Použití zkrutných tyčí ve vozidlech</a:t>
            </a:r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sz="2000" dirty="0" smtClean="0"/>
              <a:t>přední nápravy - 	současné některé modely TATRA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současné vozidla Pick-Up 4x4 , Nissan Navara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Mitsubishi L-200, některé vozidla kategorie N₁</a:t>
            </a:r>
          </a:p>
          <a:p>
            <a:pPr marL="0" indent="0">
              <a:buNone/>
            </a:pPr>
            <a:endParaRPr lang="cs-CZ" sz="2000" dirty="0"/>
          </a:p>
          <a:p>
            <a:r>
              <a:rPr lang="cs-CZ" sz="2000" dirty="0" smtClean="0"/>
              <a:t>zadní nápravy - 	současné automobily nižší a nižší střední třídy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zejména francouzských výrobců vozidel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Renault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Peugeot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Citroen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000" dirty="0" smtClean="0"/>
              <a:t>			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80404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/>
              <a:t>Zkrutné tyče a pružné bloky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612661" y="1412776"/>
            <a:ext cx="7920000" cy="5040000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2400" i="1" u="sng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Způsob uložení </a:t>
            </a:r>
            <a:r>
              <a:rPr lang="cs-CZ" sz="2400" i="1" u="sng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zkrutných tyčí na </a:t>
            </a:r>
            <a:r>
              <a:rPr lang="cs-CZ" sz="2400" i="1" u="sng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nápravě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0350" y="1916832"/>
            <a:ext cx="6816025" cy="4464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331640" y="2204864"/>
            <a:ext cx="2114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Tatra přední náprava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8070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/>
              <a:t>Zkrutné tyče a pružné bloky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880" cy="5040000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2400" i="1" u="sng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Způsob uložení zkrutných tyčí na nápravě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492897"/>
            <a:ext cx="4939094" cy="3519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19672" y="6012000"/>
            <a:ext cx="30806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Hummer H2 přední náprava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11464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/>
              <a:t>Zkrutné tyče a pružné bloky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880" cy="5040000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2400" i="1" u="sng" dirty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Způsob uložení zkrutných tyčí na nápravě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891648"/>
            <a:ext cx="6120680" cy="46779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20072" y="2348880"/>
            <a:ext cx="36439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Zadní náprava Renault pozice č. 6</a:t>
            </a:r>
          </a:p>
          <a:p>
            <a:r>
              <a:rPr lang="cs-CZ" sz="2000" dirty="0" smtClean="0"/>
              <a:t>zkrutné tyče 2x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811996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/>
              <a:t>Zkrutné tyče a pružné bloky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880" cy="50400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i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Způsob uložení zkrutných tyčí na nápravě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					</a:t>
            </a: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56000" y="6012000"/>
            <a:ext cx="37215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Zadní náprava Peugeot Expert 4x4</a:t>
            </a:r>
            <a:endParaRPr lang="cs-CZ" sz="2000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302657"/>
            <a:ext cx="6408712" cy="37093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91879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8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/>
              <a:t>Zkrutné tyče a pružné bloky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402556"/>
            <a:ext cx="7848871" cy="4955203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2400" b="1" i="1" u="sng" dirty="0" smtClean="0"/>
              <a:t>Pružné bloky</a:t>
            </a:r>
          </a:p>
          <a:p>
            <a:r>
              <a:rPr lang="cs-CZ" sz="2200" i="1" u="sng" dirty="0" smtClean="0"/>
              <a:t>Charakteristika</a:t>
            </a:r>
            <a:endParaRPr lang="cs-CZ" sz="2200" i="1" u="sng" dirty="0"/>
          </a:p>
          <a:p>
            <a:pPr algn="just"/>
            <a:r>
              <a:rPr lang="cs-CZ" sz="2000" dirty="0"/>
              <a:t>Pryž </a:t>
            </a:r>
            <a:r>
              <a:rPr lang="cs-CZ" sz="2000" dirty="0" smtClean="0"/>
              <a:t>je schopna velkých </a:t>
            </a:r>
            <a:r>
              <a:rPr lang="cs-CZ" sz="2000" dirty="0"/>
              <a:t>pružných deformací, velkého vnitřního útlumu, tlumení hluku a je levná. </a:t>
            </a:r>
            <a:r>
              <a:rPr lang="cs-CZ" sz="2000" dirty="0" smtClean="0"/>
              <a:t>Velkou nevýhodou </a:t>
            </a:r>
            <a:r>
              <a:rPr lang="cs-CZ" sz="2000" dirty="0"/>
              <a:t>je citlivost na teplotu (použití v rozsahu -30 až +85 °C) a </a:t>
            </a:r>
            <a:r>
              <a:rPr lang="cs-CZ" sz="2000" dirty="0" smtClean="0"/>
              <a:t>stárnutí pryže. </a:t>
            </a:r>
          </a:p>
          <a:p>
            <a:pPr algn="just"/>
            <a:r>
              <a:rPr lang="cs-CZ" sz="2000" dirty="0" smtClean="0"/>
              <a:t>Syntetická </a:t>
            </a:r>
            <a:r>
              <a:rPr lang="cs-CZ" sz="2000" dirty="0"/>
              <a:t>pryž je odolná proti účinkům benzinu, olejů </a:t>
            </a:r>
            <a:r>
              <a:rPr lang="cs-CZ" sz="2000" dirty="0" smtClean="0"/>
              <a:t>apod.</a:t>
            </a:r>
          </a:p>
          <a:p>
            <a:pPr algn="just"/>
            <a:r>
              <a:rPr lang="cs-CZ" sz="2000" dirty="0" smtClean="0"/>
              <a:t> </a:t>
            </a:r>
            <a:endParaRPr lang="cs-CZ" sz="2000" dirty="0"/>
          </a:p>
          <a:p>
            <a:r>
              <a:rPr lang="cs-CZ" sz="2200" i="1" u="sng" dirty="0" smtClean="0"/>
              <a:t>Použití</a:t>
            </a:r>
            <a:endParaRPr lang="cs-CZ" sz="2200" i="1" u="sng" dirty="0"/>
          </a:p>
          <a:p>
            <a:pPr algn="just"/>
            <a:r>
              <a:rPr lang="cs-CZ" sz="2000" dirty="0"/>
              <a:t>Pryžové pružiny umožňují </a:t>
            </a:r>
            <a:r>
              <a:rPr lang="cs-CZ" sz="2000" dirty="0" smtClean="0"/>
              <a:t>podle charakteristiky a uspořádání </a:t>
            </a:r>
            <a:r>
              <a:rPr lang="cs-CZ" sz="2000" dirty="0"/>
              <a:t>měkké nebo tvrdší </a:t>
            </a:r>
            <a:r>
              <a:rPr lang="cs-CZ" sz="2000" dirty="0" smtClean="0"/>
              <a:t>pružení, ve </a:t>
            </a:r>
            <a:r>
              <a:rPr lang="cs-CZ" sz="2000" dirty="0"/>
              <a:t>všech směrech a především dobrou kombinaci pružení a tlumení. </a:t>
            </a:r>
            <a:r>
              <a:rPr lang="cs-CZ" sz="2000" dirty="0" smtClean="0"/>
              <a:t>Pryž lze velmi </a:t>
            </a:r>
            <a:r>
              <a:rPr lang="cs-CZ" sz="2000" dirty="0"/>
              <a:t>snadno </a:t>
            </a:r>
            <a:r>
              <a:rPr lang="cs-CZ" sz="2000" dirty="0" smtClean="0"/>
              <a:t>navulkanizovat nebo (přilepit) </a:t>
            </a:r>
            <a:r>
              <a:rPr lang="cs-CZ" sz="2000" dirty="0"/>
              <a:t>mezi kovové destičky nebo trubky, a tak vytvořit pružiny, které mohou být namáhány tlakem, smykem i </a:t>
            </a:r>
            <a:r>
              <a:rPr lang="cs-CZ" sz="2000" dirty="0" smtClean="0"/>
              <a:t>krutem tzv. (silentbloky). </a:t>
            </a:r>
            <a:endParaRPr lang="cs-CZ" sz="2000" dirty="0"/>
          </a:p>
          <a:p>
            <a:pPr algn="just"/>
            <a:r>
              <a:rPr lang="cs-CZ" sz="2000" dirty="0"/>
              <a:t>Použití těchto pružin </a:t>
            </a:r>
            <a:r>
              <a:rPr lang="cs-CZ" sz="2000" dirty="0" smtClean="0"/>
              <a:t>je především pro </a:t>
            </a:r>
            <a:r>
              <a:rPr lang="cs-CZ" sz="2000" dirty="0"/>
              <a:t>odpružení strojů, motorů, ale </a:t>
            </a:r>
            <a:r>
              <a:rPr lang="cs-CZ" sz="2000" dirty="0" smtClean="0"/>
              <a:t>hlavně </a:t>
            </a:r>
            <a:r>
              <a:rPr lang="cs-CZ" sz="2000" dirty="0"/>
              <a:t>k tlumení kmitů, rázů a </a:t>
            </a:r>
            <a:r>
              <a:rPr lang="cs-CZ" sz="2000" dirty="0" smtClean="0"/>
              <a:t>potlačení hlučnosti</a:t>
            </a:r>
            <a:r>
              <a:rPr lang="cs-CZ" sz="20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5864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8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/>
              <a:t>Zkrutné tyče a pružné bloky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402556"/>
            <a:ext cx="7848871" cy="4955203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Různé druhy silentbloků</a:t>
            </a:r>
            <a:endParaRPr lang="cs-CZ" sz="2000" dirty="0"/>
          </a:p>
          <a:p>
            <a:r>
              <a:rPr lang="cs-CZ" sz="2000" dirty="0" smtClean="0"/>
              <a:t>					Silentblok spodního ramena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				Škoda Octavia </a:t>
            </a:r>
            <a:endParaRPr lang="cs-CZ" sz="20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84783"/>
            <a:ext cx="5243204" cy="3816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5921523" y="2895501"/>
            <a:ext cx="2869505" cy="23523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42318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8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/>
              <a:t>Zkrutné tyče a pružné bloky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1402556"/>
            <a:ext cx="7848871" cy="4955203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Horní uložení tlumiče</a:t>
            </a:r>
          </a:p>
          <a:p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/>
              <a:t>	</a:t>
            </a:r>
            <a:r>
              <a:rPr lang="cs-CZ" sz="2000" dirty="0" smtClean="0"/>
              <a:t>		</a:t>
            </a:r>
          </a:p>
          <a:p>
            <a:r>
              <a:rPr lang="cs-CZ" sz="2000" dirty="0" smtClean="0"/>
              <a:t>			Elastogram zadního tlumiče Škoda Roomster</a:t>
            </a:r>
            <a:endParaRPr lang="cs-CZ" sz="2000" dirty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r>
              <a:rPr lang="cs-CZ" sz="2000" dirty="0" smtClean="0"/>
              <a:t>					</a:t>
            </a:r>
            <a:endParaRPr lang="cs-CZ" sz="20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16832"/>
            <a:ext cx="4000500" cy="209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4068" y="2278295"/>
            <a:ext cx="3675831" cy="3675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6772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20688"/>
            <a:ext cx="7920880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dirty="0" smtClean="0"/>
              <a:t>Tato prezentace, ukazuje a seznamuje žáky se zkrutnými tyčemi a pryžovými bloky. Zkrutné tyče, které jsou základem odpružení současných nákladních vozidel TATRA (některé podvozky), a vozidel zejména francouzské provenience, s jejich použitím v konstrukci stavby  vozidel.</a:t>
            </a:r>
          </a:p>
          <a:p>
            <a:endParaRPr lang="cs-CZ" sz="2000" dirty="0" smtClean="0"/>
          </a:p>
          <a:p>
            <a:r>
              <a:rPr lang="cs-CZ" sz="2000" dirty="0" smtClean="0"/>
              <a:t>Cvičení:</a:t>
            </a:r>
          </a:p>
          <a:p>
            <a:endParaRPr lang="cs-CZ" sz="2000" dirty="0"/>
          </a:p>
          <a:p>
            <a:pPr marL="457200" indent="-457200">
              <a:buAutoNum type="arabicParenR"/>
            </a:pPr>
            <a:r>
              <a:rPr lang="cs-CZ" sz="2000" dirty="0" smtClean="0"/>
              <a:t>Vyjmenujte výhody / nevýhody zkrutných tyčí?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Kde naleznete ve stavbě vozidel pryžové pérování?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Je možné progresivní pérování v tomto systému pérování?</a:t>
            </a:r>
          </a:p>
          <a:p>
            <a:endParaRPr lang="cs-CZ" sz="2000" dirty="0"/>
          </a:p>
          <a:p>
            <a:endParaRPr lang="cs-CZ" sz="2000" dirty="0" smtClean="0"/>
          </a:p>
          <a:p>
            <a:pPr algn="ctr"/>
            <a:endParaRPr lang="cs-CZ" sz="4400" i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cs-CZ" sz="4400" i="1" dirty="0" smtClean="0">
                <a:solidFill>
                  <a:schemeClr val="accent6">
                    <a:lumMod val="75000"/>
                  </a:schemeClr>
                </a:solidFill>
              </a:rPr>
              <a:t>Děkuji za pozornost</a:t>
            </a:r>
            <a:endParaRPr lang="cs-CZ" sz="4400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08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Použité zdroje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64775"/>
            <a:ext cx="7632848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prstClr val="black"/>
                </a:solidFill>
              </a:rPr>
              <a:t>Publikace: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M. Pilárik, J. Pabst  -  Automobily I. – nakl. Informatorium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Rolf Gscheidle a kolektiv – Příručka pro automechanika – nakl. Sabotáles</a:t>
            </a:r>
          </a:p>
          <a:p>
            <a:r>
              <a:rPr lang="cs-CZ" sz="2000" dirty="0" smtClean="0">
                <a:solidFill>
                  <a:prstClr val="black"/>
                </a:solidFill>
              </a:rPr>
              <a:t>Výukové sešity BOSCH pro pedagogické pracovníky </a:t>
            </a:r>
          </a:p>
          <a:p>
            <a:endParaRPr lang="cs-CZ" sz="2000" dirty="0" smtClean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V prezentaci použity vlastní citace a fotografie, vyjma fotografií z volně dostupných zdrojů:</a:t>
            </a:r>
          </a:p>
          <a:p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4"/>
              </a:rPr>
              <a:t>www.offroad-obchod.cz/data/l/3-303006_g.jpg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5"/>
              </a:rPr>
              <a:t>www.tatra.cz/cache/images/galleryPreviewBig/04_odpruzeni-1_torzni-tyce.png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6"/>
              </a:rPr>
              <a:t>www.h2.euweb.cz/images/exter5.jpg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7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7"/>
              </a:rPr>
              <a:t>www.belki-citroen.pl/graf/belki/tylna_belka_renault_2.png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8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8"/>
              </a:rPr>
              <a:t>www.federalcars.cz/data/image_db/big_content/120_Dangel_Peugeot_1.jpg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9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9"/>
              </a:rPr>
              <a:t>www.guma.cz/silentbloky/silentbloky.jpg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10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10"/>
              </a:rPr>
              <a:t>www.hothatchshop.cz/files_web/shop/images/detail/3775_shop_7739.jpg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11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11"/>
              </a:rPr>
              <a:t>www.mjauto.cz/wp-content/uploads/2013/01/ulozeni-tlumicu-perovani-420x220.jpg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12"/>
              </a:rPr>
              <a:t>http://www.vtmcar.cz/fotky16011/fotos/_</a:t>
            </a:r>
            <a:r>
              <a:rPr lang="cs-CZ" sz="1200" dirty="0" smtClean="0">
                <a:solidFill>
                  <a:prstClr val="black"/>
                </a:solidFill>
                <a:hlinkClick r:id="rId12"/>
              </a:rPr>
              <a:t>vyr_262149b70293e24fd.jpg</a:t>
            </a:r>
            <a:endParaRPr lang="cs-CZ" sz="1200" dirty="0" smtClean="0">
              <a:solidFill>
                <a:prstClr val="black"/>
              </a:solidFill>
            </a:endParaRPr>
          </a:p>
          <a:p>
            <a:endParaRPr lang="cs-CZ" sz="1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73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6567</TotalTime>
  <Words>778</Words>
  <Application>Microsoft Office PowerPoint</Application>
  <PresentationFormat>Předvádění na obrazovce (4:3)</PresentationFormat>
  <Paragraphs>206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1_Motiv systému Office</vt:lpstr>
      <vt:lpstr>STŘEDNÍ ŠKOLA STAVEBNÍ A TECHNICKÁ Ústí nad Labem, Čelakovského 5, příspěvková organizace Páteřní škola Ústeckého kraje</vt:lpstr>
      <vt:lpstr> Zkrutné tyče a pružné bloky </vt:lpstr>
      <vt:lpstr>Zkrutné tyče a pružné bloky</vt:lpstr>
      <vt:lpstr>Zkrutné tyče a pružné bloky</vt:lpstr>
      <vt:lpstr>Zkrutné tyče a pružné bloky</vt:lpstr>
      <vt:lpstr>Zkrutné tyče a pružné bloky</vt:lpstr>
      <vt:lpstr>Zkrutné tyče a pružné bloky</vt:lpstr>
      <vt:lpstr>Zkrutné tyče a pružné bloky</vt:lpstr>
      <vt:lpstr>Zkrutné tyče a pružné bloky</vt:lpstr>
      <vt:lpstr>Zkrutné tyče a pružné bloky</vt:lpstr>
      <vt:lpstr>Zkrutné tyče a pružné bloky</vt:lpstr>
      <vt:lpstr>Zkrutné tyče a pružné bloky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Ladislav Hajný</cp:lastModifiedBy>
  <cp:revision>443</cp:revision>
  <dcterms:created xsi:type="dcterms:W3CDTF">2010-11-01T23:40:31Z</dcterms:created>
  <dcterms:modified xsi:type="dcterms:W3CDTF">2014-01-06T10:41:56Z</dcterms:modified>
</cp:coreProperties>
</file>