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5"/>
  </p:notesMasterIdLst>
  <p:sldIdLst>
    <p:sldId id="256" r:id="rId3"/>
    <p:sldId id="289" r:id="rId4"/>
    <p:sldId id="290" r:id="rId5"/>
    <p:sldId id="292" r:id="rId6"/>
    <p:sldId id="293" r:id="rId7"/>
    <p:sldId id="295" r:id="rId8"/>
    <p:sldId id="294" r:id="rId9"/>
    <p:sldId id="296" r:id="rId10"/>
    <p:sldId id="297" r:id="rId11"/>
    <p:sldId id="298" r:id="rId12"/>
    <p:sldId id="271" r:id="rId13"/>
    <p:sldId id="270" r:id="rId14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38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notesSlide" Target="../notesSlides/notesSlide7.xml"/><Relationship Id="rId7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9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2.jpeg"/><Relationship Id="rId4" Type="http://schemas.openxmlformats.org/officeDocument/2006/relationships/image" Target="../media/image1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://www.mark-kompresory.cz/kompresory-red-lin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az-kompresory.cz/pistove-kompresory.html" TargetMode="External"/><Relationship Id="rId5" Type="http://schemas.openxmlformats.org/officeDocument/2006/relationships/hyperlink" Target="http://www.2e.cz/pistove-kompresory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163830"/>
              </p:ext>
            </p:extLst>
          </p:nvPr>
        </p:nvGraphicFramePr>
        <p:xfrm>
          <a:off x="750888" y="2060575"/>
          <a:ext cx="7561262" cy="3828034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21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Charakteristika,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princip činnosti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hlavní části, použití,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regulace pístových kompresorů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Kompresor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škodlivý prostor, pracovní oběh, chlazení, mazání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3.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VY_32_INOVACE_21_416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>
                <a:solidFill>
                  <a:srgbClr val="000000"/>
                </a:solidFill>
                <a:latin typeface="Calibri" pitchFamily="34" charset="0"/>
              </a:rPr>
              <a:t>Pístové kompresory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3200" b="1" dirty="0" smtClean="0">
                <a:solidFill>
                  <a:schemeClr val="tx1"/>
                </a:solidFill>
                <a:latin typeface="Calibri" pitchFamily="34" charset="0"/>
              </a:rPr>
              <a:t>Kompresory - pístové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Charakteristika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bjemové stroje na stlačování plynu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echanická energie přivedená do kompresoru se přemění částečně na teplo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přeměna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mechanické energie v energii tlakovou se děje zmenšováním objemu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pracovního prostoru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2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7656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Princip činnosti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2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2"/>
                </a:solidFill>
                <a:latin typeface="Calibri" pitchFamily="34" charset="0"/>
              </a:rPr>
              <a:t>racovní oběh je dán vratným pohybem pístu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endParaRPr lang="cs-CZ" altLang="cs-CZ" sz="2000" dirty="0" smtClean="0">
              <a:solidFill>
                <a:schemeClr val="tx2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792163"/>
            <a:ext cx="8229600" cy="506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944563"/>
            <a:ext cx="8229600" cy="5065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388" y="1916832"/>
            <a:ext cx="4213225" cy="3745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72681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 úsek </a:t>
            </a:r>
            <a:r>
              <a:rPr lang="cs-CZ" altLang="cs-CZ" sz="2000" b="1" dirty="0">
                <a:solidFill>
                  <a:schemeClr val="accent2"/>
                </a:solidFill>
                <a:latin typeface="Calibri" pitchFamily="34" charset="0"/>
              </a:rPr>
              <a:t>1-2 -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accent2"/>
                </a:solidFill>
                <a:latin typeface="Calibri" pitchFamily="34" charset="0"/>
              </a:rPr>
              <a:t>nasávání 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vzdušiny při sacím tlaku </a:t>
            </a:r>
            <a:r>
              <a:rPr lang="cs-CZ" altLang="cs-CZ" sz="2000" b="1" dirty="0" err="1">
                <a:solidFill>
                  <a:srgbClr val="000000"/>
                </a:solidFill>
                <a:latin typeface="Calibri" pitchFamily="34" charset="0"/>
              </a:rPr>
              <a:t>ps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, který je o něco nižší než tlak atmosférický; snížení sacího tlaku je způsobeno odpory v sacím systému; sací ventil je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otevřen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 úsek </a:t>
            </a:r>
            <a:r>
              <a:rPr lang="cs-CZ" altLang="cs-CZ" sz="2000" b="1" dirty="0">
                <a:solidFill>
                  <a:schemeClr val="accent2"/>
                </a:solidFill>
                <a:latin typeface="Calibri" pitchFamily="34" charset="0"/>
              </a:rPr>
              <a:t>2-3 -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 komprese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při které jsou oba ventily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uzavřeny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accent2"/>
                </a:solidFill>
                <a:latin typeface="Calibri" pitchFamily="34" charset="0"/>
              </a:rPr>
              <a:t>úsek 3-4 -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accent2"/>
                </a:solidFill>
                <a:latin typeface="Calibri" pitchFamily="34" charset="0"/>
              </a:rPr>
              <a:t>výtlak</a:t>
            </a:r>
            <a:r>
              <a:rPr lang="cs-CZ" altLang="cs-CZ" sz="2000" b="1" dirty="0">
                <a:solidFill>
                  <a:srgbClr val="000000"/>
                </a:solidFill>
                <a:latin typeface="Calibri" pitchFamily="34" charset="0"/>
              </a:rPr>
              <a:t>;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výtlačný ventil je otevřen, vzdušina je vytlačována při výtlačném tlaku </a:t>
            </a:r>
            <a:r>
              <a:rPr lang="cs-CZ" altLang="cs-CZ" sz="2000" b="1" dirty="0" err="1">
                <a:solidFill>
                  <a:srgbClr val="000000"/>
                </a:solidFill>
                <a:latin typeface="Calibri" pitchFamily="34" charset="0"/>
              </a:rPr>
              <a:t>pv</a:t>
            </a:r>
            <a:r>
              <a:rPr lang="cs-CZ" altLang="cs-CZ" sz="2000" b="1" dirty="0">
                <a:solidFill>
                  <a:srgbClr val="000000"/>
                </a:solidFill>
                <a:latin typeface="Calibri" pitchFamily="34" charset="0"/>
              </a:rPr>
              <a:t>,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který je roven tlaku působícímu proti vytlačování vzdušiny, tj. například protitlaku ve vzdušníku a podobně; ve škodlivém prostoru mezi čelem pístu a hlavou válce zůstává nevytlačena vzdušina o objemu </a:t>
            </a:r>
            <a:r>
              <a:rPr lang="cs-CZ" altLang="cs-CZ" sz="2000" b="1" dirty="0" err="1" smtClean="0">
                <a:solidFill>
                  <a:srgbClr val="000000"/>
                </a:solidFill>
                <a:latin typeface="Calibri" pitchFamily="34" charset="0"/>
              </a:rPr>
              <a:t>Vš</a:t>
            </a:r>
            <a:endParaRPr lang="cs-CZ" altLang="cs-CZ" sz="2000" b="1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accent2"/>
                </a:solidFill>
                <a:latin typeface="Calibri" pitchFamily="34" charset="0"/>
              </a:rPr>
              <a:t>úsek 4-1 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–</a:t>
            </a: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accent2"/>
                </a:solidFill>
                <a:latin typeface="Calibri" pitchFamily="34" charset="0"/>
              </a:rPr>
              <a:t>expanze</a:t>
            </a: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vzdušiny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, která zůstala ve škodlivém prostoru; při zavřených ventilech se vzdušina rozpíná (expanduje) na objem </a:t>
            </a: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Ve</a:t>
            </a:r>
            <a:endParaRPr lang="cs-CZ" altLang="cs-CZ" sz="20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32194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Rozdělení pístových kompresorů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Podle velikosti stlačení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nízkotlaké - není-li výtlačný tlak vyšší než 2,5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MPa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tředotlaké - výtlačný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tlak mezi 2,5 a 10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vysokotlaké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výtlačný tlak 10 až 250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MPa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Podle počtu válců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ednoválcové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íceválcové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389089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19312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Podle průběhu stlačování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j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ednostupňové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několikastupňové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V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dvoustupňovém provedení se vzduch stlačí v prvním válci (4) na 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mezitlak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(5) a po ochlazení v mezichladiči se v druhém válci (6) stlačí na konečný pracovní tlak. Velikost 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mezitlaku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stanoví konstrukčně pevně vzájemný poměr průměrů válců. Průměr válce druhého stupně je vždy podstatně menší než průměr válce prvního stupně, protože 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předstlačený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vzduch na vstupu do druhého stupně má podstatně menší objem. Na obrázku jsou vyznačené sací ventily (2) a výtlačné ventily (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3).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980728"/>
            <a:ext cx="3670300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96059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pokud se zvyšuje kompresní poměr, snižuje se objemová účinnost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současně stoupá teplota – zhoršení mazání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mezi jednotlivé stupně se řadí chladiče – stlačený plyn zmenší svůj objem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práce na stlačení se zmenší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Kompresní poměr      </a:t>
            </a:r>
            <a:r>
              <a:rPr lang="el-GR" altLang="cs-CZ" sz="3200" b="1" dirty="0">
                <a:solidFill>
                  <a:srgbClr val="000000"/>
                </a:solidFill>
                <a:latin typeface="Calibri" pitchFamily="34" charset="0"/>
              </a:rPr>
              <a:t>π = </a:t>
            </a:r>
            <a:r>
              <a:rPr lang="cs-CZ" altLang="cs-CZ" sz="3200" b="1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b="1" dirty="0" err="1">
                <a:solidFill>
                  <a:srgbClr val="000000"/>
                </a:solidFill>
                <a:latin typeface="Calibri" pitchFamily="34" charset="0"/>
              </a:rPr>
              <a:t>m</a:t>
            </a: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/</a:t>
            </a:r>
            <a:r>
              <a:rPr lang="cs-CZ" altLang="cs-CZ" sz="3200" b="1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b="1" dirty="0" err="1">
                <a:solidFill>
                  <a:srgbClr val="000000"/>
                </a:solidFill>
                <a:latin typeface="Calibri" pitchFamily="34" charset="0"/>
              </a:rPr>
              <a:t>s</a:t>
            </a: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 = </a:t>
            </a:r>
            <a:r>
              <a:rPr lang="cs-CZ" altLang="cs-CZ" sz="3200" b="1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b="1" dirty="0" err="1">
                <a:solidFill>
                  <a:srgbClr val="000000"/>
                </a:solidFill>
                <a:latin typeface="Calibri" pitchFamily="34" charset="0"/>
              </a:rPr>
              <a:t>v</a:t>
            </a: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/</a:t>
            </a:r>
            <a:r>
              <a:rPr lang="cs-CZ" altLang="cs-CZ" sz="3200" b="1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b="1" dirty="0" err="1">
                <a:solidFill>
                  <a:srgbClr val="000000"/>
                </a:solidFill>
                <a:latin typeface="Calibri" pitchFamily="34" charset="0"/>
              </a:rPr>
              <a:t>m</a:t>
            </a:r>
            <a:endParaRPr lang="cs-CZ" altLang="cs-CZ" sz="20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800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s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– tlak sání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800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v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- tlak při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výstupu         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800" dirty="0" err="1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m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- 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mezitlak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70844324"/>
              </p:ext>
            </p:extLst>
          </p:nvPr>
        </p:nvGraphicFramePr>
        <p:xfrm>
          <a:off x="1691680" y="4022524"/>
          <a:ext cx="4464496" cy="20162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5" name="Dokument" r:id="rId7" imgW="6191976" imgH="1441286" progId="Word.Document.12">
                  <p:embed/>
                </p:oleObj>
              </mc:Choice>
              <mc:Fallback>
                <p:oleObj name="Dokument" r:id="rId7" imgW="6191976" imgH="144128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691680" y="4022524"/>
                        <a:ext cx="4464496" cy="20162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36912"/>
            <a:ext cx="3080957" cy="3403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55645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Regulace pístových kompresorů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Úkolem je eliminovat odchylky objemového průtoku dodávaného kompresorem a objemového průtoku odebíraného spotřebičem. U vícestupňových kompresorů je nutné regulovat současně průtok současně u všech stupňů.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Druhy regulace    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lynulá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řerušovaná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tupňovitá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2186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rgbClr val="000000"/>
                </a:solidFill>
                <a:latin typeface="Calibri" pitchFamily="34" charset="0"/>
              </a:rPr>
              <a:t>Způsoby provedení regulace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z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měnou otáček – plynulá regulace otáček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ři konstantních otáčkách – zastavením a spouštěním motoru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                                                  - škrcením sání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                                                  - tlakovým ventilem – po překročení tlaku se       	                                                  upustí přetlak do nastavené hodnoty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                                                  - zvětšením škodlivého prostoru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- ovládáním ventilů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106748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80728"/>
            <a:ext cx="8229600" cy="5066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Chlazení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nutné pro spolehlivý chod a zvýšení dopravní účinnosti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zduchem – pomocí žeber na válci, malé a pojízdné kompresory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Kapalinou – protékající mezi válcem a pláštěm, střední a velké kompresory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Mazání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u částí, které přicházejí do kontaktu a tím opotřebování, klikový mechanizmus, válec, …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2"/>
                </a:solidFill>
                <a:latin typeface="Calibri" pitchFamily="34" charset="0"/>
              </a:rPr>
              <a:t>Použití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pro občasné používání v domácnostech a kutilství, pro ofukování prachu, huštění pneumatik jízdních kol a mopedů a pro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hřebíkovací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nebo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sponkovací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pistole</a:t>
            </a:r>
            <a:endParaRPr lang="cs-CZ" altLang="cs-CZ" sz="2000" b="1" u="sng" dirty="0" smtClean="0">
              <a:solidFill>
                <a:schemeClr val="accent2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accent2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88" y="4169827"/>
            <a:ext cx="1496764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4169827"/>
            <a:ext cx="2387129" cy="1876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626942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1.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princip pístového 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2. Nakreslete tlakový diagram pístového kompresoru se škodlivým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prostorem.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Co je několika stupňová komprese a kompresní poměr.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Jaké znáte způsoby regulace.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AUTOR NEUVEDEN. seznam [online]. [cit. 2.1.2014]. Dostupný na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WWW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www.2e.cz/pistove-kompresory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2.1.2014]. Dostupný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na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www.az-kompresory.cz/pistove-kompresory.html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2.1.2014]. Dostupný na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WWW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</a:t>
            </a:r>
            <a:r>
              <a:rPr lang="cs-CZ" altLang="cs-CZ">
                <a:solidFill>
                  <a:srgbClr val="000000"/>
                </a:solidFill>
                <a:latin typeface="Calibri" pitchFamily="34" charset="0"/>
                <a:hlinkClick r:id="rId7"/>
              </a:rPr>
              <a:t>://</a:t>
            </a:r>
            <a:r>
              <a:rPr lang="cs-CZ" altLang="cs-CZ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www.mark-kompresory.cz/kompresory-red-line</a:t>
            </a:r>
            <a:endParaRPr lang="cs-CZ" altLang="cs-CZ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ING.V.KEMKA a kol. Stavba a provoz strojů.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informatorium, 2009, ISBN 978-80-7333-075-0.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35158</TotalTime>
  <Words>800</Words>
  <Application>Microsoft Office PowerPoint</Application>
  <PresentationFormat>Předvádění na obrazovce (4:3)</PresentationFormat>
  <Paragraphs>154</Paragraphs>
  <Slides>12</Slides>
  <Notes>12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1_Motiv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51</cp:revision>
  <cp:lastPrinted>1601-01-01T00:00:00Z</cp:lastPrinted>
  <dcterms:created xsi:type="dcterms:W3CDTF">1601-01-01T00:00:00Z</dcterms:created>
  <dcterms:modified xsi:type="dcterms:W3CDTF">2014-01-07T10:10:45Z</dcterms:modified>
</cp:coreProperties>
</file>