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12"/>
  </p:notesMasterIdLst>
  <p:sldIdLst>
    <p:sldId id="256" r:id="rId3"/>
    <p:sldId id="289" r:id="rId4"/>
    <p:sldId id="292" r:id="rId5"/>
    <p:sldId id="293" r:id="rId6"/>
    <p:sldId id="294" r:id="rId7"/>
    <p:sldId id="295" r:id="rId8"/>
    <p:sldId id="296" r:id="rId9"/>
    <p:sldId id="271" r:id="rId10"/>
    <p:sldId id="270" r:id="rId11"/>
  </p:sldIdLst>
  <p:sldSz cx="9144000" cy="6858000" type="screen4x3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608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28675" name="AutoShape 2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28676" name="Rectangle 3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0350" cy="400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5124" name="Rectangle 4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3613" cy="480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altLang="cs-CZ" noProof="0" smtClean="0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128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fld id="{17461EE1-89B6-471B-9F31-CD3B6480672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231652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A01FCE13-705D-4459-B557-8EB08BDA086E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96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7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2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3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4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5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6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7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D5467856-8E4D-4555-AB99-28C56F4CE9E3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8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22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48EA0432-5351-41C8-B2DE-3CD3F2930F5A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9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32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D56E3-F1D4-488A-80A2-9521176CDCB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95300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8061ED-6F89-4D7D-83B5-C92BD2E31E3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89070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CB4BAF-39F6-4B9D-9956-F05D79F2A4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13423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604963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AE44EE-33CA-46AF-A47C-E59900CBEF3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04366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3E69A1-ECDD-4655-96DA-3202509B5D6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62935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4436DE-8483-4270-8FD0-B6EB1F2E64E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48678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DD14D-4EE2-459B-BC71-B3C9D3208BD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63038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CD4A22-C1B6-4E65-BA55-298BA7A4285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32889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F52134-8C87-4EFB-B1D3-1D2BB813C44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6300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0F11B2-86E2-4E4C-AFAA-97F1C990561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7710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1604963"/>
            <a:ext cx="2055813" cy="4521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604963"/>
            <a:ext cx="6016625" cy="4521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C114E-C830-49EB-9D74-5FE00373926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63710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130425"/>
            <a:ext cx="7767638" cy="14636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4438E3-44E4-46D2-9FA5-3DE2CA1E348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001379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CE311C-DDA7-425B-BD73-49E46B4B54F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032239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C7167-F77A-43A0-95C8-EE308CA8BB2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411490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D7B853-F33A-4834-809D-BFCE2B862B6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451988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604963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007738-E518-413D-87E3-083E70F74C4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755925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A2DB3-72EE-407B-B2A6-73699F6FF45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306929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14667E-3E3E-459D-81C5-4D66000E06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033329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5F497E-1655-4535-91FB-D2B385D703D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293432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B543DD-78D9-4DF6-8929-F37FABCA3B7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95005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4D2979-1B92-49A9-AABE-EA960B602A8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400940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7D1CB-36DA-4AD1-A155-82427DD955F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024480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273050"/>
            <a:ext cx="2055813" cy="585311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6625" cy="585311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959342-16DC-497A-8244-5DD3EF9393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161667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4838" cy="11398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BE8AD4-779F-4102-B6B7-9B7EB0BD097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74005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130425"/>
            <a:ext cx="7767638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titulního textu</a:t>
            </a:r>
          </a:p>
        </p:txBody>
      </p:sp>
      <p:sp>
        <p:nvSpPr>
          <p:cNvPr id="2" name="Rectangle 2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Microsoft YaHei" charset="-122"/>
              </a:defRPr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3124200" y="6356350"/>
            <a:ext cx="2894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Microsoft YaHei" charset="-122"/>
              </a:defRPr>
            </a:lvl1pPr>
          </a:lstStyle>
          <a:p>
            <a:pPr>
              <a:defRPr/>
            </a:pPr>
            <a:fld id="{CA7DFDDE-1A23-4C9D-B7E7-16A761B046B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1030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4838" cy="452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textu osnovy</a:t>
            </a:r>
          </a:p>
          <a:p>
            <a:pPr lvl="1"/>
            <a:r>
              <a:rPr lang="en-GB" altLang="cs-CZ" smtClean="0"/>
              <a:t>Druhá úroveň</a:t>
            </a:r>
          </a:p>
          <a:p>
            <a:pPr lvl="2"/>
            <a:r>
              <a:rPr lang="en-GB" altLang="cs-CZ" smtClean="0"/>
              <a:t>Třetí úroveň</a:t>
            </a:r>
          </a:p>
          <a:p>
            <a:pPr lvl="3"/>
            <a:r>
              <a:rPr lang="en-GB" altLang="cs-CZ" smtClean="0"/>
              <a:t>Čtvrtá úroveň osnovy</a:t>
            </a:r>
          </a:p>
          <a:p>
            <a:pPr lvl="4"/>
            <a:r>
              <a:rPr lang="en-GB" altLang="cs-CZ" smtClean="0"/>
              <a:t>Pátá úroveň osnovy</a:t>
            </a:r>
          </a:p>
          <a:p>
            <a:pPr lvl="4"/>
            <a:r>
              <a:rPr lang="en-GB" altLang="cs-CZ" smtClean="0"/>
              <a:t>Šestá úroveň</a:t>
            </a:r>
          </a:p>
          <a:p>
            <a:pPr lvl="4"/>
            <a:r>
              <a:rPr lang="en-GB" altLang="cs-CZ" smtClean="0"/>
              <a:t>Sedmá úroveň</a:t>
            </a:r>
          </a:p>
          <a:p>
            <a:pPr lvl="4"/>
            <a:r>
              <a:rPr lang="en-GB" altLang="cs-CZ" smtClean="0"/>
              <a:t>Osmá úroveň textu</a:t>
            </a:r>
          </a:p>
          <a:p>
            <a:pPr lvl="4"/>
            <a:r>
              <a:rPr lang="en-GB" altLang="cs-CZ" smtClean="0"/>
              <a:t>Devátá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hf sldNum="0" hdr="0" ftr="0"/>
  <p:txStyles>
    <p:titleStyle>
      <a:lvl1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2pPr>
      <a:lvl3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3pPr>
      <a:lvl4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4pPr>
      <a:lvl5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102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102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buClrTx/>
              <a:buFontTx/>
              <a:buNone/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+mn-lt"/>
                <a:ea typeface="Microsoft YaHei" charset="-122"/>
              </a:defRPr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2051" name="Text Box 2"/>
          <p:cNvSpPr txBox="1">
            <a:spLocks noChangeArrowheads="1"/>
          </p:cNvSpPr>
          <p:nvPr/>
        </p:nvSpPr>
        <p:spPr bwMode="auto">
          <a:xfrm>
            <a:off x="3124200" y="6356350"/>
            <a:ext cx="2894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2" name="Rectangle 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buClrTx/>
              <a:buFontTx/>
              <a:buNone/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+mn-lt"/>
                <a:ea typeface="Microsoft YaHei" charset="-122"/>
              </a:defRPr>
            </a:lvl1pPr>
          </a:lstStyle>
          <a:p>
            <a:pPr>
              <a:defRPr/>
            </a:pPr>
            <a:fld id="{0C000066-8F98-48CE-B588-030C560B944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2053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4838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titulního textu</a:t>
            </a:r>
          </a:p>
        </p:txBody>
      </p:sp>
      <p:sp>
        <p:nvSpPr>
          <p:cNvPr id="2054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4838" cy="452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textu osnovy</a:t>
            </a:r>
          </a:p>
          <a:p>
            <a:pPr lvl="1"/>
            <a:r>
              <a:rPr lang="en-GB" altLang="cs-CZ" smtClean="0"/>
              <a:t>Druhá úroveň</a:t>
            </a:r>
          </a:p>
          <a:p>
            <a:pPr lvl="2"/>
            <a:r>
              <a:rPr lang="en-GB" altLang="cs-CZ" smtClean="0"/>
              <a:t>Třetí úroveň</a:t>
            </a:r>
          </a:p>
          <a:p>
            <a:pPr lvl="3"/>
            <a:r>
              <a:rPr lang="en-GB" altLang="cs-CZ" smtClean="0"/>
              <a:t>Čtvrtá úroveň osnovy</a:t>
            </a:r>
          </a:p>
          <a:p>
            <a:pPr lvl="4"/>
            <a:r>
              <a:rPr lang="en-GB" altLang="cs-CZ" smtClean="0"/>
              <a:t>Pátá úroveň osnovy</a:t>
            </a:r>
          </a:p>
          <a:p>
            <a:pPr lvl="4"/>
            <a:r>
              <a:rPr lang="en-GB" altLang="cs-CZ" smtClean="0"/>
              <a:t>Šestá úroveň</a:t>
            </a:r>
          </a:p>
          <a:p>
            <a:pPr lvl="4"/>
            <a:r>
              <a:rPr lang="en-GB" altLang="cs-CZ" smtClean="0"/>
              <a:t>Sedmá úroveň</a:t>
            </a:r>
          </a:p>
          <a:p>
            <a:pPr lvl="4"/>
            <a:r>
              <a:rPr lang="en-GB" altLang="cs-CZ" smtClean="0"/>
              <a:t>Osmá úroveň textu</a:t>
            </a:r>
          </a:p>
          <a:p>
            <a:pPr lvl="4"/>
            <a:r>
              <a:rPr lang="en-GB" altLang="cs-CZ" smtClean="0"/>
              <a:t>Devátá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/>
  <p:txStyles>
    <p:titleStyle>
      <a:lvl1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2pPr>
      <a:lvl3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3pPr>
      <a:lvl4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4pPr>
      <a:lvl5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102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102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5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Relationship Id="rId6" Type="http://schemas.openxmlformats.org/officeDocument/2006/relationships/hyperlink" Target="http://www.az-kompresory.cz/rotacni-sroubove-kompresory.html" TargetMode="External"/><Relationship Id="rId5" Type="http://schemas.openxmlformats.org/officeDocument/2006/relationships/hyperlink" Target="http://www.amf-kompresory.cz/index-procesnikompresory.htm" TargetMode="Externa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graphicFrame>
        <p:nvGraphicFramePr>
          <p:cNvPr id="614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4503322"/>
              </p:ext>
            </p:extLst>
          </p:nvPr>
        </p:nvGraphicFramePr>
        <p:xfrm>
          <a:off x="750888" y="2060575"/>
          <a:ext cx="7561262" cy="3670300"/>
        </p:xfrm>
        <a:graphic>
          <a:graphicData uri="http://schemas.openxmlformats.org/drawingml/2006/table">
            <a:tbl>
              <a:tblPr/>
              <a:tblGrid>
                <a:gridCol w="2268537"/>
                <a:gridCol w="5292725"/>
              </a:tblGrid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Projekt MŠMT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EU peníze středním školám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Název projektu školy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ICT do života školy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Registrační číslo projektu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CZ.1.07/1.5.00/34.0771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Šablona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III/2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Sada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21 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Charakteristika, princip činnosti, hlavní části, </a:t>
                      </a: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použití rotačních kompresorů</a:t>
                      </a:r>
                      <a:endParaRPr kumimoji="0" lang="cs-CZ" alt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Klíčová slova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Rotační </a:t>
                      </a: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kompresor, šroubový, mazný, </a:t>
                      </a:r>
                      <a:r>
                        <a:rPr kumimoji="0" lang="cs-CZ" altLang="cs-CZ" sz="12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bezmazný</a:t>
                      </a: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, lamelový</a:t>
                      </a:r>
                      <a:endParaRPr kumimoji="0" lang="cs-CZ" alt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Strojnictví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Autor, spoluautor  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Ing. Křížová Naděžda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Jazyk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Čeština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Druh učebního materiálu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Prezentace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Potřebné pomůcky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PC, dataprojektor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Druh interaktivity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Výklad pomocí prezentace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Stupeň a typ vzdělávání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Střední škola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Cílová skupina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 3. ročník, žáci 17 – 18 let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Speciální vzdělávací potřeby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 ne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Zdroje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Seznam viz poslední strana 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110" name="Line 37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11" name="Rectangle 38"/>
          <p:cNvSpPr>
            <a:spLocks noChangeArrowheads="1"/>
          </p:cNvSpPr>
          <p:nvPr/>
        </p:nvSpPr>
        <p:spPr bwMode="auto">
          <a:xfrm>
            <a:off x="792163" y="990600"/>
            <a:ext cx="75596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3112" name="Text Box 39"/>
          <p:cNvSpPr txBox="1">
            <a:spLocks noChangeArrowheads="1"/>
          </p:cNvSpPr>
          <p:nvPr/>
        </p:nvSpPr>
        <p:spPr bwMode="auto">
          <a:xfrm>
            <a:off x="6480175" y="6335713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1FB02F68-185D-4588-BDF2-CA2DC754B263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1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3114" name="Rectangle 41"/>
          <p:cNvSpPr>
            <a:spLocks noChangeArrowheads="1"/>
          </p:cNvSpPr>
          <p:nvPr/>
        </p:nvSpPr>
        <p:spPr bwMode="auto">
          <a:xfrm>
            <a:off x="787400" y="1454150"/>
            <a:ext cx="7559675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400" b="1" smtClean="0">
                <a:solidFill>
                  <a:srgbClr val="000000"/>
                </a:solidFill>
                <a:latin typeface="Calibri" pitchFamily="34" charset="0"/>
              </a:rPr>
              <a:t>VY_32_INOVACE_21_417</a:t>
            </a:r>
            <a:endParaRPr lang="cs-CZ" altLang="cs-CZ" sz="24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3115" name="Picture 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16" name="Picture 4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" name="Rectangle 41"/>
          <p:cNvSpPr>
            <a:spLocks noChangeArrowheads="1"/>
          </p:cNvSpPr>
          <p:nvPr/>
        </p:nvSpPr>
        <p:spPr bwMode="auto">
          <a:xfrm>
            <a:off x="791788" y="1025996"/>
            <a:ext cx="7559675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400" b="1" dirty="0" smtClean="0">
                <a:solidFill>
                  <a:srgbClr val="000000"/>
                </a:solidFill>
                <a:latin typeface="Calibri" pitchFamily="34" charset="0"/>
              </a:rPr>
              <a:t>Rotační kompresory 1</a:t>
            </a:r>
            <a:endParaRPr lang="cs-CZ" altLang="cs-CZ" sz="24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 bwMode="auto">
          <a:xfrm>
            <a:off x="3203575" y="106462"/>
            <a:ext cx="5653088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0" rIns="90000" bIns="45000" numCol="1" rtlCol="0" anchor="t" anchorCtr="0" compatLnSpc="1">
            <a:prstTxWarp prst="textNoShape">
              <a:avLst/>
            </a:prstTxWarp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1052736"/>
            <a:ext cx="8229600" cy="4994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algn="ctr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3200" b="1" dirty="0" smtClean="0">
                <a:solidFill>
                  <a:schemeClr val="tx1"/>
                </a:solidFill>
                <a:latin typeface="Calibri" pitchFamily="34" charset="0"/>
              </a:rPr>
              <a:t>Kompresory - rotační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u="sng" dirty="0" smtClean="0">
                <a:solidFill>
                  <a:schemeClr val="accent2"/>
                </a:solidFill>
                <a:latin typeface="Calibri" pitchFamily="34" charset="0"/>
              </a:rPr>
              <a:t>Charakteristika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§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o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bjemové stroje na stlačování plynu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§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m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echanická energie přivedená do kompresoru se přemění částečně na teplo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§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stlačovací prostory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se zmenšují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rotačním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pohybem </a:t>
            </a:r>
            <a:endParaRPr lang="cs-CZ" altLang="cs-CZ" sz="2000" b="1" dirty="0">
              <a:solidFill>
                <a:schemeClr val="tx1"/>
              </a:solidFill>
              <a:latin typeface="Calibri" pitchFamily="34" charset="0"/>
            </a:endParaRP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§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j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ednou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z předností těchto soustav je dokonalé hmotnostní vyvážení, kterým lze tyto kompresory zkonstruovat v provozu bez vibrací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b="1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b="1" dirty="0">
              <a:solidFill>
                <a:schemeClr val="accent2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2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76560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1052736"/>
            <a:ext cx="8229600" cy="4994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 b="1" u="sng" dirty="0" smtClean="0">
                <a:solidFill>
                  <a:schemeClr val="accent2"/>
                </a:solidFill>
                <a:latin typeface="Calibri" pitchFamily="34" charset="0"/>
              </a:rPr>
              <a:t> </a:t>
            </a:r>
            <a:r>
              <a:rPr lang="cs-CZ" altLang="cs-CZ" sz="2000" b="1" u="sng" dirty="0">
                <a:solidFill>
                  <a:schemeClr val="accent2"/>
                </a:solidFill>
                <a:latin typeface="Calibri" pitchFamily="34" charset="0"/>
              </a:rPr>
              <a:t>D</a:t>
            </a:r>
            <a:r>
              <a:rPr lang="cs-CZ" altLang="cs-CZ" sz="2000" b="1" u="sng" dirty="0" smtClean="0">
                <a:solidFill>
                  <a:schemeClr val="accent2"/>
                </a:solidFill>
                <a:latin typeface="Calibri" pitchFamily="34" charset="0"/>
              </a:rPr>
              <a:t>ruhy rotačních kompresorů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§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š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roubový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§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l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amelový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§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d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vourotorový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§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s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valivým pístem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§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s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pirálový - </a:t>
            </a:r>
            <a:r>
              <a:rPr lang="cs-CZ" altLang="cs-CZ" sz="2000" dirty="0" err="1" smtClean="0">
                <a:solidFill>
                  <a:schemeClr val="tx1"/>
                </a:solidFill>
                <a:latin typeface="Calibri" pitchFamily="34" charset="0"/>
              </a:rPr>
              <a:t>scroll</a:t>
            </a:r>
            <a:endParaRPr lang="cs-CZ" altLang="cs-CZ" sz="2000" dirty="0" smtClean="0">
              <a:solidFill>
                <a:schemeClr val="tx1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endParaRPr lang="cs-CZ" altLang="cs-CZ" sz="2000" b="1" u="sng" dirty="0">
              <a:solidFill>
                <a:schemeClr val="accent2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3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5122" name="Picture 2" descr="http://www.amf-kompresory.cz/images/image002b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196752"/>
            <a:ext cx="2895600" cy="194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amf-kompresory.cz/images/image004c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916" y="3549762"/>
            <a:ext cx="3148284" cy="2050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321948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1052736"/>
            <a:ext cx="8229600" cy="4994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 b="1" u="sng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cs-CZ" altLang="cs-CZ" sz="2000" b="1" u="sng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Š</a:t>
            </a:r>
            <a:r>
              <a:rPr lang="cs-CZ" altLang="cs-CZ" sz="2000" b="1" u="sng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roubový kompresor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§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mají dva šroubovité rovnoběžně uspořádané rotory, které pracují na základě vytlačovacího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principu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§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r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otory se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otáčejí ve stlačovací skříni, ale v protiběžném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smyslu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§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p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oužívají se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tzv. asymetrické profily např. se 4 zuby na hlavním a 6 zuby na vedlejším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rotoru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§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pro velká základní zatížení v trvalém provozu </a:t>
            </a: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4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9" name="obrázek 15" descr="obrázek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313" y="3454500"/>
            <a:ext cx="2949005" cy="25922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979619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1052736"/>
            <a:ext cx="8229600" cy="4994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1.	fáze - vzduch vstupuje sacím otvorem do stlačovací </a:t>
            </a:r>
            <a:r>
              <a:rPr lang="cs-CZ" altLang="cs-CZ" sz="2000" dirty="0" err="1" smtClean="0">
                <a:solidFill>
                  <a:schemeClr val="tx1"/>
                </a:solidFill>
                <a:latin typeface="Calibri" pitchFamily="34" charset="0"/>
              </a:rPr>
              <a:t>skříněm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, mezery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mezi zuby se naplní vzduchem (porovnatelné se sacím pohybem pístu u pístových kompresorů)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2.	fáze - otáčející se rotory uzavřou otvor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sání, tím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začíná stlačování uzavřeného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vzduchu, záběrem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zubů a obvodem skříně statoru se zmenšuje během otáčení mezera mezi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zuby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  <a:p>
            <a:pPr marL="457200" indent="-4572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AutoNum type="arabicPeriod" startAt="3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fáze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- stlačování pokračuje, až dosáhne stále se zmenšující zubová mezera hranu otvoru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výtlaku 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4.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	fáze - stlačený vzduch vytlačí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ven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5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9" name="obrázek 16" descr="obrázek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8890" y="3717032"/>
            <a:ext cx="2723470" cy="23297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245251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Mazné šroubové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kompresory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§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pracují v jednom stupni s konečnými provozními stlačeními od 3,5 do 13 bar. Přitom zpracovávají objemové průtoky od 0,5 do 70 m³/min. s příkony motorů od 4 do 400kW. Hladina hluku skříňových provedení přitom nepřekročí asi 75 dB(A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).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§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u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často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používaných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kompresorů se vstřikuje během 2. fáze olej do stlačovacích prostor (zhruba 1l za minutu na každý kW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příkonu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§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olej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slouží k chlazení i mazání, brání kovovému styku rotorů a utěsňuje mezery mezi rotory a skříní. Vstřikovaný olej proudí i se vzduchem stlačovacím stupněm a vytlačí se ven z kompresoru. Oddělí se v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odlučovač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i od stlačeného vzduchu, zchladí se v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chladiči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oleje a vrátí se do olejové nádrže natlakované, výtlačným tlakem, odkud se přivádí k opětovnému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vstřikování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. Teplota na výtlaku nesmí vzhledem k velmi velkému obsahu oleje ve stlačeném vzduchu překročit teplotu 120 °C.</a:t>
            </a: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6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34932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1052736"/>
            <a:ext cx="8229600" cy="4994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 b="1" dirty="0" err="1" smtClean="0">
                <a:solidFill>
                  <a:schemeClr val="tx1"/>
                </a:solidFill>
                <a:latin typeface="Calibri" pitchFamily="34" charset="0"/>
              </a:rPr>
              <a:t>Bezmazné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 (bezolejové) šroubové kompresory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§"/>
            </a:pP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mají synchronizační převodovku obou šroubů zabraňující kovovému styku obou šroubů mezi sebou, chybějící chlazení olejem umožňuje stlačení v jednom stupni jen 3,2 bar. 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§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k vyššímu stlačení např. na 10 bar se musí použít drahé dvoustupňové uspořádání</a:t>
            </a:r>
            <a:endParaRPr lang="cs-CZ" altLang="cs-CZ" sz="2000" b="1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§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použití - jako např. v chemickém, farmaceutickém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a potravinářském průmyslu, cementárnách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a vápenkách, jaderných i tepelných elektrárnách,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   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vodním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hospodářství </a:t>
            </a: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7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9" name="obrázek 8" descr="http://www.amf-kompresory.cz/images/kompresor1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3" y="3549762"/>
            <a:ext cx="2632262" cy="24897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3051583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5603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5605" name="Text Box 4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endParaRPr lang="cs-CZ" altLang="cs-CZ" sz="200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5606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0410D001-3A10-4B99-BF88-36DB6CC43B27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8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2560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8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9" name="Rectangle 8"/>
          <p:cNvSpPr>
            <a:spLocks noChangeArrowheads="1"/>
          </p:cNvSpPr>
          <p:nvPr/>
        </p:nvSpPr>
        <p:spPr bwMode="auto">
          <a:xfrm>
            <a:off x="647700" y="1079500"/>
            <a:ext cx="7775575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3200" b="1" dirty="0">
                <a:solidFill>
                  <a:srgbClr val="000000"/>
                </a:solidFill>
                <a:latin typeface="Calibri" pitchFamily="34" charset="0"/>
              </a:rPr>
              <a:t>Souhrn učiva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sz="3200" b="1" dirty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1. 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Jaký je princip činnosti rotačních kompresorů.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2. Jaké druhy rotačních kompresorů znáte.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3. Popište činnost šroubového kompresoru.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4. Jaké je použití šroubových kompresorů.</a:t>
            </a:r>
            <a:endParaRPr lang="cs-CZ" altLang="cs-CZ" sz="20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6627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6629" name="Text Box 4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endParaRPr lang="cs-CZ" altLang="cs-CZ" sz="200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6630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6FF42623-A97F-408B-A4B6-55030358201E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9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2663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32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33" name="Rectangle 8"/>
          <p:cNvSpPr>
            <a:spLocks noChangeArrowheads="1"/>
          </p:cNvSpPr>
          <p:nvPr/>
        </p:nvSpPr>
        <p:spPr bwMode="auto">
          <a:xfrm>
            <a:off x="647700" y="1079500"/>
            <a:ext cx="8245475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3200" b="1" dirty="0">
                <a:solidFill>
                  <a:srgbClr val="000000"/>
                </a:solidFill>
                <a:latin typeface="Calibri" pitchFamily="34" charset="0"/>
              </a:rPr>
              <a:t>Použité </a:t>
            </a:r>
            <a:r>
              <a:rPr lang="cs-CZ" altLang="cs-CZ" sz="3200" b="1" dirty="0" smtClean="0">
                <a:solidFill>
                  <a:srgbClr val="000000"/>
                </a:solidFill>
                <a:latin typeface="Calibri" pitchFamily="34" charset="0"/>
              </a:rPr>
              <a:t>zdroje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dirty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dirty="0">
                <a:solidFill>
                  <a:srgbClr val="000000"/>
                </a:solidFill>
                <a:latin typeface="Calibri" pitchFamily="34" charset="0"/>
              </a:rPr>
              <a:t>AUTOR NEUVEDEN. seznam [online]. [cit. 3.1.2014]. Dostupný na WWW</a:t>
            </a: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: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altLang="cs-CZ" dirty="0">
                <a:solidFill>
                  <a:srgbClr val="000000"/>
                </a:solidFill>
                <a:latin typeface="Calibri" pitchFamily="34" charset="0"/>
                <a:hlinkClick r:id="rId5"/>
              </a:rPr>
              <a:t>http://</a:t>
            </a: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  <a:hlinkClick r:id="rId5"/>
              </a:rPr>
              <a:t>www.amf-kompresory.cz/index-procesnikompresory.htm</a:t>
            </a:r>
            <a:endParaRPr lang="cs-CZ" altLang="cs-CZ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dirty="0">
                <a:solidFill>
                  <a:srgbClr val="000000"/>
                </a:solidFill>
                <a:latin typeface="Calibri" pitchFamily="34" charset="0"/>
              </a:rPr>
              <a:t>AUTOR NEUVEDEN. seznam [online]. [cit. 3.1.2014]. Dostupný na WWW</a:t>
            </a: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: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altLang="cs-CZ" dirty="0">
                <a:solidFill>
                  <a:srgbClr val="000000"/>
                </a:solidFill>
                <a:latin typeface="Calibri" pitchFamily="34" charset="0"/>
                <a:hlinkClick r:id="rId6"/>
              </a:rPr>
              <a:t>http://</a:t>
            </a: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  <a:hlinkClick r:id="rId6"/>
              </a:rPr>
              <a:t>www.az-kompresory.cz/rotacni-sroubove-kompresory.html</a:t>
            </a:r>
            <a:endParaRPr lang="cs-CZ" altLang="cs-CZ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dirty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dirty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35233</TotalTime>
  <Words>590</Words>
  <Application>Microsoft Office PowerPoint</Application>
  <PresentationFormat>Předvádění na obrazovce (4:3)</PresentationFormat>
  <Paragraphs>119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systému Office</vt:lpstr>
      <vt:lpstr>1_Motiv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Labem, Čelakovského 5, příspěvková organizace Páteřní škola Ústeckého kraje</dc:title>
  <dc:creator>Naděžda Křížová, Ing.</dc:creator>
  <cp:lastModifiedBy>Karel Filas, Ing.</cp:lastModifiedBy>
  <cp:revision>61</cp:revision>
  <cp:lastPrinted>1601-01-01T00:00:00Z</cp:lastPrinted>
  <dcterms:created xsi:type="dcterms:W3CDTF">1601-01-01T00:00:00Z</dcterms:created>
  <dcterms:modified xsi:type="dcterms:W3CDTF">2014-01-07T10:12:59Z</dcterms:modified>
</cp:coreProperties>
</file>