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5196" r:id="rId1"/>
    <p:sldMasterId id="2147485208" r:id="rId2"/>
  </p:sldMasterIdLst>
  <p:sldIdLst>
    <p:sldId id="270" r:id="rId3"/>
    <p:sldId id="268" r:id="rId4"/>
    <p:sldId id="257" r:id="rId5"/>
    <p:sldId id="271" r:id="rId6"/>
    <p:sldId id="263" r:id="rId7"/>
    <p:sldId id="262" r:id="rId8"/>
    <p:sldId id="258" r:id="rId9"/>
    <p:sldId id="261" r:id="rId10"/>
    <p:sldId id="280" r:id="rId11"/>
    <p:sldId id="259" r:id="rId12"/>
    <p:sldId id="272" r:id="rId13"/>
    <p:sldId id="281" r:id="rId14"/>
    <p:sldId id="275" r:id="rId15"/>
    <p:sldId id="274" r:id="rId16"/>
    <p:sldId id="283" r:id="rId17"/>
    <p:sldId id="288" r:id="rId18"/>
    <p:sldId id="285" r:id="rId19"/>
    <p:sldId id="286" r:id="rId20"/>
    <p:sldId id="260" r:id="rId21"/>
    <p:sldId id="264" r:id="rId22"/>
    <p:sldId id="265" r:id="rId23"/>
    <p:sldId id="269" r:id="rId2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147" autoAdjust="0"/>
    <p:restoredTop sz="94660"/>
  </p:normalViewPr>
  <p:slideViewPr>
    <p:cSldViewPr>
      <p:cViewPr varScale="1">
        <p:scale>
          <a:sx n="69" d="100"/>
          <a:sy n="69" d="100"/>
        </p:scale>
        <p:origin x="-143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viewProps" Target="viewProps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446DE9-463C-4632-80A0-C84D5E978A26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F0A23-2E34-49E6-93C7-C41DCDABFC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97707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446DE9-463C-4632-80A0-C84D5E978A26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F0A23-2E34-49E6-93C7-C41DCDABFC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5707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446DE9-463C-4632-80A0-C84D5E978A26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F0A23-2E34-49E6-93C7-C41DCDABFC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55281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446DE9-463C-4632-80A0-C84D5E978A26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F0A23-2E34-49E6-93C7-C41DCDABFC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45070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446DE9-463C-4632-80A0-C84D5E978A26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F0A23-2E34-49E6-93C7-C41DCDABFC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2724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446DE9-463C-4632-80A0-C84D5E978A26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F0A23-2E34-49E6-93C7-C41DCDABFC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51493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446DE9-463C-4632-80A0-C84D5E978A26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F0A23-2E34-49E6-93C7-C41DCDABFC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35073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446DE9-463C-4632-80A0-C84D5E978A26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F0A23-2E34-49E6-93C7-C41DCDABFC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01843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446DE9-463C-4632-80A0-C84D5E978A26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F0A23-2E34-49E6-93C7-C41DCDABFC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91868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446DE9-463C-4632-80A0-C84D5E978A26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F0A23-2E34-49E6-93C7-C41DCDABFC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31571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446DE9-463C-4632-80A0-C84D5E978A26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F0A23-2E34-49E6-93C7-C41DCDABFC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945802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446DE9-463C-4632-80A0-C84D5E978A26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F0A23-2E34-49E6-93C7-C41DCDABFC53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446DE9-463C-4632-80A0-C84D5E978A26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F0A23-2E34-49E6-93C7-C41DCDABFC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446DE9-463C-4632-80A0-C84D5E978A26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F0A23-2E34-49E6-93C7-C41DCDABFC53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446DE9-463C-4632-80A0-C84D5E978A26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F0A23-2E34-49E6-93C7-C41DCDABFC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446DE9-463C-4632-80A0-C84D5E978A26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F0A23-2E34-49E6-93C7-C41DCDABFC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446DE9-463C-4632-80A0-C84D5E978A26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F0A23-2E34-49E6-93C7-C41DCDABFC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446DE9-463C-4632-80A0-C84D5E978A26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F0A23-2E34-49E6-93C7-C41DCDABFC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446DE9-463C-4632-80A0-C84D5E978A26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F0A23-2E34-49E6-93C7-C41DCDABFC53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Obdélník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C3446DE9-463C-4632-80A0-C84D5E978A26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827F0A23-2E34-49E6-93C7-C41DCDABFC53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446DE9-463C-4632-80A0-C84D5E978A26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F0A23-2E34-49E6-93C7-C41DCDABFC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446DE9-463C-4632-80A0-C84D5E978A26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F0A23-2E34-49E6-93C7-C41DCDABFC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446DE9-463C-4632-80A0-C84D5E978A26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27F0A23-2E34-49E6-93C7-C41DCDABFC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3504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5197" r:id="rId1"/>
    <p:sldLayoutId id="2147485198" r:id="rId2"/>
    <p:sldLayoutId id="2147485199" r:id="rId3"/>
    <p:sldLayoutId id="2147485200" r:id="rId4"/>
    <p:sldLayoutId id="2147485201" r:id="rId5"/>
    <p:sldLayoutId id="2147485202" r:id="rId6"/>
    <p:sldLayoutId id="2147485203" r:id="rId7"/>
    <p:sldLayoutId id="2147485204" r:id="rId8"/>
    <p:sldLayoutId id="2147485205" r:id="rId9"/>
    <p:sldLayoutId id="2147485206" r:id="rId10"/>
    <p:sldLayoutId id="21474852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C3446DE9-463C-4632-80A0-C84D5E978A26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827F0A23-2E34-49E6-93C7-C41DCDABFC5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5209" r:id="rId1"/>
    <p:sldLayoutId id="2147485210" r:id="rId2"/>
    <p:sldLayoutId id="2147485211" r:id="rId3"/>
    <p:sldLayoutId id="2147485212" r:id="rId4"/>
    <p:sldLayoutId id="2147485213" r:id="rId5"/>
    <p:sldLayoutId id="2147485214" r:id="rId6"/>
    <p:sldLayoutId id="2147485215" r:id="rId7"/>
    <p:sldLayoutId id="2147485216" r:id="rId8"/>
    <p:sldLayoutId id="2147485217" r:id="rId9"/>
    <p:sldLayoutId id="2147485218" r:id="rId10"/>
    <p:sldLayoutId id="2147485219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5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>
            <a:alpha val="27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8" name="Picture 10"/>
          <p:cNvPicPr>
            <a:picLocks noGrp="1" noChangeAspect="1" noChangeArrowheads="1"/>
          </p:cNvPicPr>
          <p:nvPr>
            <p:ph type="ctrTitle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524750" y="549275"/>
            <a:ext cx="503238" cy="48895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45791" dir="3378596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935596" y="1844824"/>
            <a:ext cx="7380820" cy="4392637"/>
          </a:xfrm>
        </p:spPr>
        <p:txBody>
          <a:bodyPr>
            <a:normAutofit/>
          </a:bodyPr>
          <a:lstStyle/>
          <a:p>
            <a:pPr algn="l">
              <a:lnSpc>
                <a:spcPct val="80000"/>
              </a:lnSpc>
            </a:pPr>
            <a:r>
              <a:rPr lang="cs-CZ" sz="1400" dirty="0">
                <a:solidFill>
                  <a:schemeClr val="tx1"/>
                </a:solidFill>
              </a:rPr>
              <a:t>ŠKOLA:		Gymnázium, Tanvald, Školní 305, příspěvková </a:t>
            </a:r>
            <a:r>
              <a:rPr lang="cs-CZ" sz="1400" dirty="0" smtClean="0">
                <a:solidFill>
                  <a:schemeClr val="tx1"/>
                </a:solidFill>
              </a:rPr>
              <a:t>organizace</a:t>
            </a:r>
            <a:endParaRPr lang="cs-CZ" sz="1400" dirty="0">
              <a:solidFill>
                <a:schemeClr val="tx1"/>
              </a:solidFill>
            </a:endParaRPr>
          </a:p>
          <a:p>
            <a:pPr algn="l">
              <a:lnSpc>
                <a:spcPct val="80000"/>
              </a:lnSpc>
            </a:pPr>
            <a:r>
              <a:rPr lang="cs-CZ" sz="1400" dirty="0">
                <a:solidFill>
                  <a:schemeClr val="tx1"/>
                </a:solidFill>
              </a:rPr>
              <a:t>ČÍSLO PROJEKTU:	CZ.1.07/1.5.00/34.0434</a:t>
            </a:r>
          </a:p>
          <a:p>
            <a:pPr algn="l">
              <a:lnSpc>
                <a:spcPct val="80000"/>
              </a:lnSpc>
            </a:pPr>
            <a:r>
              <a:rPr lang="cs-CZ" sz="1400" dirty="0">
                <a:solidFill>
                  <a:schemeClr val="tx1"/>
                </a:solidFill>
              </a:rPr>
              <a:t>NÁZEV PROJEKTU:	Šablony – Gymnázium Tanvald</a:t>
            </a:r>
          </a:p>
          <a:p>
            <a:pPr algn="l">
              <a:lnSpc>
                <a:spcPct val="80000"/>
              </a:lnSpc>
            </a:pPr>
            <a:r>
              <a:rPr lang="cs-CZ" sz="1400" dirty="0">
                <a:solidFill>
                  <a:schemeClr val="tx1"/>
                </a:solidFill>
              </a:rPr>
              <a:t>ČÍSLO ŠABLONY:	III/2 Inovace a zkvalitnění výuky </a:t>
            </a:r>
            <a:r>
              <a:rPr lang="cs-CZ" sz="1400" dirty="0" smtClean="0">
                <a:solidFill>
                  <a:schemeClr val="tx1"/>
                </a:solidFill>
              </a:rPr>
              <a:t>prostřednictvím ICT</a:t>
            </a:r>
          </a:p>
          <a:p>
            <a:pPr algn="l">
              <a:lnSpc>
                <a:spcPct val="80000"/>
              </a:lnSpc>
            </a:pPr>
            <a:r>
              <a:rPr lang="cs-CZ" sz="1400" dirty="0" smtClean="0">
                <a:solidFill>
                  <a:schemeClr val="tx1"/>
                </a:solidFill>
              </a:rPr>
              <a:t>AUTOR:                                Mgr. Hana KEPROVÁ</a:t>
            </a:r>
          </a:p>
          <a:p>
            <a:pPr algn="l">
              <a:lnSpc>
                <a:spcPct val="80000"/>
              </a:lnSpc>
            </a:pPr>
            <a:r>
              <a:rPr lang="cs-CZ" sz="1400" dirty="0" smtClean="0">
                <a:solidFill>
                  <a:schemeClr val="tx1"/>
                </a:solidFill>
              </a:rPr>
              <a:t>TEMATICKÁ </a:t>
            </a:r>
            <a:r>
              <a:rPr lang="cs-CZ" sz="1400" dirty="0">
                <a:solidFill>
                  <a:schemeClr val="tx1"/>
                </a:solidFill>
              </a:rPr>
              <a:t>OBLAST</a:t>
            </a:r>
            <a:r>
              <a:rPr lang="cs-CZ" sz="1400" dirty="0" smtClean="0">
                <a:solidFill>
                  <a:schemeClr val="tx1"/>
                </a:solidFill>
              </a:rPr>
              <a:t>:         ČESKÝ JAZYK</a:t>
            </a:r>
            <a:endParaRPr lang="cs-CZ" sz="1400" dirty="0">
              <a:solidFill>
                <a:schemeClr val="tx1"/>
              </a:solidFill>
            </a:endParaRPr>
          </a:p>
          <a:p>
            <a:pPr algn="l">
              <a:lnSpc>
                <a:spcPct val="80000"/>
              </a:lnSpc>
            </a:pPr>
            <a:r>
              <a:rPr lang="cs-CZ" sz="1400" dirty="0">
                <a:solidFill>
                  <a:schemeClr val="tx1"/>
                </a:solidFill>
              </a:rPr>
              <a:t>NÁZEV </a:t>
            </a:r>
            <a:r>
              <a:rPr lang="cs-CZ" sz="1400" dirty="0" err="1">
                <a:solidFill>
                  <a:schemeClr val="tx1"/>
                </a:solidFill>
              </a:rPr>
              <a:t>DUMu</a:t>
            </a:r>
            <a:r>
              <a:rPr lang="cs-CZ" sz="1400" dirty="0" smtClean="0">
                <a:solidFill>
                  <a:schemeClr val="tx1"/>
                </a:solidFill>
              </a:rPr>
              <a:t>:                    LITERATURA - ÚVOD</a:t>
            </a:r>
            <a:endParaRPr lang="cs-CZ" sz="1400" dirty="0">
              <a:solidFill>
                <a:schemeClr val="tx1"/>
              </a:solidFill>
            </a:endParaRPr>
          </a:p>
          <a:p>
            <a:pPr algn="l">
              <a:lnSpc>
                <a:spcPct val="80000"/>
              </a:lnSpc>
            </a:pPr>
            <a:r>
              <a:rPr lang="cs-CZ" sz="1400" dirty="0">
                <a:solidFill>
                  <a:schemeClr val="tx1"/>
                </a:solidFill>
              </a:rPr>
              <a:t>POŘADOVÉ ČÍSLO </a:t>
            </a:r>
            <a:r>
              <a:rPr lang="cs-CZ" sz="1400" dirty="0" err="1">
                <a:solidFill>
                  <a:schemeClr val="tx1"/>
                </a:solidFill>
              </a:rPr>
              <a:t>DUMu</a:t>
            </a:r>
            <a:r>
              <a:rPr lang="cs-CZ" sz="1400" dirty="0" smtClean="0">
                <a:solidFill>
                  <a:schemeClr val="tx1"/>
                </a:solidFill>
              </a:rPr>
              <a:t>:   1</a:t>
            </a:r>
            <a:endParaRPr lang="cs-CZ" sz="1400" dirty="0">
              <a:solidFill>
                <a:schemeClr val="tx1"/>
              </a:solidFill>
            </a:endParaRPr>
          </a:p>
          <a:p>
            <a:pPr algn="l">
              <a:lnSpc>
                <a:spcPct val="80000"/>
              </a:lnSpc>
            </a:pPr>
            <a:r>
              <a:rPr lang="cs-CZ" sz="1400" dirty="0">
                <a:solidFill>
                  <a:schemeClr val="tx1"/>
                </a:solidFill>
              </a:rPr>
              <a:t>KÓD </a:t>
            </a:r>
            <a:r>
              <a:rPr lang="cs-CZ" sz="1400" dirty="0" err="1">
                <a:solidFill>
                  <a:schemeClr val="tx1"/>
                </a:solidFill>
              </a:rPr>
              <a:t>DUMu</a:t>
            </a:r>
            <a:r>
              <a:rPr lang="cs-CZ" sz="1400" dirty="0" smtClean="0">
                <a:solidFill>
                  <a:schemeClr val="tx1"/>
                </a:solidFill>
              </a:rPr>
              <a:t>:                        HK_CJ1R_01  </a:t>
            </a:r>
            <a:endParaRPr lang="cs-CZ" sz="1400" dirty="0">
              <a:solidFill>
                <a:schemeClr val="tx1"/>
              </a:solidFill>
            </a:endParaRPr>
          </a:p>
          <a:p>
            <a:pPr algn="l">
              <a:lnSpc>
                <a:spcPct val="80000"/>
              </a:lnSpc>
            </a:pPr>
            <a:r>
              <a:rPr lang="cs-CZ" sz="1400" dirty="0">
                <a:solidFill>
                  <a:schemeClr val="tx1"/>
                </a:solidFill>
              </a:rPr>
              <a:t>DATUM TVORBY</a:t>
            </a:r>
            <a:r>
              <a:rPr lang="cs-CZ" sz="1400" dirty="0" smtClean="0">
                <a:solidFill>
                  <a:schemeClr val="tx1"/>
                </a:solidFill>
              </a:rPr>
              <a:t>:               22.8.2013</a:t>
            </a:r>
            <a:endParaRPr lang="cs-CZ" sz="1400" dirty="0">
              <a:solidFill>
                <a:schemeClr val="tx1"/>
              </a:solidFill>
            </a:endParaRPr>
          </a:p>
          <a:p>
            <a:pPr algn="l">
              <a:lnSpc>
                <a:spcPct val="80000"/>
              </a:lnSpc>
            </a:pPr>
            <a:r>
              <a:rPr lang="cs-CZ" sz="1400" dirty="0">
                <a:solidFill>
                  <a:schemeClr val="tx1"/>
                </a:solidFill>
              </a:rPr>
              <a:t>ANOTACE (ROČNÍK</a:t>
            </a:r>
            <a:r>
              <a:rPr lang="cs-CZ" sz="1400" dirty="0" smtClean="0">
                <a:solidFill>
                  <a:schemeClr val="tx1"/>
                </a:solidFill>
              </a:rPr>
              <a:t>):         1.ročník</a:t>
            </a:r>
            <a:endParaRPr lang="cs-CZ" sz="1400" dirty="0">
              <a:solidFill>
                <a:schemeClr val="tx1"/>
              </a:solidFill>
            </a:endParaRPr>
          </a:p>
          <a:p>
            <a:pPr algn="l">
              <a:lnSpc>
                <a:spcPct val="80000"/>
              </a:lnSpc>
            </a:pPr>
            <a:r>
              <a:rPr lang="cs-CZ" sz="1400" dirty="0" smtClean="0">
                <a:solidFill>
                  <a:schemeClr val="tx1"/>
                </a:solidFill>
              </a:rPr>
              <a:t>                                              Materiál slouží k seznámení žáků s pojmy literatura,  s dělením literatury, </a:t>
            </a:r>
          </a:p>
          <a:p>
            <a:pPr algn="l">
              <a:lnSpc>
                <a:spcPct val="80000"/>
              </a:lnSpc>
            </a:pPr>
            <a:r>
              <a:rPr lang="cs-CZ" sz="1400" dirty="0">
                <a:solidFill>
                  <a:schemeClr val="tx1"/>
                </a:solidFill>
              </a:rPr>
              <a:t> </a:t>
            </a:r>
            <a:r>
              <a:rPr lang="cs-CZ" sz="1400" dirty="0" smtClean="0">
                <a:solidFill>
                  <a:schemeClr val="tx1"/>
                </a:solidFill>
              </a:rPr>
              <a:t>                                             funkcemi literatury. Obsahuje kontrolní úkoly týkající se funkcí literatury  </a:t>
            </a:r>
          </a:p>
          <a:p>
            <a:pPr algn="l">
              <a:lnSpc>
                <a:spcPct val="80000"/>
              </a:lnSpc>
            </a:pPr>
            <a:r>
              <a:rPr lang="cs-CZ" sz="1400" dirty="0">
                <a:solidFill>
                  <a:schemeClr val="tx1"/>
                </a:solidFill>
              </a:rPr>
              <a:t> </a:t>
            </a:r>
            <a:r>
              <a:rPr lang="cs-CZ" sz="1400" dirty="0" smtClean="0">
                <a:solidFill>
                  <a:schemeClr val="tx1"/>
                </a:solidFill>
              </a:rPr>
              <a:t>                                             a vnitřního  dělení literatury. Součástí prezentace jsou i základní informace</a:t>
            </a:r>
          </a:p>
          <a:p>
            <a:pPr algn="l">
              <a:lnSpc>
                <a:spcPct val="80000"/>
              </a:lnSpc>
            </a:pPr>
            <a:r>
              <a:rPr lang="cs-CZ" sz="1400" dirty="0">
                <a:solidFill>
                  <a:schemeClr val="tx1"/>
                </a:solidFill>
              </a:rPr>
              <a:t> </a:t>
            </a:r>
            <a:r>
              <a:rPr lang="cs-CZ" sz="1400" dirty="0" smtClean="0">
                <a:solidFill>
                  <a:schemeClr val="tx1"/>
                </a:solidFill>
              </a:rPr>
              <a:t>                                             o třech disciplínách literární teorie.</a:t>
            </a:r>
            <a:endParaRPr lang="cs-CZ" sz="1400" dirty="0">
              <a:solidFill>
                <a:schemeClr val="tx1"/>
              </a:solidFill>
            </a:endParaRPr>
          </a:p>
          <a:p>
            <a:pPr algn="l">
              <a:lnSpc>
                <a:spcPct val="80000"/>
              </a:lnSpc>
            </a:pPr>
            <a:endParaRPr lang="cs-CZ" sz="1400" dirty="0">
              <a:solidFill>
                <a:schemeClr val="tx1"/>
              </a:solidFill>
            </a:endParaRPr>
          </a:p>
          <a:p>
            <a:pPr algn="l">
              <a:lnSpc>
                <a:spcPct val="80000"/>
              </a:lnSpc>
            </a:pPr>
            <a:r>
              <a:rPr lang="cs-CZ" sz="1400" dirty="0">
                <a:solidFill>
                  <a:schemeClr val="tx1"/>
                </a:solidFill>
              </a:rPr>
              <a:t>METODICKÝ POKYN</a:t>
            </a:r>
            <a:r>
              <a:rPr lang="cs-CZ" sz="1400" dirty="0" smtClean="0">
                <a:solidFill>
                  <a:schemeClr val="tx1"/>
                </a:solidFill>
              </a:rPr>
              <a:t>:         ----</a:t>
            </a:r>
            <a:endParaRPr lang="cs-CZ" sz="1400" dirty="0">
              <a:solidFill>
                <a:schemeClr val="tx1"/>
              </a:solidFill>
            </a:endParaRPr>
          </a:p>
        </p:txBody>
      </p:sp>
      <p:pic>
        <p:nvPicPr>
          <p:cNvPr id="2052" name="obrázek 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713" y="260350"/>
            <a:ext cx="5256212" cy="1325563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2053" name="Text Box 5"/>
          <p:cNvSpPr txBox="1">
            <a:spLocks noChangeArrowheads="1"/>
          </p:cNvSpPr>
          <p:nvPr/>
        </p:nvSpPr>
        <p:spPr bwMode="auto">
          <a:xfrm>
            <a:off x="5372100" y="319088"/>
            <a:ext cx="544513" cy="596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endParaRPr lang="cs-CZ"/>
          </a:p>
        </p:txBody>
      </p:sp>
      <p:sp>
        <p:nvSpPr>
          <p:cNvPr id="2055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2056" name="Rectangle 8"/>
          <p:cNvSpPr>
            <a:spLocks noChangeArrowheads="1"/>
          </p:cNvSpPr>
          <p:nvPr/>
        </p:nvSpPr>
        <p:spPr bwMode="auto">
          <a:xfrm>
            <a:off x="0" y="0"/>
            <a:ext cx="0" cy="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2057" name="Rectangle 9"/>
          <p:cNvSpPr>
            <a:spLocks noChangeArrowheads="1"/>
          </p:cNvSpPr>
          <p:nvPr/>
        </p:nvSpPr>
        <p:spPr bwMode="auto">
          <a:xfrm>
            <a:off x="0" y="352425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46304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LITERATURA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mtClean="0"/>
              <a:t>ÚVOD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1490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368152"/>
          </a:xfrm>
        </p:spPr>
        <p:txBody>
          <a:bodyPr/>
          <a:lstStyle/>
          <a:p>
            <a:r>
              <a:rPr lang="cs-CZ" b="1" dirty="0" smtClean="0"/>
              <a:t>   POJEM LITERATURA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775191"/>
            <a:ext cx="8075240" cy="4625609"/>
          </a:xfrm>
        </p:spPr>
        <p:txBody>
          <a:bodyPr>
            <a:normAutofit fontScale="92500"/>
          </a:bodyPr>
          <a:lstStyle/>
          <a:p>
            <a:endParaRPr lang="cs-CZ" sz="3800" dirty="0" smtClean="0"/>
          </a:p>
          <a:p>
            <a:r>
              <a:rPr lang="cs-CZ" sz="2600" dirty="0" smtClean="0"/>
              <a:t>z lat.       </a:t>
            </a:r>
            <a:r>
              <a:rPr lang="cs-CZ" sz="2600" b="1" dirty="0" err="1" smtClean="0"/>
              <a:t>littera</a:t>
            </a:r>
            <a:r>
              <a:rPr lang="cs-CZ" sz="2600" dirty="0" smtClean="0"/>
              <a:t> – písmeno</a:t>
            </a:r>
          </a:p>
          <a:p>
            <a:pPr marL="118872" indent="0">
              <a:buNone/>
            </a:pPr>
            <a:r>
              <a:rPr lang="cs-CZ" sz="2600" dirty="0" smtClean="0"/>
              <a:t>                     </a:t>
            </a:r>
            <a:r>
              <a:rPr lang="cs-CZ" sz="2600" b="1" dirty="0" err="1" smtClean="0"/>
              <a:t>litterae</a:t>
            </a:r>
            <a:r>
              <a:rPr lang="cs-CZ" sz="2600" b="1" dirty="0" smtClean="0"/>
              <a:t> </a:t>
            </a:r>
            <a:r>
              <a:rPr lang="cs-CZ" sz="2600" dirty="0" smtClean="0"/>
              <a:t>–  písemné záznamy,                     </a:t>
            </a:r>
            <a:endParaRPr lang="cs-CZ" sz="2600" dirty="0"/>
          </a:p>
          <a:p>
            <a:pPr marL="118872" indent="0">
              <a:buNone/>
            </a:pPr>
            <a:r>
              <a:rPr lang="cs-CZ" sz="2600" dirty="0"/>
              <a:t>                                       </a:t>
            </a:r>
            <a:r>
              <a:rPr lang="cs-CZ" sz="2600" dirty="0" smtClean="0"/>
              <a:t>   písemnictví</a:t>
            </a:r>
            <a:endParaRPr lang="cs-CZ" sz="2600" dirty="0"/>
          </a:p>
          <a:p>
            <a:pPr marL="118872" indent="0">
              <a:buNone/>
            </a:pPr>
            <a:r>
              <a:rPr lang="cs-CZ" sz="2600" dirty="0" smtClean="0"/>
              <a:t> </a:t>
            </a:r>
          </a:p>
          <a:p>
            <a:pPr marL="118872" indent="0">
              <a:buNone/>
            </a:pPr>
            <a:endParaRPr lang="cs-CZ" sz="2600" dirty="0" smtClean="0"/>
          </a:p>
          <a:p>
            <a:r>
              <a:rPr lang="cs-CZ" sz="2600" b="1" dirty="0" smtClean="0"/>
              <a:t>LITERATURA</a:t>
            </a:r>
            <a:r>
              <a:rPr lang="cs-CZ" sz="2600" dirty="0" smtClean="0"/>
              <a:t> je souhrn všech písemných jazykových projevů (textů)</a:t>
            </a:r>
          </a:p>
          <a:p>
            <a:pPr marL="118872" indent="0">
              <a:buNone/>
            </a:pPr>
            <a:r>
              <a:rPr lang="cs-CZ" sz="2600" dirty="0" smtClean="0"/>
              <a:t>                                                                           </a:t>
            </a:r>
            <a:r>
              <a:rPr lang="cs-CZ" sz="2600" i="1" dirty="0" smtClean="0"/>
              <a:t>(</a:t>
            </a:r>
            <a:r>
              <a:rPr lang="cs-CZ" sz="2600" i="1" u="sng" dirty="0" smtClean="0"/>
              <a:t>širší význam slova</a:t>
            </a:r>
            <a:r>
              <a:rPr lang="cs-CZ" sz="2600" i="1" dirty="0" smtClean="0"/>
              <a:t>)</a:t>
            </a:r>
          </a:p>
          <a:p>
            <a:pPr marL="118872" indent="0">
              <a:buNone/>
            </a:pPr>
            <a:endParaRPr lang="cs-CZ" dirty="0" smtClean="0"/>
          </a:p>
          <a:p>
            <a:pPr marL="118872" indent="0">
              <a:buNone/>
            </a:pPr>
            <a:r>
              <a:rPr lang="cs-CZ" dirty="0" smtClean="0"/>
              <a:t>            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661179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DĚLENÍ LITERATURY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15616" y="2060848"/>
            <a:ext cx="7571184" cy="4339952"/>
          </a:xfrm>
        </p:spPr>
        <p:txBody>
          <a:bodyPr>
            <a:normAutofit/>
          </a:bodyPr>
          <a:lstStyle/>
          <a:p>
            <a:r>
              <a:rPr lang="cs-CZ" sz="2400" b="1" dirty="0" smtClean="0"/>
              <a:t>umělecká</a:t>
            </a:r>
            <a:r>
              <a:rPr lang="cs-CZ" sz="2400" dirty="0" smtClean="0"/>
              <a:t> (krásná – beletrie)</a:t>
            </a:r>
          </a:p>
          <a:p>
            <a:endParaRPr lang="cs-CZ" sz="2400" dirty="0" smtClean="0"/>
          </a:p>
          <a:p>
            <a:r>
              <a:rPr lang="cs-CZ" sz="2400" b="1" dirty="0" smtClean="0"/>
              <a:t>odborná</a:t>
            </a:r>
            <a:r>
              <a:rPr lang="cs-CZ" sz="2400" dirty="0" smtClean="0"/>
              <a:t> (vědecká)</a:t>
            </a:r>
          </a:p>
          <a:p>
            <a:endParaRPr lang="cs-CZ" sz="2400" dirty="0" smtClean="0"/>
          </a:p>
          <a:p>
            <a:r>
              <a:rPr lang="cs-CZ" sz="2400" b="1" dirty="0" smtClean="0"/>
              <a:t>administrativní</a:t>
            </a:r>
            <a:r>
              <a:rPr lang="cs-CZ" sz="2400" dirty="0" smtClean="0"/>
              <a:t> (jednací)</a:t>
            </a:r>
          </a:p>
          <a:p>
            <a:endParaRPr lang="cs-CZ" sz="2400" dirty="0" smtClean="0"/>
          </a:p>
          <a:p>
            <a:r>
              <a:rPr lang="cs-CZ" sz="2400" b="1" dirty="0" smtClean="0"/>
              <a:t>publicistická</a:t>
            </a:r>
            <a:r>
              <a:rPr lang="cs-CZ" sz="2400" dirty="0" smtClean="0"/>
              <a:t> </a:t>
            </a:r>
          </a:p>
          <a:p>
            <a:endParaRPr lang="cs-CZ" sz="2400" dirty="0" smtClean="0"/>
          </a:p>
          <a:p>
            <a:r>
              <a:rPr lang="cs-CZ" sz="2400" b="1" dirty="0" smtClean="0"/>
              <a:t>náboženská</a:t>
            </a:r>
            <a:r>
              <a:rPr lang="cs-CZ" sz="2400" dirty="0" smtClean="0"/>
              <a:t> (liturgická)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2220611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1700808"/>
            <a:ext cx="7859216" cy="4699992"/>
          </a:xfrm>
        </p:spPr>
        <p:txBody>
          <a:bodyPr>
            <a:normAutofit/>
          </a:bodyPr>
          <a:lstStyle/>
          <a:p>
            <a:endParaRPr lang="cs-CZ" sz="2800" b="1" dirty="0" smtClean="0"/>
          </a:p>
          <a:p>
            <a:r>
              <a:rPr lang="cs-CZ" sz="2400" b="1" dirty="0" smtClean="0"/>
              <a:t>LITERATURA</a:t>
            </a:r>
            <a:r>
              <a:rPr lang="cs-CZ" sz="2400" dirty="0" smtClean="0"/>
              <a:t> </a:t>
            </a:r>
            <a:r>
              <a:rPr lang="cs-CZ" sz="2400" i="1" u="sng" dirty="0"/>
              <a:t>(v užším slova smyslu</a:t>
            </a:r>
            <a:r>
              <a:rPr lang="cs-CZ" sz="2400" i="1" u="sng" dirty="0" smtClean="0"/>
              <a:t>)</a:t>
            </a:r>
          </a:p>
          <a:p>
            <a:pPr marL="118872" indent="0">
              <a:buNone/>
            </a:pPr>
            <a:r>
              <a:rPr lang="cs-CZ" sz="2400" dirty="0" smtClean="0"/>
              <a:t>   </a:t>
            </a:r>
          </a:p>
          <a:p>
            <a:pPr marL="118872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</a:t>
            </a:r>
            <a:r>
              <a:rPr lang="cs-CZ" sz="2400" dirty="0"/>
              <a:t>zahrnuje jen literaturu krásnou a s ní i </a:t>
            </a:r>
            <a:r>
              <a:rPr lang="cs-CZ" sz="2400" dirty="0" smtClean="0"/>
              <a:t>ústní</a:t>
            </a:r>
          </a:p>
          <a:p>
            <a:pPr marL="118872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</a:t>
            </a:r>
            <a:r>
              <a:rPr lang="cs-CZ" sz="2400" dirty="0"/>
              <a:t>lidovou  slovesnost</a:t>
            </a:r>
          </a:p>
          <a:p>
            <a:pPr marL="118872" indent="0">
              <a:buNone/>
            </a:pPr>
            <a:endParaRPr lang="cs-CZ" sz="2400" dirty="0" smtClean="0"/>
          </a:p>
          <a:p>
            <a:pPr marL="118872" indent="0">
              <a:buNone/>
            </a:pPr>
            <a:endParaRPr lang="cs-CZ" sz="2400" dirty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1226640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91264" cy="1224136"/>
          </a:xfrm>
        </p:spPr>
        <p:txBody>
          <a:bodyPr>
            <a:normAutofit/>
          </a:bodyPr>
          <a:lstStyle/>
          <a:p>
            <a:r>
              <a:rPr lang="cs-CZ" dirty="0" smtClean="0"/>
              <a:t>          Funkce </a:t>
            </a:r>
            <a:r>
              <a:rPr lang="cs-CZ" dirty="0"/>
              <a:t>literatury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03648" y="1775191"/>
            <a:ext cx="6768752" cy="4625609"/>
          </a:xfrm>
        </p:spPr>
        <p:txBody>
          <a:bodyPr/>
          <a:lstStyle/>
          <a:p>
            <a:endParaRPr lang="cs-CZ" b="1" dirty="0" smtClean="0">
              <a:solidFill>
                <a:srgbClr val="FF0000"/>
              </a:solidFill>
            </a:endParaRPr>
          </a:p>
          <a:p>
            <a:r>
              <a:rPr lang="cs-CZ" sz="2400" b="1" dirty="0" smtClean="0">
                <a:solidFill>
                  <a:srgbClr val="FF0000"/>
                </a:solidFill>
              </a:rPr>
              <a:t>Které </a:t>
            </a:r>
            <a:r>
              <a:rPr lang="cs-CZ" sz="2400" b="1" dirty="0">
                <a:solidFill>
                  <a:srgbClr val="FF0000"/>
                </a:solidFill>
              </a:rPr>
              <a:t>funkce </a:t>
            </a:r>
            <a:r>
              <a:rPr lang="cs-CZ" sz="2400" b="1" dirty="0" smtClean="0">
                <a:solidFill>
                  <a:srgbClr val="FF0000"/>
                </a:solidFill>
              </a:rPr>
              <a:t>literatura plní?</a:t>
            </a:r>
            <a:endParaRPr lang="cs-CZ" sz="2400" b="1" dirty="0">
              <a:solidFill>
                <a:srgbClr val="FF0000"/>
              </a:solidFill>
            </a:endParaRPr>
          </a:p>
          <a:p>
            <a:endParaRPr lang="cs-CZ" dirty="0"/>
          </a:p>
        </p:txBody>
      </p:sp>
      <p:pic>
        <p:nvPicPr>
          <p:cNvPr id="4" name="Obrázek 3" descr="emoce,emotikony,ksichtík,ksichtíky,myšlení,otázky,otazníky,rozhodnutí,rozhodování,smajlíci,smajlík,smajlíky,symboly,tváře,úsměvy,volby,výrazy,zamyšlený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60648"/>
            <a:ext cx="1008112" cy="94104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6017773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    Funkce literatury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339752" y="1844824"/>
            <a:ext cx="6347048" cy="4555976"/>
          </a:xfrm>
        </p:spPr>
        <p:txBody>
          <a:bodyPr/>
          <a:lstStyle/>
          <a:p>
            <a:r>
              <a:rPr lang="cs-CZ" sz="2400" b="1" dirty="0" smtClean="0"/>
              <a:t>estetická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citový vliv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informativní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formativní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společenská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zábavná</a:t>
            </a:r>
          </a:p>
          <a:p>
            <a:endParaRPr lang="cs-CZ" b="1" dirty="0" smtClean="0"/>
          </a:p>
          <a:p>
            <a:endParaRPr lang="cs-CZ" b="1" dirty="0"/>
          </a:p>
          <a:p>
            <a:endParaRPr lang="cs-CZ" b="1" dirty="0" smtClean="0"/>
          </a:p>
        </p:txBody>
      </p:sp>
      <p:pic>
        <p:nvPicPr>
          <p:cNvPr id="6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1878" y="226243"/>
            <a:ext cx="1057261" cy="10801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778340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 Funkce </a:t>
            </a:r>
            <a:r>
              <a:rPr lang="cs-CZ" dirty="0"/>
              <a:t>literatury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59633" y="1775191"/>
            <a:ext cx="6984776" cy="4625609"/>
          </a:xfrm>
        </p:spPr>
        <p:txBody>
          <a:bodyPr/>
          <a:lstStyle/>
          <a:p>
            <a:endParaRPr lang="cs-CZ" b="1" dirty="0">
              <a:solidFill>
                <a:srgbClr val="FF0000"/>
              </a:solidFill>
            </a:endParaRPr>
          </a:p>
          <a:p>
            <a:r>
              <a:rPr lang="cs-CZ" sz="2400" b="1" dirty="0" smtClean="0">
                <a:solidFill>
                  <a:srgbClr val="FF0000"/>
                </a:solidFill>
              </a:rPr>
              <a:t>V </a:t>
            </a:r>
            <a:r>
              <a:rPr lang="cs-CZ" sz="2400" b="1" dirty="0">
                <a:solidFill>
                  <a:srgbClr val="FF0000"/>
                </a:solidFill>
              </a:rPr>
              <a:t>jakých typech písemných záznamů převažují jednotlivé funkce?</a:t>
            </a:r>
          </a:p>
          <a:p>
            <a:endParaRPr lang="cs-CZ" sz="2400" b="1" dirty="0">
              <a:solidFill>
                <a:srgbClr val="FF0000"/>
              </a:solidFill>
            </a:endParaRPr>
          </a:p>
          <a:p>
            <a:endParaRPr lang="cs-CZ" dirty="0"/>
          </a:p>
        </p:txBody>
      </p:sp>
      <p:pic>
        <p:nvPicPr>
          <p:cNvPr id="4" name="Obrázek 3" descr="emoce,emotikony,ksichtík,ksichtíky,myšlení,otázky,otazníky,rozhodnutí,rozhodování,smajlíci,smajlík,smajlíky,symboly,tváře,úsměvy,volby,výrazy,zamyšlený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260648"/>
            <a:ext cx="1008112" cy="936104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256642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     NÁPOVĚDA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2400" b="1" dirty="0"/>
              <a:t>estetická</a:t>
            </a:r>
          </a:p>
          <a:p>
            <a:endParaRPr lang="cs-CZ" sz="2400" b="1" dirty="0"/>
          </a:p>
          <a:p>
            <a:r>
              <a:rPr lang="cs-CZ" sz="2400" b="1" dirty="0"/>
              <a:t>citový vliv</a:t>
            </a:r>
          </a:p>
          <a:p>
            <a:endParaRPr lang="cs-CZ" sz="2400" b="1" dirty="0"/>
          </a:p>
          <a:p>
            <a:r>
              <a:rPr lang="cs-CZ" sz="2400" b="1" dirty="0"/>
              <a:t>informativní</a:t>
            </a:r>
          </a:p>
          <a:p>
            <a:endParaRPr lang="cs-CZ" sz="2400" b="1" dirty="0"/>
          </a:p>
          <a:p>
            <a:r>
              <a:rPr lang="cs-CZ" sz="2400" b="1" dirty="0"/>
              <a:t>formativní</a:t>
            </a:r>
          </a:p>
          <a:p>
            <a:endParaRPr lang="cs-CZ" sz="2400" b="1" dirty="0"/>
          </a:p>
          <a:p>
            <a:r>
              <a:rPr lang="cs-CZ" sz="2400" b="1" dirty="0"/>
              <a:t>společenská</a:t>
            </a:r>
          </a:p>
          <a:p>
            <a:endParaRPr lang="cs-CZ" sz="2400" b="1" dirty="0"/>
          </a:p>
          <a:p>
            <a:r>
              <a:rPr lang="cs-CZ" sz="2400" b="1" dirty="0"/>
              <a:t>zábavná</a:t>
            </a:r>
          </a:p>
          <a:p>
            <a:endParaRPr lang="cs-CZ" sz="2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39952" y="1773936"/>
            <a:ext cx="4546848" cy="4623816"/>
          </a:xfrm>
        </p:spPr>
        <p:txBody>
          <a:bodyPr>
            <a:normAutofit/>
          </a:bodyPr>
          <a:lstStyle/>
          <a:p>
            <a:r>
              <a:rPr lang="cs-CZ" sz="2400" b="1" dirty="0">
                <a:solidFill>
                  <a:schemeClr val="accent1">
                    <a:lumMod val="50000"/>
                  </a:schemeClr>
                </a:solidFill>
              </a:rPr>
              <a:t>umělecká</a:t>
            </a:r>
            <a:r>
              <a:rPr lang="cs-CZ" sz="2400" dirty="0">
                <a:solidFill>
                  <a:schemeClr val="accent1">
                    <a:lumMod val="50000"/>
                  </a:schemeClr>
                </a:solidFill>
              </a:rPr>
              <a:t> (krásná – beletrie)</a:t>
            </a:r>
          </a:p>
          <a:p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cs-CZ" sz="2400" b="1" dirty="0">
                <a:solidFill>
                  <a:schemeClr val="accent1">
                    <a:lumMod val="50000"/>
                  </a:schemeClr>
                </a:solidFill>
              </a:rPr>
              <a:t>odborná</a:t>
            </a:r>
            <a:r>
              <a:rPr lang="cs-CZ" sz="2400" dirty="0">
                <a:solidFill>
                  <a:schemeClr val="accent1">
                    <a:lumMod val="50000"/>
                  </a:schemeClr>
                </a:solidFill>
              </a:rPr>
              <a:t> (vědecká)</a:t>
            </a:r>
          </a:p>
          <a:p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cs-CZ" sz="2400" b="1" dirty="0">
                <a:solidFill>
                  <a:schemeClr val="accent1">
                    <a:lumMod val="50000"/>
                  </a:schemeClr>
                </a:solidFill>
              </a:rPr>
              <a:t>administrativní</a:t>
            </a:r>
            <a:r>
              <a:rPr lang="cs-CZ" sz="2400" dirty="0">
                <a:solidFill>
                  <a:schemeClr val="accent1">
                    <a:lumMod val="50000"/>
                  </a:schemeClr>
                </a:solidFill>
              </a:rPr>
              <a:t> (jednací)</a:t>
            </a:r>
          </a:p>
          <a:p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cs-CZ" sz="2400" b="1" dirty="0">
                <a:solidFill>
                  <a:schemeClr val="accent1">
                    <a:lumMod val="50000"/>
                  </a:schemeClr>
                </a:solidFill>
              </a:rPr>
              <a:t>publicistická</a:t>
            </a:r>
            <a:r>
              <a:rPr lang="cs-CZ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</a:p>
          <a:p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cs-CZ" sz="2400" b="1" dirty="0">
                <a:solidFill>
                  <a:schemeClr val="accent1">
                    <a:lumMod val="50000"/>
                  </a:schemeClr>
                </a:solidFill>
              </a:rPr>
              <a:t>náboženská</a:t>
            </a:r>
            <a:r>
              <a:rPr lang="cs-CZ" sz="2400" dirty="0">
                <a:solidFill>
                  <a:schemeClr val="accent1">
                    <a:lumMod val="50000"/>
                  </a:schemeClr>
                </a:solidFill>
              </a:rPr>
              <a:t> (liturgická)</a:t>
            </a:r>
          </a:p>
          <a:p>
            <a:endParaRPr lang="cs-CZ" sz="2400" dirty="0"/>
          </a:p>
          <a:p>
            <a:endParaRPr lang="cs-CZ" sz="2400" dirty="0"/>
          </a:p>
        </p:txBody>
      </p:sp>
      <p:pic>
        <p:nvPicPr>
          <p:cNvPr id="5" name="Obrázek 4" descr="emoce,emotikony,ksichtík,ksichtíky,myšlení,otázky,otazníky,rozhodnutí,rozhodování,smajlíci,smajlík,smajlíky,symboly,tváře,úsměvy,volby,výrazy,zamyšlený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260648"/>
            <a:ext cx="1008112" cy="936104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58623280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  Funkce </a:t>
            </a:r>
            <a:r>
              <a:rPr lang="cs-CZ" dirty="0"/>
              <a:t>literatury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1600" y="1775191"/>
            <a:ext cx="7715200" cy="4625609"/>
          </a:xfrm>
        </p:spPr>
        <p:txBody>
          <a:bodyPr>
            <a:normAutofit/>
          </a:bodyPr>
          <a:lstStyle/>
          <a:p>
            <a:pPr marL="118872" indent="0">
              <a:buNone/>
            </a:pPr>
            <a:r>
              <a:rPr lang="cs-CZ" sz="2400" b="1" dirty="0" smtClean="0"/>
              <a:t>např.</a:t>
            </a:r>
          </a:p>
          <a:p>
            <a:pPr marL="118872" indent="0">
              <a:buNone/>
            </a:pPr>
            <a:endParaRPr lang="cs-CZ" sz="2400" b="1" dirty="0"/>
          </a:p>
          <a:p>
            <a:r>
              <a:rPr lang="cs-CZ" sz="2400" b="1" dirty="0" smtClean="0"/>
              <a:t>nauková literatura</a:t>
            </a:r>
            <a:r>
              <a:rPr lang="cs-CZ" sz="2400" dirty="0" smtClean="0"/>
              <a:t>  - informativní</a:t>
            </a:r>
          </a:p>
          <a:p>
            <a:endParaRPr lang="cs-CZ" sz="2400" dirty="0" smtClean="0"/>
          </a:p>
          <a:p>
            <a:r>
              <a:rPr lang="cs-CZ" sz="2400" b="1" dirty="0" smtClean="0"/>
              <a:t>publicistika</a:t>
            </a:r>
            <a:r>
              <a:rPr lang="cs-CZ" sz="2400" dirty="0" smtClean="0"/>
              <a:t> – formativní</a:t>
            </a:r>
          </a:p>
          <a:p>
            <a:endParaRPr lang="cs-CZ" sz="2400" dirty="0" smtClean="0"/>
          </a:p>
          <a:p>
            <a:r>
              <a:rPr lang="cs-CZ" sz="2400" b="1" dirty="0" smtClean="0"/>
              <a:t>umělecká</a:t>
            </a:r>
            <a:r>
              <a:rPr lang="cs-CZ" sz="2400" dirty="0" smtClean="0"/>
              <a:t> (krásná) </a:t>
            </a:r>
            <a:r>
              <a:rPr lang="cs-CZ" sz="2400" b="1" dirty="0" smtClean="0"/>
              <a:t>literatura</a:t>
            </a:r>
            <a:r>
              <a:rPr lang="cs-CZ" sz="2400" dirty="0" smtClean="0"/>
              <a:t> neboli </a:t>
            </a:r>
            <a:r>
              <a:rPr lang="cs-CZ" sz="2400" b="1" dirty="0" smtClean="0"/>
              <a:t>beletrie</a:t>
            </a:r>
            <a:r>
              <a:rPr lang="cs-CZ" sz="2400" dirty="0" smtClean="0"/>
              <a:t> – estetická</a:t>
            </a:r>
          </a:p>
          <a:p>
            <a:pPr marL="118872" indent="0">
              <a:buNone/>
            </a:pPr>
            <a:endParaRPr lang="cs-CZ" dirty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439" y="188640"/>
            <a:ext cx="1057261" cy="10801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355468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Vnitřní členění literatury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1775191"/>
            <a:ext cx="7931224" cy="4625609"/>
          </a:xfrm>
        </p:spPr>
        <p:txBody>
          <a:bodyPr>
            <a:normAutofit/>
          </a:bodyPr>
          <a:lstStyle/>
          <a:p>
            <a:endParaRPr lang="cs-CZ" sz="2800" b="1" dirty="0" smtClean="0"/>
          </a:p>
          <a:p>
            <a:endParaRPr lang="cs-CZ" sz="2800" b="1" dirty="0"/>
          </a:p>
          <a:p>
            <a:endParaRPr lang="cs-CZ" sz="2800" b="1" dirty="0"/>
          </a:p>
        </p:txBody>
      </p:sp>
      <p:sp>
        <p:nvSpPr>
          <p:cNvPr id="4" name="Ovál 3"/>
          <p:cNvSpPr/>
          <p:nvPr/>
        </p:nvSpPr>
        <p:spPr>
          <a:xfrm>
            <a:off x="1336942" y="2186862"/>
            <a:ext cx="2592288" cy="115212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dirty="0"/>
              <a:t>ústní lidová slovesnost</a:t>
            </a:r>
          </a:p>
        </p:txBody>
      </p:sp>
      <p:sp>
        <p:nvSpPr>
          <p:cNvPr id="5" name="Ovál 4"/>
          <p:cNvSpPr/>
          <p:nvPr/>
        </p:nvSpPr>
        <p:spPr>
          <a:xfrm>
            <a:off x="1331640" y="4581128"/>
            <a:ext cx="2592288" cy="115212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dirty="0"/>
              <a:t>umělá literatura</a:t>
            </a:r>
          </a:p>
        </p:txBody>
      </p:sp>
      <p:cxnSp>
        <p:nvCxnSpPr>
          <p:cNvPr id="7" name="Přímá spojnice 6"/>
          <p:cNvCxnSpPr>
            <a:stCxn id="5" idx="1"/>
          </p:cNvCxnSpPr>
          <p:nvPr/>
        </p:nvCxnSpPr>
        <p:spPr>
          <a:xfrm flipH="1" flipV="1">
            <a:off x="827584" y="3933056"/>
            <a:ext cx="883688" cy="81679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V="1">
            <a:off x="827584" y="2888940"/>
            <a:ext cx="828092" cy="10441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Zaoblený obdélník 10"/>
          <p:cNvSpPr/>
          <p:nvPr/>
        </p:nvSpPr>
        <p:spPr>
          <a:xfrm>
            <a:off x="5652120" y="2216467"/>
            <a:ext cx="1908212" cy="9361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dirty="0" smtClean="0">
                <a:solidFill>
                  <a:schemeClr val="tx1"/>
                </a:solidFill>
              </a:rPr>
              <a:t>   světová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6822250" y="3645024"/>
            <a:ext cx="1908212" cy="9361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dirty="0" smtClean="0">
                <a:solidFill>
                  <a:schemeClr val="tx1"/>
                </a:solidFill>
              </a:rPr>
              <a:t>    národní</a:t>
            </a:r>
            <a:r>
              <a:rPr lang="cs-CZ" b="1" dirty="0" smtClean="0"/>
              <a:t> </a:t>
            </a:r>
            <a:endParaRPr lang="cs-CZ" b="1" dirty="0"/>
          </a:p>
        </p:txBody>
      </p:sp>
      <p:sp>
        <p:nvSpPr>
          <p:cNvPr id="13" name="Zaoblený obdélník 12"/>
          <p:cNvSpPr/>
          <p:nvPr/>
        </p:nvSpPr>
        <p:spPr>
          <a:xfrm>
            <a:off x="5508104" y="5085184"/>
            <a:ext cx="1908212" cy="9361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dirty="0" smtClean="0">
                <a:solidFill>
                  <a:schemeClr val="tx1"/>
                </a:solidFill>
              </a:rPr>
              <a:t> regionální</a:t>
            </a:r>
            <a:endParaRPr lang="cs-CZ" sz="2400" b="1" dirty="0">
              <a:solidFill>
                <a:schemeClr val="tx1"/>
              </a:solidFill>
            </a:endParaRPr>
          </a:p>
        </p:txBody>
      </p:sp>
      <p:cxnSp>
        <p:nvCxnSpPr>
          <p:cNvPr id="22" name="Přímá spojnice 21"/>
          <p:cNvCxnSpPr>
            <a:stCxn id="11" idx="1"/>
          </p:cNvCxnSpPr>
          <p:nvPr/>
        </p:nvCxnSpPr>
        <p:spPr>
          <a:xfrm flipH="1">
            <a:off x="4644008" y="2684519"/>
            <a:ext cx="1008112" cy="142855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>
            <a:stCxn id="12" idx="1"/>
          </p:cNvCxnSpPr>
          <p:nvPr/>
        </p:nvCxnSpPr>
        <p:spPr>
          <a:xfrm flipH="1">
            <a:off x="4644008" y="4113076"/>
            <a:ext cx="217824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>
            <a:stCxn id="13" idx="1"/>
          </p:cNvCxnSpPr>
          <p:nvPr/>
        </p:nvCxnSpPr>
        <p:spPr>
          <a:xfrm flipH="1" flipV="1">
            <a:off x="4644008" y="4113076"/>
            <a:ext cx="864096" cy="144016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1991757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Vnitřní </a:t>
            </a:r>
            <a:r>
              <a:rPr lang="cs-CZ" dirty="0"/>
              <a:t>členění literatury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18872" indent="0">
              <a:buNone/>
            </a:pPr>
            <a:r>
              <a:rPr lang="cs-CZ" sz="2400" b="1" dirty="0" smtClean="0">
                <a:solidFill>
                  <a:srgbClr val="FF0000"/>
                </a:solidFill>
              </a:rPr>
              <a:t>Uveďte příklady autorů, žánrů či konkrétních děl.</a:t>
            </a:r>
          </a:p>
          <a:p>
            <a:endParaRPr lang="cs-CZ" sz="2400" b="1" dirty="0" smtClean="0">
              <a:solidFill>
                <a:srgbClr val="FF0000"/>
              </a:solidFill>
            </a:endParaRPr>
          </a:p>
          <a:p>
            <a:r>
              <a:rPr lang="cs-CZ" sz="2400" b="1" dirty="0"/>
              <a:t>ústní lidová </a:t>
            </a:r>
            <a:r>
              <a:rPr lang="cs-CZ" sz="2400" b="1" dirty="0" smtClean="0"/>
              <a:t>slovesnost</a:t>
            </a:r>
          </a:p>
          <a:p>
            <a:endParaRPr lang="cs-CZ" sz="2400" b="1" dirty="0"/>
          </a:p>
          <a:p>
            <a:r>
              <a:rPr lang="cs-CZ" sz="2400" b="1" dirty="0"/>
              <a:t>umělá </a:t>
            </a:r>
            <a:r>
              <a:rPr lang="cs-CZ" sz="2400" b="1" dirty="0" smtClean="0"/>
              <a:t>literatura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světová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národní</a:t>
            </a:r>
          </a:p>
          <a:p>
            <a:endParaRPr lang="cs-CZ" sz="2400" b="1" dirty="0" smtClean="0"/>
          </a:p>
          <a:p>
            <a:r>
              <a:rPr lang="cs-CZ" sz="2400" b="1" dirty="0"/>
              <a:t>regionální</a:t>
            </a:r>
          </a:p>
          <a:p>
            <a:endParaRPr lang="cs-CZ" b="1" dirty="0"/>
          </a:p>
          <a:p>
            <a:endParaRPr lang="cs-CZ" dirty="0"/>
          </a:p>
        </p:txBody>
      </p:sp>
      <p:pic>
        <p:nvPicPr>
          <p:cNvPr id="4" name="Obrázek 3" descr="emoce,emotikony,ksichtík,ksichtíky,myšlení,otázky,otazníky,rozhodnutí,rozhodování,smajlíci,smajlík,smajlíky,symboly,tváře,úsměvy,volby,výrazy,zamyšlený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260648"/>
            <a:ext cx="1008112" cy="936104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14741647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 Zábavná četba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31640" y="1775191"/>
            <a:ext cx="7355160" cy="4625609"/>
          </a:xfrm>
        </p:spPr>
        <p:txBody>
          <a:bodyPr>
            <a:normAutofit/>
          </a:bodyPr>
          <a:lstStyle/>
          <a:p>
            <a:pPr marL="118872" indent="0">
              <a:buNone/>
            </a:pPr>
            <a:endParaRPr lang="cs-CZ" sz="2800" b="1" dirty="0">
              <a:solidFill>
                <a:srgbClr val="FF0000"/>
              </a:solidFill>
            </a:endParaRPr>
          </a:p>
          <a:p>
            <a:pPr marL="118872" indent="0">
              <a:buNone/>
            </a:pPr>
            <a:r>
              <a:rPr lang="cs-CZ" sz="2400" b="1" dirty="0" smtClean="0">
                <a:solidFill>
                  <a:srgbClr val="FF0000"/>
                </a:solidFill>
              </a:rPr>
              <a:t>Uveďte příklady knih, které lze považovat za oddychovou literaturu.</a:t>
            </a:r>
            <a:endParaRPr lang="cs-CZ" sz="2400" b="1" dirty="0">
              <a:solidFill>
                <a:srgbClr val="FF0000"/>
              </a:solidFill>
            </a:endParaRPr>
          </a:p>
        </p:txBody>
      </p:sp>
      <p:pic>
        <p:nvPicPr>
          <p:cNvPr id="4" name="Zástupný symbol pro obsah 3" descr="emoce,emotikony,ksichtík,ksichtíky,myšlení,otázky,otazníky,rozhodnutí,rozhodování,smajlíci,smajlík,smajlíky,symboly,tváře,úsměvy,volby,výrazy,zamyšlený"/>
          <p:cNvPicPr>
            <a:picLocks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60648"/>
            <a:ext cx="936104" cy="864096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08350630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   Zábavná </a:t>
            </a:r>
            <a:r>
              <a:rPr lang="cs-CZ" dirty="0"/>
              <a:t>četba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1988840"/>
            <a:ext cx="7787208" cy="4411960"/>
          </a:xfrm>
        </p:spPr>
        <p:txBody>
          <a:bodyPr>
            <a:normAutofit/>
          </a:bodyPr>
          <a:lstStyle/>
          <a:p>
            <a:r>
              <a:rPr lang="cs-CZ" sz="2800" b="1" dirty="0" smtClean="0"/>
              <a:t>humoristická</a:t>
            </a:r>
          </a:p>
          <a:p>
            <a:r>
              <a:rPr lang="cs-CZ" sz="2800" b="1" dirty="0" smtClean="0"/>
              <a:t>dobrodružná</a:t>
            </a:r>
          </a:p>
          <a:p>
            <a:r>
              <a:rPr lang="cs-CZ" sz="2800" b="1" dirty="0" smtClean="0"/>
              <a:t>detektivní</a:t>
            </a:r>
          </a:p>
          <a:p>
            <a:r>
              <a:rPr lang="cs-CZ" sz="2800" b="1" dirty="0" smtClean="0"/>
              <a:t>horor</a:t>
            </a:r>
          </a:p>
          <a:p>
            <a:r>
              <a:rPr lang="cs-CZ" sz="2800" b="1" dirty="0" smtClean="0"/>
              <a:t>fantasy literatura</a:t>
            </a:r>
          </a:p>
          <a:p>
            <a:r>
              <a:rPr lang="cs-CZ" sz="2800" b="1" dirty="0" smtClean="0"/>
              <a:t>utopie</a:t>
            </a:r>
          </a:p>
          <a:p>
            <a:r>
              <a:rPr lang="cs-CZ" sz="2800" b="1" dirty="0" smtClean="0"/>
              <a:t>science-fiction</a:t>
            </a:r>
            <a:endParaRPr lang="cs-CZ" sz="2800" b="1" dirty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88640"/>
            <a:ext cx="1057261" cy="10801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3825198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 Zábavná </a:t>
            </a:r>
            <a:r>
              <a:rPr lang="cs-CZ" dirty="0"/>
              <a:t>četba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3538736" cy="4623816"/>
          </a:xfrm>
        </p:spPr>
        <p:txBody>
          <a:bodyPr/>
          <a:lstStyle/>
          <a:p>
            <a:pPr marL="118872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PŘIŘAĎTE:</a:t>
            </a:r>
          </a:p>
          <a:p>
            <a:pPr marL="118872" indent="0">
              <a:buNone/>
            </a:pPr>
            <a:endParaRPr lang="cs-CZ" b="1" dirty="0" smtClean="0">
              <a:solidFill>
                <a:srgbClr val="FF0000"/>
              </a:solidFill>
            </a:endParaRPr>
          </a:p>
          <a:p>
            <a:r>
              <a:rPr lang="cs-CZ" b="1" dirty="0" smtClean="0"/>
              <a:t>humoristická</a:t>
            </a:r>
            <a:endParaRPr lang="cs-CZ" b="1" dirty="0"/>
          </a:p>
          <a:p>
            <a:r>
              <a:rPr lang="cs-CZ" b="1" dirty="0"/>
              <a:t>dobrodružná</a:t>
            </a:r>
          </a:p>
          <a:p>
            <a:r>
              <a:rPr lang="cs-CZ" b="1" dirty="0"/>
              <a:t>detektivní</a:t>
            </a:r>
          </a:p>
          <a:p>
            <a:r>
              <a:rPr lang="cs-CZ" b="1" dirty="0"/>
              <a:t>horor</a:t>
            </a:r>
          </a:p>
          <a:p>
            <a:r>
              <a:rPr lang="cs-CZ" b="1" dirty="0"/>
              <a:t>fantasy literatura</a:t>
            </a:r>
          </a:p>
          <a:p>
            <a:r>
              <a:rPr lang="cs-CZ" b="1" dirty="0"/>
              <a:t>utopie</a:t>
            </a:r>
          </a:p>
          <a:p>
            <a:r>
              <a:rPr lang="cs-CZ" b="1" dirty="0"/>
              <a:t>science-fiction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067944" y="1773936"/>
            <a:ext cx="4618856" cy="4623816"/>
          </a:xfrm>
        </p:spPr>
        <p:txBody>
          <a:bodyPr/>
          <a:lstStyle/>
          <a:p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</a:rPr>
              <a:t>Agatha CHRISTIE</a:t>
            </a:r>
          </a:p>
          <a:p>
            <a:r>
              <a:rPr lang="cs-CZ" sz="2000" b="1" dirty="0" err="1" smtClean="0">
                <a:solidFill>
                  <a:schemeClr val="accent1">
                    <a:lumMod val="50000"/>
                  </a:schemeClr>
                </a:solidFill>
              </a:rPr>
              <a:t>Jules</a:t>
            </a:r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</a:rPr>
              <a:t> VERNE</a:t>
            </a:r>
          </a:p>
          <a:p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</a:rPr>
              <a:t>Eduard BASS</a:t>
            </a:r>
          </a:p>
          <a:p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</a:rPr>
              <a:t>George ORWELL</a:t>
            </a:r>
          </a:p>
          <a:p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</a:rPr>
              <a:t>J.R.R.TOLKIEN</a:t>
            </a:r>
          </a:p>
          <a:p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</a:rPr>
              <a:t>Mark TWAIN</a:t>
            </a:r>
          </a:p>
          <a:p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</a:rPr>
              <a:t>Alexandre DUMAS</a:t>
            </a:r>
          </a:p>
          <a:p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</a:rPr>
              <a:t>Zdeněk JIROTKA</a:t>
            </a:r>
          </a:p>
          <a:p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</a:rPr>
              <a:t>Alfred HITCHCOCK</a:t>
            </a:r>
          </a:p>
          <a:p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</a:rPr>
              <a:t>Karel POLÁČEK</a:t>
            </a:r>
          </a:p>
          <a:p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</a:rPr>
              <a:t>Jack LONDON</a:t>
            </a:r>
          </a:p>
          <a:p>
            <a:r>
              <a:rPr lang="cs-CZ" sz="2000" b="1" dirty="0" err="1" smtClean="0">
                <a:solidFill>
                  <a:schemeClr val="accent1">
                    <a:lumMod val="50000"/>
                  </a:schemeClr>
                </a:solidFill>
              </a:rPr>
              <a:t>Ray</a:t>
            </a:r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</a:rPr>
              <a:t> BRADBURY</a:t>
            </a:r>
          </a:p>
          <a:p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</a:rPr>
              <a:t>Daniel DEFOE</a:t>
            </a:r>
          </a:p>
          <a:p>
            <a:endParaRPr lang="cs-CZ" dirty="0"/>
          </a:p>
        </p:txBody>
      </p:sp>
      <p:pic>
        <p:nvPicPr>
          <p:cNvPr id="5" name="Zástupný symbol pro obsah 3" descr="emoce,emotikony,ksichtík,ksichtíky,myšlení,otázky,otazníky,rozhodnutí,rozhodování,smajlíci,smajlík,smajlíky,symboly,tváře,úsměvy,volby,výrazy,zamyšlený"/>
          <p:cNvPicPr>
            <a:picLocks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9298" y="332656"/>
            <a:ext cx="936104" cy="864096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42500482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 Zábavná </a:t>
            </a:r>
            <a:r>
              <a:rPr lang="cs-CZ" dirty="0"/>
              <a:t>četba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b="1" dirty="0" smtClean="0"/>
              <a:t>humoristická  - </a:t>
            </a:r>
            <a:r>
              <a:rPr lang="cs-CZ" sz="2400" b="1" dirty="0">
                <a:solidFill>
                  <a:schemeClr val="accent1">
                    <a:lumMod val="50000"/>
                  </a:schemeClr>
                </a:solidFill>
              </a:rPr>
              <a:t>Zdeněk </a:t>
            </a:r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</a:rPr>
              <a:t>JIROTKA, </a:t>
            </a:r>
            <a:r>
              <a:rPr lang="cs-CZ" sz="2400" b="1" dirty="0">
                <a:solidFill>
                  <a:schemeClr val="accent1">
                    <a:lumMod val="50000"/>
                  </a:schemeClr>
                </a:solidFill>
              </a:rPr>
              <a:t>Eduard </a:t>
            </a:r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</a:rPr>
              <a:t>BASS</a:t>
            </a:r>
          </a:p>
          <a:p>
            <a:pPr marL="118872" indent="0">
              <a:buNone/>
            </a:pPr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</a:rPr>
              <a:t>                                     </a:t>
            </a:r>
            <a:r>
              <a:rPr lang="cs-CZ" sz="2400" b="1" dirty="0">
                <a:solidFill>
                  <a:schemeClr val="accent1">
                    <a:lumMod val="50000"/>
                  </a:schemeClr>
                </a:solidFill>
              </a:rPr>
              <a:t>Karel POLÁČEK</a:t>
            </a:r>
          </a:p>
          <a:p>
            <a:r>
              <a:rPr lang="cs-CZ" sz="2400" b="1" dirty="0" smtClean="0"/>
              <a:t>dobrodružná - </a:t>
            </a:r>
            <a:r>
              <a:rPr lang="cs-CZ" sz="2400" b="1" dirty="0">
                <a:solidFill>
                  <a:schemeClr val="accent1">
                    <a:lumMod val="50000"/>
                  </a:schemeClr>
                </a:solidFill>
              </a:rPr>
              <a:t>Mark </a:t>
            </a:r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</a:rPr>
              <a:t>TWAIN, </a:t>
            </a:r>
            <a:r>
              <a:rPr lang="cs-CZ" sz="2400" b="1" dirty="0">
                <a:solidFill>
                  <a:schemeClr val="accent1">
                    <a:lumMod val="50000"/>
                  </a:schemeClr>
                </a:solidFill>
              </a:rPr>
              <a:t>Daniel </a:t>
            </a:r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</a:rPr>
              <a:t>DEFOE,</a:t>
            </a:r>
            <a:endParaRPr lang="cs-CZ" sz="2400" b="1" dirty="0">
              <a:solidFill>
                <a:schemeClr val="accent1">
                  <a:lumMod val="50000"/>
                </a:schemeClr>
              </a:solidFill>
            </a:endParaRPr>
          </a:p>
          <a:p>
            <a:pPr marL="118872" indent="0">
              <a:buNone/>
            </a:pPr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</a:rPr>
              <a:t>                                    </a:t>
            </a:r>
            <a:r>
              <a:rPr lang="cs-CZ" sz="2400" b="1" dirty="0">
                <a:solidFill>
                  <a:schemeClr val="accent1">
                    <a:lumMod val="50000"/>
                  </a:schemeClr>
                </a:solidFill>
              </a:rPr>
              <a:t>Jack </a:t>
            </a:r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</a:rPr>
              <a:t>LONDON, </a:t>
            </a:r>
            <a:r>
              <a:rPr lang="cs-CZ" sz="2400" b="1" dirty="0">
                <a:solidFill>
                  <a:schemeClr val="accent1">
                    <a:lumMod val="50000"/>
                  </a:schemeClr>
                </a:solidFill>
              </a:rPr>
              <a:t>Alexandre DUMAS</a:t>
            </a:r>
          </a:p>
          <a:p>
            <a:r>
              <a:rPr lang="cs-CZ" sz="2400" b="1" dirty="0" smtClean="0"/>
              <a:t>detektivní - </a:t>
            </a:r>
            <a:r>
              <a:rPr lang="cs-CZ" sz="2400" b="1" dirty="0">
                <a:solidFill>
                  <a:schemeClr val="accent1">
                    <a:lumMod val="50000"/>
                  </a:schemeClr>
                </a:solidFill>
              </a:rPr>
              <a:t>Agatha CHRISTIE</a:t>
            </a:r>
          </a:p>
          <a:p>
            <a:r>
              <a:rPr lang="cs-CZ" sz="2400" b="1" dirty="0" smtClean="0"/>
              <a:t>horor - </a:t>
            </a:r>
            <a:r>
              <a:rPr lang="cs-CZ" sz="2400" b="1" dirty="0">
                <a:solidFill>
                  <a:schemeClr val="accent1">
                    <a:lumMod val="50000"/>
                  </a:schemeClr>
                </a:solidFill>
              </a:rPr>
              <a:t>Alfred HITCHCOCK</a:t>
            </a:r>
          </a:p>
          <a:p>
            <a:r>
              <a:rPr lang="cs-CZ" sz="2400" b="1" dirty="0" smtClean="0"/>
              <a:t>fantasy literatura - </a:t>
            </a:r>
            <a:r>
              <a:rPr lang="cs-CZ" sz="2400" b="1" dirty="0">
                <a:solidFill>
                  <a:schemeClr val="accent1">
                    <a:lumMod val="50000"/>
                  </a:schemeClr>
                </a:solidFill>
              </a:rPr>
              <a:t>J.R.R.TOLKIEN</a:t>
            </a:r>
          </a:p>
          <a:p>
            <a:r>
              <a:rPr lang="cs-CZ" sz="2400" b="1" dirty="0" smtClean="0"/>
              <a:t>utopie - </a:t>
            </a:r>
            <a:r>
              <a:rPr lang="cs-CZ" sz="2400" b="1" dirty="0">
                <a:solidFill>
                  <a:schemeClr val="accent1">
                    <a:lumMod val="50000"/>
                  </a:schemeClr>
                </a:solidFill>
              </a:rPr>
              <a:t>George ORWELL</a:t>
            </a:r>
          </a:p>
          <a:p>
            <a:r>
              <a:rPr lang="cs-CZ" sz="2400" b="1" dirty="0" smtClean="0"/>
              <a:t>science-fiction - </a:t>
            </a:r>
            <a:r>
              <a:rPr lang="cs-CZ" sz="2400" b="1" dirty="0" err="1">
                <a:solidFill>
                  <a:schemeClr val="accent1">
                    <a:lumMod val="50000"/>
                  </a:schemeClr>
                </a:solidFill>
              </a:rPr>
              <a:t>Ray</a:t>
            </a:r>
            <a:r>
              <a:rPr lang="cs-CZ" sz="2400" b="1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</a:rPr>
              <a:t>BRADBURY, </a:t>
            </a:r>
            <a:r>
              <a:rPr lang="cs-CZ" sz="2400" b="1" dirty="0" err="1">
                <a:solidFill>
                  <a:schemeClr val="accent1">
                    <a:lumMod val="50000"/>
                  </a:schemeClr>
                </a:solidFill>
              </a:rPr>
              <a:t>Jules</a:t>
            </a:r>
            <a:r>
              <a:rPr lang="cs-CZ" sz="2400" b="1" dirty="0">
                <a:solidFill>
                  <a:schemeClr val="accent1">
                    <a:lumMod val="50000"/>
                  </a:schemeClr>
                </a:solidFill>
              </a:rPr>
              <a:t> VERNE</a:t>
            </a:r>
          </a:p>
          <a:p>
            <a:endParaRPr lang="cs-CZ" sz="2400" b="1" dirty="0">
              <a:solidFill>
                <a:schemeClr val="accent1">
                  <a:lumMod val="50000"/>
                </a:schemeClr>
              </a:solidFill>
            </a:endParaRPr>
          </a:p>
          <a:p>
            <a:endParaRPr lang="cs-CZ" sz="2400" b="1" dirty="0"/>
          </a:p>
          <a:p>
            <a:endParaRPr lang="cs-CZ" dirty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88640"/>
            <a:ext cx="1057261" cy="10801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0077534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 VĚDA O LITERATUŘE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18872" indent="0">
              <a:buNone/>
            </a:pPr>
            <a:r>
              <a:rPr lang="cs-CZ" sz="2800" b="1" dirty="0" smtClean="0">
                <a:solidFill>
                  <a:srgbClr val="FF0000"/>
                </a:solidFill>
              </a:rPr>
              <a:t>Doplň názvy tří disciplín: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9" name="Vývojový diagram: ukončení 8"/>
          <p:cNvSpPr/>
          <p:nvPr/>
        </p:nvSpPr>
        <p:spPr>
          <a:xfrm>
            <a:off x="971600" y="2708920"/>
            <a:ext cx="3096344" cy="1440160"/>
          </a:xfrm>
          <a:prstGeom prst="flowChartTerminator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marL="118872"/>
            <a:r>
              <a:rPr lang="cs-CZ" sz="3200" b="1" dirty="0" smtClean="0"/>
              <a:t>  LITERÁRNÍ T-O-I-</a:t>
            </a:r>
            <a:endParaRPr lang="cs-CZ" sz="3200" b="1" dirty="0"/>
          </a:p>
        </p:txBody>
      </p:sp>
      <p:sp>
        <p:nvSpPr>
          <p:cNvPr id="12" name="Vývojový diagram: ukončení 11"/>
          <p:cNvSpPr/>
          <p:nvPr/>
        </p:nvSpPr>
        <p:spPr>
          <a:xfrm>
            <a:off x="1619672" y="4784701"/>
            <a:ext cx="3096344" cy="1440160"/>
          </a:xfrm>
          <a:prstGeom prst="flowChartTerminator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marL="118872" indent="0">
              <a:buNone/>
            </a:pPr>
            <a:r>
              <a:rPr lang="cs-CZ" sz="3200" b="1" dirty="0" smtClean="0"/>
              <a:t>  LITERÁRNÍ     K-IT-KA</a:t>
            </a:r>
            <a:endParaRPr lang="cs-CZ" sz="3200" b="1" dirty="0"/>
          </a:p>
        </p:txBody>
      </p:sp>
      <p:sp>
        <p:nvSpPr>
          <p:cNvPr id="13" name="Vývojový diagram: ukončení 12"/>
          <p:cNvSpPr/>
          <p:nvPr/>
        </p:nvSpPr>
        <p:spPr>
          <a:xfrm>
            <a:off x="4716016" y="3212976"/>
            <a:ext cx="3096344" cy="1440160"/>
          </a:xfrm>
          <a:prstGeom prst="flowChartTerminator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LITERÁRNÍ</a:t>
            </a:r>
          </a:p>
          <a:p>
            <a:pPr algn="ctr"/>
            <a:r>
              <a:rPr lang="cs-CZ" sz="3200" b="1" dirty="0" smtClean="0"/>
              <a:t> </a:t>
            </a:r>
            <a:r>
              <a:rPr lang="cs-CZ" sz="3200" b="1" dirty="0"/>
              <a:t>-</a:t>
            </a:r>
            <a:r>
              <a:rPr lang="cs-CZ" sz="3200" b="1" dirty="0" smtClean="0"/>
              <a:t>IS-O-IE </a:t>
            </a:r>
            <a:endParaRPr lang="cs-CZ" sz="3200" dirty="0"/>
          </a:p>
        </p:txBody>
      </p:sp>
      <p:pic>
        <p:nvPicPr>
          <p:cNvPr id="14" name="Zástupný symbol pro obsah 3" descr="emoce,emotikony,ksichtík,ksichtíky,myšlení,otázky,otazníky,rozhodnutí,rozhodování,smajlíci,smajlík,smajlíky,symboly,tváře,úsměvy,volby,výrazy,zamyšlený"/>
          <p:cNvPicPr>
            <a:picLocks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9298" y="332656"/>
            <a:ext cx="936104" cy="864096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79255650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  VĚDA O LITERATUŘE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3 disciplíny:</a:t>
            </a:r>
            <a:endParaRPr lang="cs-CZ" sz="2800" dirty="0"/>
          </a:p>
        </p:txBody>
      </p:sp>
      <p:sp>
        <p:nvSpPr>
          <p:cNvPr id="9" name="Vývojový diagram: ukončení 8"/>
          <p:cNvSpPr/>
          <p:nvPr/>
        </p:nvSpPr>
        <p:spPr>
          <a:xfrm>
            <a:off x="971600" y="2708920"/>
            <a:ext cx="3096344" cy="1440160"/>
          </a:xfrm>
          <a:prstGeom prst="flowChartTerminator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marL="118872"/>
            <a:r>
              <a:rPr lang="cs-CZ" sz="3200" b="1" dirty="0" smtClean="0"/>
              <a:t>  LITERÁRNÍ </a:t>
            </a:r>
            <a:r>
              <a:rPr lang="cs-CZ" sz="3200" b="1" dirty="0"/>
              <a:t>TEORIE</a:t>
            </a:r>
          </a:p>
        </p:txBody>
      </p:sp>
      <p:sp>
        <p:nvSpPr>
          <p:cNvPr id="12" name="Vývojový diagram: ukončení 11"/>
          <p:cNvSpPr/>
          <p:nvPr/>
        </p:nvSpPr>
        <p:spPr>
          <a:xfrm>
            <a:off x="1619672" y="4784701"/>
            <a:ext cx="3096344" cy="1440160"/>
          </a:xfrm>
          <a:prstGeom prst="flowChartTerminator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marL="118872" indent="0">
              <a:buNone/>
            </a:pPr>
            <a:r>
              <a:rPr lang="cs-CZ" sz="3200" b="1" dirty="0" smtClean="0"/>
              <a:t>  LITERÁRNÍ     KRITIKA</a:t>
            </a:r>
            <a:endParaRPr lang="cs-CZ" sz="3200" b="1" dirty="0"/>
          </a:p>
        </p:txBody>
      </p:sp>
      <p:sp>
        <p:nvSpPr>
          <p:cNvPr id="13" name="Vývojový diagram: ukončení 12"/>
          <p:cNvSpPr/>
          <p:nvPr/>
        </p:nvSpPr>
        <p:spPr>
          <a:xfrm>
            <a:off x="4716016" y="3212976"/>
            <a:ext cx="3096344" cy="1440160"/>
          </a:xfrm>
          <a:prstGeom prst="flowChartTerminator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/>
              <a:t>LITERÁRNÍ HISTORIE </a:t>
            </a:r>
            <a:endParaRPr lang="cs-CZ" sz="3200" dirty="0"/>
          </a:p>
        </p:txBody>
      </p:sp>
      <p:pic>
        <p:nvPicPr>
          <p:cNvPr id="7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88640"/>
            <a:ext cx="1057261" cy="10801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4709575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Disciplíny literární vědy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060848"/>
            <a:ext cx="8229600" cy="4339952"/>
          </a:xfrm>
        </p:spPr>
        <p:txBody>
          <a:bodyPr>
            <a:normAutofit/>
          </a:bodyPr>
          <a:lstStyle/>
          <a:p>
            <a:pPr marL="633222" indent="-514350">
              <a:buAutoNum type="arabicParenR"/>
            </a:pPr>
            <a:r>
              <a:rPr lang="cs-CZ" sz="2400" b="1" dirty="0" smtClean="0"/>
              <a:t>LITERÁRNÍ TEORIE</a:t>
            </a:r>
          </a:p>
          <a:p>
            <a:pPr marL="118872" indent="0">
              <a:buNone/>
            </a:pPr>
            <a:r>
              <a:rPr lang="cs-CZ" sz="2400" i="1" dirty="0" smtClean="0"/>
              <a:t>    (z </a:t>
            </a:r>
            <a:r>
              <a:rPr lang="cs-CZ" sz="2400" i="1" dirty="0" err="1" smtClean="0"/>
              <a:t>řec</a:t>
            </a:r>
            <a:r>
              <a:rPr lang="cs-CZ" sz="2400" i="1" dirty="0" smtClean="0"/>
              <a:t>. </a:t>
            </a:r>
            <a:r>
              <a:rPr lang="cs-CZ" sz="2400" i="1" dirty="0" err="1" smtClean="0"/>
              <a:t>theórion</a:t>
            </a:r>
            <a:r>
              <a:rPr lang="cs-CZ" sz="2400" i="1" dirty="0" smtClean="0"/>
              <a:t> – pozorovat, poznávat)</a:t>
            </a:r>
          </a:p>
          <a:p>
            <a:pPr marL="118872" indent="0">
              <a:buNone/>
            </a:pPr>
            <a:endParaRPr lang="cs-CZ" sz="2400" i="1" dirty="0" smtClean="0"/>
          </a:p>
          <a:p>
            <a:r>
              <a:rPr lang="cs-CZ" sz="2400" dirty="0" smtClean="0"/>
              <a:t>kořeny už ve starověku</a:t>
            </a:r>
          </a:p>
          <a:p>
            <a:endParaRPr lang="cs-CZ" sz="2400" dirty="0" smtClean="0"/>
          </a:p>
          <a:p>
            <a:r>
              <a:rPr lang="cs-CZ" sz="2400" b="1" dirty="0" smtClean="0"/>
              <a:t>zkoumá: </a:t>
            </a:r>
          </a:p>
          <a:p>
            <a:pPr marL="118872" indent="0">
              <a:buNone/>
            </a:pPr>
            <a:r>
              <a:rPr lang="cs-CZ" sz="2400" b="1" dirty="0"/>
              <a:t> </a:t>
            </a:r>
            <a:r>
              <a:rPr lang="cs-CZ" sz="2400" b="1" dirty="0" smtClean="0"/>
              <a:t>   </a:t>
            </a:r>
            <a:r>
              <a:rPr lang="cs-CZ" sz="2400" dirty="0" smtClean="0"/>
              <a:t>podstatu literatury, zákonitosti vzniku díla, jeho funkce,   </a:t>
            </a:r>
          </a:p>
          <a:p>
            <a:pPr marL="118872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</a:t>
            </a:r>
            <a:r>
              <a:rPr lang="cs-CZ" sz="2400" dirty="0"/>
              <a:t>strukturu, žánry, útvary, umělecké prostředky, …</a:t>
            </a:r>
          </a:p>
          <a:p>
            <a:pPr marL="118872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802245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Disciplíny literární vědy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132856"/>
            <a:ext cx="8229600" cy="4267944"/>
          </a:xfrm>
        </p:spPr>
        <p:txBody>
          <a:bodyPr/>
          <a:lstStyle/>
          <a:p>
            <a:pPr marL="118872" indent="0">
              <a:buNone/>
            </a:pPr>
            <a:r>
              <a:rPr lang="cs-CZ" b="1" dirty="0" smtClean="0">
                <a:solidFill>
                  <a:schemeClr val="accent1"/>
                </a:solidFill>
              </a:rPr>
              <a:t>2) </a:t>
            </a:r>
            <a:r>
              <a:rPr lang="cs-CZ" sz="2400" b="1" dirty="0" smtClean="0"/>
              <a:t>LITERÁRNÍ HISTORIE</a:t>
            </a:r>
          </a:p>
          <a:p>
            <a:pPr marL="118872" indent="0">
              <a:buNone/>
            </a:pPr>
            <a:r>
              <a:rPr lang="cs-CZ" sz="2400" b="1" dirty="0"/>
              <a:t> </a:t>
            </a:r>
            <a:r>
              <a:rPr lang="cs-CZ" sz="2400" b="1" dirty="0" smtClean="0"/>
              <a:t>      (DĚJINY LITERATURY)</a:t>
            </a:r>
          </a:p>
          <a:p>
            <a:pPr marL="118872" indent="0">
              <a:buNone/>
            </a:pPr>
            <a:endParaRPr lang="cs-CZ" sz="2400" b="1" dirty="0" smtClean="0"/>
          </a:p>
          <a:p>
            <a:r>
              <a:rPr lang="cs-CZ" sz="2400" dirty="0" smtClean="0"/>
              <a:t>zkoumá vývoj konkrétních literatur</a:t>
            </a:r>
          </a:p>
          <a:p>
            <a:r>
              <a:rPr lang="cs-CZ" sz="2400" dirty="0" smtClean="0"/>
              <a:t>vnímá literární dílo jako součást procesu</a:t>
            </a:r>
          </a:p>
          <a:p>
            <a:r>
              <a:rPr lang="cs-CZ" sz="2400" dirty="0" smtClean="0"/>
              <a:t>zařazuje dílo konkrétního autora do kontextu jeho tvorby, do kontextu regionální či národní literatury dané doby</a:t>
            </a:r>
          </a:p>
          <a:p>
            <a:pPr marL="118872" indent="0">
              <a:buNone/>
            </a:pPr>
            <a:endParaRPr lang="cs-CZ" sz="24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706246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Disciplíny literární vědy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204864"/>
            <a:ext cx="8229600" cy="4195936"/>
          </a:xfrm>
        </p:spPr>
        <p:txBody>
          <a:bodyPr/>
          <a:lstStyle/>
          <a:p>
            <a:pPr marL="118872" indent="0">
              <a:buNone/>
            </a:pPr>
            <a:r>
              <a:rPr lang="cs-CZ" b="1" dirty="0" smtClean="0">
                <a:solidFill>
                  <a:schemeClr val="accent1"/>
                </a:solidFill>
              </a:rPr>
              <a:t>3) </a:t>
            </a:r>
            <a:r>
              <a:rPr lang="cs-CZ" sz="2400" b="1" dirty="0" smtClean="0"/>
              <a:t>LITERÁRNÍ KRITIKA</a:t>
            </a:r>
          </a:p>
          <a:p>
            <a:pPr marL="118872" indent="0">
              <a:buNone/>
            </a:pPr>
            <a:endParaRPr lang="cs-CZ" sz="2400" b="1" dirty="0" smtClean="0"/>
          </a:p>
          <a:p>
            <a:r>
              <a:rPr lang="cs-CZ" sz="2400" dirty="0" smtClean="0"/>
              <a:t>nejmladší literárněvědní disciplína</a:t>
            </a:r>
          </a:p>
          <a:p>
            <a:endParaRPr lang="cs-CZ" sz="2400" dirty="0" smtClean="0"/>
          </a:p>
          <a:p>
            <a:r>
              <a:rPr lang="cs-CZ" sz="2400" dirty="0" smtClean="0"/>
              <a:t>posuzování a hodnocení literárních děl</a:t>
            </a:r>
          </a:p>
          <a:p>
            <a:r>
              <a:rPr lang="cs-CZ" sz="2400" dirty="0" smtClean="0"/>
              <a:t>prostředník mezi autorem a čtenářem</a:t>
            </a:r>
          </a:p>
          <a:p>
            <a:endParaRPr lang="cs-CZ" sz="2400" dirty="0" smtClean="0"/>
          </a:p>
          <a:p>
            <a:r>
              <a:rPr lang="cs-CZ" sz="2400" dirty="0" smtClean="0"/>
              <a:t>žánry: recenze, referát, kritická studie, kritický esej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193028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18872" indent="0">
              <a:buNone/>
            </a:pPr>
            <a:r>
              <a:rPr lang="cs-CZ" sz="1800" dirty="0" smtClean="0"/>
              <a:t>Sochorová Marie: </a:t>
            </a:r>
            <a:r>
              <a:rPr lang="cs-CZ" sz="1800" i="1" dirty="0" smtClean="0"/>
              <a:t>Literatura v kostce pro SŠ</a:t>
            </a:r>
            <a:r>
              <a:rPr lang="cs-CZ" sz="1800" dirty="0" smtClean="0"/>
              <a:t>, Fragment, 2007, ISBN </a:t>
            </a:r>
            <a:r>
              <a:rPr lang="cs-CZ" sz="1800" dirty="0" smtClean="0"/>
              <a:t>978-80-253-0652-9</a:t>
            </a:r>
          </a:p>
          <a:p>
            <a:pPr marL="118872" indent="0">
              <a:buNone/>
            </a:pPr>
            <a:r>
              <a:rPr lang="en-US" altLang="cs-CZ" sz="1800" dirty="0"/>
              <a:t>www.office.microsoft.com</a:t>
            </a:r>
          </a:p>
          <a:p>
            <a:pPr marL="118872" indent="0">
              <a:buNone/>
            </a:pPr>
            <a:endParaRPr lang="cs-CZ" sz="1800" dirty="0"/>
          </a:p>
          <a:p>
            <a:pPr marL="118872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26413189"/>
      </p:ext>
    </p:extLst>
  </p:cSld>
  <p:clrMapOvr>
    <a:masterClrMapping/>
  </p:clrMapOvr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dul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287</TotalTime>
  <Words>477</Words>
  <Application>Microsoft Office PowerPoint</Application>
  <PresentationFormat>Předvádění na obrazovce (4:3)</PresentationFormat>
  <Paragraphs>198</Paragraphs>
  <Slides>22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22</vt:i4>
      </vt:variant>
    </vt:vector>
  </HeadingPairs>
  <TitlesOfParts>
    <vt:vector size="24" baseType="lpstr">
      <vt:lpstr>Motiv systému Office</vt:lpstr>
      <vt:lpstr>Modul</vt:lpstr>
      <vt:lpstr>Prezentace aplikace PowerPoint</vt:lpstr>
      <vt:lpstr>LITERATURA</vt:lpstr>
      <vt:lpstr>   POJEM LITERATURA</vt:lpstr>
      <vt:lpstr>   DĚLENÍ LITERATURY</vt:lpstr>
      <vt:lpstr>    LITERATURA</vt:lpstr>
      <vt:lpstr>          Funkce literatury</vt:lpstr>
      <vt:lpstr>           Funkce literatury</vt:lpstr>
      <vt:lpstr>        Funkce literatury</vt:lpstr>
      <vt:lpstr>            NÁPOVĚDA</vt:lpstr>
      <vt:lpstr>         Funkce literatury</vt:lpstr>
      <vt:lpstr>Vnitřní členění literatury</vt:lpstr>
      <vt:lpstr>       Vnitřní členění literatury</vt:lpstr>
      <vt:lpstr>        Zábavná četba</vt:lpstr>
      <vt:lpstr>          Zábavná četba</vt:lpstr>
      <vt:lpstr>        Zábavná četba</vt:lpstr>
      <vt:lpstr>        Zábavná četba</vt:lpstr>
      <vt:lpstr>        VĚDA O LITERATUŘE</vt:lpstr>
      <vt:lpstr>         VĚDA O LITERATUŘE</vt:lpstr>
      <vt:lpstr>Disciplíny literární vědy</vt:lpstr>
      <vt:lpstr>Disciplíny literární vědy</vt:lpstr>
      <vt:lpstr>Disciplíny literární vědy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LITERATURA</dc:title>
  <dc:creator>Hana Keprová</dc:creator>
  <cp:lastModifiedBy>Hana Keprová</cp:lastModifiedBy>
  <cp:revision>40</cp:revision>
  <dcterms:created xsi:type="dcterms:W3CDTF">2013-07-31T14:13:14Z</dcterms:created>
  <dcterms:modified xsi:type="dcterms:W3CDTF">2014-01-06T12:49:58Z</dcterms:modified>
</cp:coreProperties>
</file>