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65" r:id="rId4"/>
    <p:sldId id="268" r:id="rId5"/>
    <p:sldId id="269" r:id="rId6"/>
    <p:sldId id="271" r:id="rId7"/>
    <p:sldId id="270" r:id="rId8"/>
    <p:sldId id="262" r:id="rId9"/>
    <p:sldId id="261" r:id="rId10"/>
    <p:sldId id="263" r:id="rId11"/>
    <p:sldId id="264" r:id="rId12"/>
    <p:sldId id="266" r:id="rId13"/>
    <p:sldId id="267" r:id="rId14"/>
    <p:sldId id="259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6" d="100"/>
          <a:sy n="116" d="100"/>
        </p:scale>
        <p:origin x="-1398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7. 1. 2014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7. 1. 2014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7. 1. 2014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7. 1. 2014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783135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43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Globální problémy současného světa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– Populační vývoj, negramotnost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Populace, demografický vývoj, obyvatelstvo, plodnost, negramotnost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80319"/>
            <a:ext cx="8712968" cy="4308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200" b="1" dirty="0" smtClean="0"/>
              <a:t>Globální problémy současného světa </a:t>
            </a:r>
            <a:r>
              <a:rPr lang="cs-CZ" sz="2200" b="1" dirty="0" smtClean="0"/>
              <a:t>3 </a:t>
            </a:r>
            <a:r>
              <a:rPr lang="cs-CZ" sz="2200" b="1" dirty="0" smtClean="0"/>
              <a:t>– Populační vývoj, negramotnost</a:t>
            </a:r>
            <a:endParaRPr lang="cs-CZ" sz="22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43_867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43088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200" dirty="0"/>
              <a:t>Globální problémy současného světa </a:t>
            </a:r>
            <a:r>
              <a:rPr lang="cs-CZ" sz="2200" dirty="0" smtClean="0"/>
              <a:t>(3) </a:t>
            </a:r>
            <a:r>
              <a:rPr lang="cs-CZ" sz="2200" dirty="0"/>
              <a:t>– </a:t>
            </a:r>
            <a:r>
              <a:rPr lang="cs-CZ" sz="2200" dirty="0" smtClean="0"/>
              <a:t>Populační vývoj, negramotnost</a:t>
            </a:r>
            <a:endParaRPr lang="cs-CZ" sz="2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Populační vývoj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Negramotnost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Základní pojmy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POPULAČN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VÝVOJ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1565770" y="2060848"/>
            <a:ext cx="18722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 err="1" smtClean="0"/>
              <a:t>denzita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701674" y="2119770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cxnSp>
        <p:nvCxnSpPr>
          <p:cNvPr id="20" name="Přímá spojnice se šipkou 19"/>
          <p:cNvCxnSpPr>
            <a:stCxn id="34" idx="3"/>
            <a:endCxn id="21" idx="1"/>
          </p:cNvCxnSpPr>
          <p:nvPr/>
        </p:nvCxnSpPr>
        <p:spPr>
          <a:xfrm>
            <a:off x="3437978" y="2260903"/>
            <a:ext cx="246121" cy="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684099" y="2060848"/>
            <a:ext cx="520034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hustota zalidnění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565770" y="2564904"/>
            <a:ext cx="18722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porodnost</a:t>
            </a:r>
            <a:endParaRPr lang="cs-CZ" sz="2000" dirty="0"/>
          </a:p>
        </p:txBody>
      </p:sp>
      <p:sp>
        <p:nvSpPr>
          <p:cNvPr id="25" name="Šipka doprava 24"/>
          <p:cNvSpPr/>
          <p:nvPr/>
        </p:nvSpPr>
        <p:spPr>
          <a:xfrm>
            <a:off x="701674" y="2623826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cxnSp>
        <p:nvCxnSpPr>
          <p:cNvPr id="27" name="Přímá spojnice se šipkou 26"/>
          <p:cNvCxnSpPr>
            <a:stCxn id="22" idx="3"/>
            <a:endCxn id="28" idx="1"/>
          </p:cNvCxnSpPr>
          <p:nvPr/>
        </p:nvCxnSpPr>
        <p:spPr>
          <a:xfrm>
            <a:off x="3437978" y="2764959"/>
            <a:ext cx="246121" cy="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3684099" y="2564904"/>
            <a:ext cx="520034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množství narozených za rok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573805" y="3068960"/>
            <a:ext cx="18722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úmrtnost</a:t>
            </a:r>
            <a:endParaRPr lang="cs-CZ" sz="2000" dirty="0"/>
          </a:p>
        </p:txBody>
      </p:sp>
      <p:sp>
        <p:nvSpPr>
          <p:cNvPr id="30" name="Šipka doprava 29"/>
          <p:cNvSpPr/>
          <p:nvPr/>
        </p:nvSpPr>
        <p:spPr>
          <a:xfrm>
            <a:off x="701674" y="3127882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cxnSp>
        <p:nvCxnSpPr>
          <p:cNvPr id="31" name="Přímá spojnice se šipkou 30"/>
          <p:cNvCxnSpPr>
            <a:stCxn id="29" idx="3"/>
            <a:endCxn id="32" idx="1"/>
          </p:cNvCxnSpPr>
          <p:nvPr/>
        </p:nvCxnSpPr>
        <p:spPr>
          <a:xfrm>
            <a:off x="3446013" y="3269015"/>
            <a:ext cx="246121" cy="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3692134" y="3068960"/>
            <a:ext cx="520034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množství zemřelých za rok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692134" y="3674617"/>
            <a:ext cx="188797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způsoby úmrtí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940152" y="3674617"/>
            <a:ext cx="29523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věk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940152" y="4178673"/>
            <a:ext cx="29523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civilizační choroby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940152" y="4682729"/>
            <a:ext cx="29523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nemoci (</a:t>
            </a:r>
            <a:r>
              <a:rPr lang="cs-CZ" sz="2000" i="1" dirty="0" smtClean="0"/>
              <a:t>vč. AIDS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940152" y="5202457"/>
            <a:ext cx="295232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násilná smrt (</a:t>
            </a:r>
            <a:r>
              <a:rPr lang="cs-CZ" sz="2000" i="1" dirty="0"/>
              <a:t>katastrofy, války...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cxnSp>
        <p:nvCxnSpPr>
          <p:cNvPr id="40" name="Přímá spojnice se šipkou 39"/>
          <p:cNvCxnSpPr>
            <a:stCxn id="33" idx="3"/>
            <a:endCxn id="36" idx="1"/>
          </p:cNvCxnSpPr>
          <p:nvPr/>
        </p:nvCxnSpPr>
        <p:spPr>
          <a:xfrm>
            <a:off x="5580112" y="3874672"/>
            <a:ext cx="360040" cy="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>
            <a:stCxn id="33" idx="3"/>
            <a:endCxn id="37" idx="1"/>
          </p:cNvCxnSpPr>
          <p:nvPr/>
        </p:nvCxnSpPr>
        <p:spPr>
          <a:xfrm>
            <a:off x="5580112" y="3874672"/>
            <a:ext cx="360040" cy="504056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>
            <a:endCxn id="38" idx="1"/>
          </p:cNvCxnSpPr>
          <p:nvPr/>
        </p:nvCxnSpPr>
        <p:spPr>
          <a:xfrm>
            <a:off x="5580112" y="3874672"/>
            <a:ext cx="360040" cy="1008112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>
            <a:stCxn id="33" idx="3"/>
            <a:endCxn id="39" idx="1"/>
          </p:cNvCxnSpPr>
          <p:nvPr/>
        </p:nvCxnSpPr>
        <p:spPr>
          <a:xfrm>
            <a:off x="5580112" y="3874672"/>
            <a:ext cx="360040" cy="1681728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559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11" grpId="0" animBg="1"/>
      <p:bldP spid="21" grpId="0" animBg="1"/>
      <p:bldP spid="22" grpId="0" animBg="1"/>
      <p:bldP spid="25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Základní pojmy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POPULAČN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VÝVOJ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1573805" y="1844824"/>
            <a:ext cx="18722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migrace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709709" y="1903746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cxnSp>
        <p:nvCxnSpPr>
          <p:cNvPr id="20" name="Přímá spojnice se šipkou 19"/>
          <p:cNvCxnSpPr>
            <a:stCxn id="34" idx="3"/>
            <a:endCxn id="21" idx="1"/>
          </p:cNvCxnSpPr>
          <p:nvPr/>
        </p:nvCxnSpPr>
        <p:spPr>
          <a:xfrm>
            <a:off x="3446013" y="2044879"/>
            <a:ext cx="246121" cy="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692134" y="1844824"/>
            <a:ext cx="520034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vystěhování (emigrace)</a:t>
            </a:r>
            <a:endParaRPr lang="cs-CZ" sz="20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707904" y="2452826"/>
            <a:ext cx="520034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přistěhování (imigrace)</a:t>
            </a:r>
            <a:endParaRPr lang="cs-CZ" sz="2000" dirty="0"/>
          </a:p>
        </p:txBody>
      </p:sp>
      <p:cxnSp>
        <p:nvCxnSpPr>
          <p:cNvPr id="45" name="Přímá spojnice se šipkou 44"/>
          <p:cNvCxnSpPr>
            <a:stCxn id="34" idx="3"/>
            <a:endCxn id="44" idx="1"/>
          </p:cNvCxnSpPr>
          <p:nvPr/>
        </p:nvCxnSpPr>
        <p:spPr>
          <a:xfrm>
            <a:off x="3446013" y="2044879"/>
            <a:ext cx="261891" cy="608002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1574823" y="3140968"/>
            <a:ext cx="23986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dětská úmrtnost</a:t>
            </a:r>
            <a:endParaRPr lang="cs-CZ" sz="2000" dirty="0"/>
          </a:p>
        </p:txBody>
      </p:sp>
      <p:sp>
        <p:nvSpPr>
          <p:cNvPr id="47" name="Šipka doprava 46"/>
          <p:cNvSpPr/>
          <p:nvPr/>
        </p:nvSpPr>
        <p:spPr>
          <a:xfrm>
            <a:off x="710727" y="3199890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cxnSp>
        <p:nvCxnSpPr>
          <p:cNvPr id="48" name="Přímá spojnice se šipkou 47"/>
          <p:cNvCxnSpPr>
            <a:stCxn id="46" idx="3"/>
            <a:endCxn id="49" idx="1"/>
          </p:cNvCxnSpPr>
          <p:nvPr/>
        </p:nvCxnSpPr>
        <p:spPr>
          <a:xfrm>
            <a:off x="3973511" y="3341023"/>
            <a:ext cx="526481" cy="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4499992" y="3140968"/>
            <a:ext cx="439350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ve vyspělých státech menší</a:t>
            </a:r>
            <a:endParaRPr lang="cs-CZ" sz="20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573805" y="3791385"/>
            <a:ext cx="239868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průměrná délka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života</a:t>
            </a:r>
            <a:endParaRPr lang="cs-CZ" sz="2000" dirty="0"/>
          </a:p>
        </p:txBody>
      </p:sp>
      <p:sp>
        <p:nvSpPr>
          <p:cNvPr id="53" name="Šipka doprava 52"/>
          <p:cNvSpPr/>
          <p:nvPr/>
        </p:nvSpPr>
        <p:spPr>
          <a:xfrm>
            <a:off x="709709" y="3850307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cxnSp>
        <p:nvCxnSpPr>
          <p:cNvPr id="54" name="Přímá spojnice se šipkou 53"/>
          <p:cNvCxnSpPr>
            <a:stCxn id="52" idx="3"/>
            <a:endCxn id="55" idx="1"/>
          </p:cNvCxnSpPr>
          <p:nvPr/>
        </p:nvCxnSpPr>
        <p:spPr>
          <a:xfrm flipV="1">
            <a:off x="3972493" y="3991440"/>
            <a:ext cx="526481" cy="153888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4498974" y="3791385"/>
            <a:ext cx="439350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nejnižší (cca 37 let) v afrických zemích</a:t>
            </a:r>
            <a:endParaRPr lang="cs-CZ" sz="20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4498974" y="4325034"/>
            <a:ext cx="439350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nejvyšší (cca 80 let) v Japonsku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a některých evropských zemích</a:t>
            </a:r>
            <a:endParaRPr lang="cs-CZ" sz="2000" dirty="0"/>
          </a:p>
        </p:txBody>
      </p:sp>
      <p:cxnSp>
        <p:nvCxnSpPr>
          <p:cNvPr id="57" name="Přímá spojnice se šipkou 56"/>
          <p:cNvCxnSpPr>
            <a:stCxn id="52" idx="3"/>
            <a:endCxn id="56" idx="1"/>
          </p:cNvCxnSpPr>
          <p:nvPr/>
        </p:nvCxnSpPr>
        <p:spPr>
          <a:xfrm>
            <a:off x="3972493" y="4145328"/>
            <a:ext cx="526481" cy="533649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1573805" y="4923769"/>
            <a:ext cx="239868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věkové zastoupení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pohlaví</a:t>
            </a:r>
            <a:endParaRPr lang="cs-CZ" sz="2000" dirty="0"/>
          </a:p>
        </p:txBody>
      </p:sp>
      <p:sp>
        <p:nvSpPr>
          <p:cNvPr id="59" name="Šipka doprava 58"/>
          <p:cNvSpPr/>
          <p:nvPr/>
        </p:nvSpPr>
        <p:spPr>
          <a:xfrm>
            <a:off x="709709" y="4982691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cxnSp>
        <p:nvCxnSpPr>
          <p:cNvPr id="60" name="Přímá spojnice se šipkou 59"/>
          <p:cNvCxnSpPr>
            <a:stCxn id="58" idx="3"/>
            <a:endCxn id="61" idx="1"/>
          </p:cNvCxnSpPr>
          <p:nvPr/>
        </p:nvCxnSpPr>
        <p:spPr>
          <a:xfrm>
            <a:off x="3972493" y="5277712"/>
            <a:ext cx="526481" cy="233423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ovéPole 60"/>
          <p:cNvSpPr txBox="1"/>
          <p:nvPr/>
        </p:nvSpPr>
        <p:spPr>
          <a:xfrm>
            <a:off x="4498974" y="5157192"/>
            <a:ext cx="439350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většinou 50:50, ženy se dožívají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vyššího věku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8285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21" grpId="0" animBg="1"/>
      <p:bldP spid="44" grpId="0" animBg="1"/>
      <p:bldP spid="46" grpId="0" animBg="1"/>
      <p:bldP spid="47" grpId="0" animBg="1"/>
      <p:bldP spid="49" grpId="0" animBg="1"/>
      <p:bldP spid="52" grpId="0" animBg="1"/>
      <p:bldP spid="53" grpId="0" animBg="1"/>
      <p:bldP spid="55" grpId="0" animBg="1"/>
      <p:bldP spid="56" grpId="0" animBg="1"/>
      <p:bldP spid="58" grpId="0" animBg="1"/>
      <p:bldP spid="59" grpId="0" animBg="1"/>
      <p:bldP spid="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POPULAČN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VÝVOJ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052735"/>
            <a:ext cx="7299920" cy="4885912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1152128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Populace</a:t>
            </a:r>
          </a:p>
          <a:p>
            <a:r>
              <a:rPr lang="cs-CZ" sz="2000" dirty="0" smtClean="0"/>
              <a:t>v roce</a:t>
            </a:r>
          </a:p>
          <a:p>
            <a:r>
              <a:rPr lang="cs-CZ" sz="2000" dirty="0" smtClean="0"/>
              <a:t>1993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6303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POPULAČN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VÝVOJ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7524328" cy="4864657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1152128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Populace</a:t>
            </a:r>
          </a:p>
          <a:p>
            <a:r>
              <a:rPr lang="cs-CZ" sz="2000" dirty="0" smtClean="0"/>
              <a:t>v roce</a:t>
            </a:r>
          </a:p>
          <a:p>
            <a:r>
              <a:rPr lang="cs-CZ" sz="2000" dirty="0" smtClean="0"/>
              <a:t>2010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5445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POPULAČN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VÝVOJ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032966"/>
            <a:ext cx="7783257" cy="4877237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539552" y="1052736"/>
            <a:ext cx="11521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Plodnost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2101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Základní pojmy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NEGRAMOTNOST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1573805" y="2060848"/>
            <a:ext cx="18722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negramotnost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709709" y="2119770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3563888" y="2060848"/>
            <a:ext cx="53285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= analfabetismus</a:t>
            </a:r>
            <a:endParaRPr lang="cs-CZ" sz="2000" dirty="0"/>
          </a:p>
        </p:txBody>
      </p:sp>
      <p:cxnSp>
        <p:nvCxnSpPr>
          <p:cNvPr id="20" name="Přímá spojnice se šipkou 19"/>
          <p:cNvCxnSpPr>
            <a:endCxn id="21" idx="1"/>
          </p:cNvCxnSpPr>
          <p:nvPr/>
        </p:nvCxnSpPr>
        <p:spPr>
          <a:xfrm>
            <a:off x="2509909" y="2464522"/>
            <a:ext cx="1053979" cy="548399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563888" y="2812866"/>
            <a:ext cx="53285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úplná (neumí číst a psát)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63888" y="3388930"/>
            <a:ext cx="53285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částečná (umí jen něco)</a:t>
            </a:r>
            <a:endParaRPr lang="cs-CZ" sz="2000" dirty="0"/>
          </a:p>
        </p:txBody>
      </p:sp>
      <p:cxnSp>
        <p:nvCxnSpPr>
          <p:cNvPr id="24" name="Přímá spojnice se šipkou 23"/>
          <p:cNvCxnSpPr>
            <a:endCxn id="23" idx="1"/>
          </p:cNvCxnSpPr>
          <p:nvPr/>
        </p:nvCxnSpPr>
        <p:spPr>
          <a:xfrm>
            <a:off x="2509909" y="2464522"/>
            <a:ext cx="1053979" cy="1124463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0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62" grpId="0" animBg="1"/>
      <p:bldP spid="21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Základní pojmy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NEGRAMOTNOST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547664" y="2095131"/>
            <a:ext cx="18722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důsledky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683568" y="2154053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959932" y="2052716"/>
            <a:ext cx="493254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osobní dopad na člověka</a:t>
            </a:r>
            <a:endParaRPr lang="cs-CZ" sz="2000" dirty="0"/>
          </a:p>
        </p:txBody>
      </p:sp>
      <p:cxnSp>
        <p:nvCxnSpPr>
          <p:cNvPr id="30" name="Přímá spojnice se šipkou 29"/>
          <p:cNvCxnSpPr>
            <a:stCxn id="27" idx="3"/>
            <a:endCxn id="29" idx="1"/>
          </p:cNvCxnSpPr>
          <p:nvPr/>
        </p:nvCxnSpPr>
        <p:spPr>
          <a:xfrm flipV="1">
            <a:off x="3419872" y="2252771"/>
            <a:ext cx="540060" cy="42415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3959932" y="2596842"/>
            <a:ext cx="493254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společenské důsledky</a:t>
            </a:r>
            <a:endParaRPr lang="cs-CZ" sz="2000" dirty="0"/>
          </a:p>
        </p:txBody>
      </p:sp>
      <p:cxnSp>
        <p:nvCxnSpPr>
          <p:cNvPr id="36" name="Přímá spojnice se šipkou 35"/>
          <p:cNvCxnSpPr>
            <a:stCxn id="27" idx="3"/>
            <a:endCxn id="33" idx="1"/>
          </p:cNvCxnSpPr>
          <p:nvPr/>
        </p:nvCxnSpPr>
        <p:spPr>
          <a:xfrm>
            <a:off x="3419872" y="2295186"/>
            <a:ext cx="540060" cy="501711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1547664" y="3201929"/>
            <a:ext cx="316835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nekvalifikovaná práce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547664" y="3708014"/>
            <a:ext cx="316835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vysoká nezaměstnanost</a:t>
            </a:r>
            <a:endParaRPr lang="cs-CZ" sz="20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547664" y="4244008"/>
            <a:ext cx="316835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ekonomický problém státu</a:t>
            </a:r>
            <a:endParaRPr lang="cs-CZ" sz="2000" dirty="0"/>
          </a:p>
        </p:txBody>
      </p:sp>
      <p:cxnSp>
        <p:nvCxnSpPr>
          <p:cNvPr id="44" name="Přímá spojnice se šipkou 43"/>
          <p:cNvCxnSpPr>
            <a:stCxn id="33" idx="2"/>
            <a:endCxn id="39" idx="3"/>
          </p:cNvCxnSpPr>
          <p:nvPr/>
        </p:nvCxnSpPr>
        <p:spPr>
          <a:xfrm flipH="1">
            <a:off x="4716016" y="2996952"/>
            <a:ext cx="1710190" cy="405032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>
            <a:stCxn id="33" idx="2"/>
            <a:endCxn id="40" idx="3"/>
          </p:cNvCxnSpPr>
          <p:nvPr/>
        </p:nvCxnSpPr>
        <p:spPr>
          <a:xfrm flipH="1">
            <a:off x="4716016" y="2996952"/>
            <a:ext cx="1710190" cy="911117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se šipkou 50"/>
          <p:cNvCxnSpPr>
            <a:stCxn id="33" idx="2"/>
            <a:endCxn id="41" idx="3"/>
          </p:cNvCxnSpPr>
          <p:nvPr/>
        </p:nvCxnSpPr>
        <p:spPr>
          <a:xfrm flipH="1">
            <a:off x="4716016" y="2996952"/>
            <a:ext cx="1710190" cy="1447111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3" grpId="0" animBg="1"/>
      <p:bldP spid="39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Základní pojmy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>
                <a:solidFill>
                  <a:schemeClr val="tx1"/>
                </a:solidFill>
              </a:rPr>
              <a:t>NEGRAMOTNOST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547664" y="2095131"/>
            <a:ext cx="1872208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jediná možnost nápravy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683568" y="2154053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959932" y="2052716"/>
            <a:ext cx="493254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vzdělání</a:t>
            </a:r>
            <a:endParaRPr lang="cs-CZ" sz="2000" dirty="0"/>
          </a:p>
        </p:txBody>
      </p:sp>
      <p:cxnSp>
        <p:nvCxnSpPr>
          <p:cNvPr id="30" name="Přímá spojnice se šipkou 29"/>
          <p:cNvCxnSpPr>
            <a:stCxn id="27" idx="3"/>
            <a:endCxn id="29" idx="1"/>
          </p:cNvCxnSpPr>
          <p:nvPr/>
        </p:nvCxnSpPr>
        <p:spPr>
          <a:xfrm flipV="1">
            <a:off x="3419872" y="2252771"/>
            <a:ext cx="540060" cy="350192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3959932" y="2596842"/>
            <a:ext cx="493254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povinná školní docházka</a:t>
            </a:r>
            <a:endParaRPr lang="cs-CZ" sz="2000" dirty="0"/>
          </a:p>
        </p:txBody>
      </p:sp>
      <p:cxnSp>
        <p:nvCxnSpPr>
          <p:cNvPr id="36" name="Přímá spojnice se šipkou 35"/>
          <p:cNvCxnSpPr>
            <a:stCxn id="27" idx="3"/>
            <a:endCxn id="33" idx="1"/>
          </p:cNvCxnSpPr>
          <p:nvPr/>
        </p:nvCxnSpPr>
        <p:spPr>
          <a:xfrm>
            <a:off x="3419872" y="2602963"/>
            <a:ext cx="540060" cy="193934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959932" y="3212976"/>
            <a:ext cx="493254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podpora vzdělání ze strany státu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a společnosti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547664" y="4509120"/>
            <a:ext cx="734481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úroveň státu a stupeň toho, jak si váží vzdělanosti se pozná dle toho, jak se staví ke školství a učitelům. Doplň, jak vidíš situaci ty...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9896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3" grpId="0" animBg="1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115212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Celý svět </a:t>
            </a:r>
          </a:p>
          <a:p>
            <a:r>
              <a:rPr lang="cs-CZ" sz="2000" dirty="0" smtClean="0"/>
              <a:t>- muži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>
                <a:solidFill>
                  <a:schemeClr val="tx1"/>
                </a:solidFill>
              </a:rPr>
              <a:t>NEGRAMOTNOST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40768"/>
            <a:ext cx="7060981" cy="46045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412388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115212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Celý svět </a:t>
            </a:r>
          </a:p>
          <a:p>
            <a:r>
              <a:rPr lang="cs-CZ" sz="2000" dirty="0" smtClean="0"/>
              <a:t>- ženy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>
                <a:solidFill>
                  <a:schemeClr val="tx1"/>
                </a:solidFill>
              </a:rPr>
              <a:t>NEGRAMOTNOST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196752"/>
            <a:ext cx="7059136" cy="44934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324653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06489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Celý svět – srovnání muži / ženy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>
                <a:solidFill>
                  <a:schemeClr val="tx1"/>
                </a:solidFill>
              </a:rPr>
              <a:t>NEGRAMOTNOST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82" y="1721455"/>
            <a:ext cx="8604448" cy="2787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24653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které státy mají největší nárůst obyvatelstva?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oblasti světa jsou nejvíce postižené negramotností?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ve kterých světadílech je největší plodnost?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1" name="Obdélník 10"/>
          <p:cNvSpPr/>
          <p:nvPr/>
        </p:nvSpPr>
        <p:spPr>
          <a:xfrm>
            <a:off x="323528" y="184482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TOMEŠ, Jiří a kol. </a:t>
            </a:r>
            <a:r>
              <a:rPr lang="cs-CZ" i="1" dirty="0"/>
              <a:t>Atlas - Dnešní svět</a:t>
            </a:r>
            <a:r>
              <a:rPr lang="cs-CZ" dirty="0"/>
              <a:t>. Praha: </a:t>
            </a:r>
            <a:r>
              <a:rPr lang="cs-CZ" dirty="0" err="1"/>
              <a:t>Terra</a:t>
            </a:r>
            <a:r>
              <a:rPr lang="cs-CZ" dirty="0"/>
              <a:t>, 1993, ISBN NENÍ UVEDENO.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4125</TotalTime>
  <Words>538</Words>
  <Application>Microsoft Office PowerPoint</Application>
  <PresentationFormat>Předvádění na obrazovce (4:3)</PresentationFormat>
  <Paragraphs>155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243</cp:revision>
  <dcterms:created xsi:type="dcterms:W3CDTF">2010-11-01T23:40:31Z</dcterms:created>
  <dcterms:modified xsi:type="dcterms:W3CDTF">2014-01-07T10:32:36Z</dcterms:modified>
</cp:coreProperties>
</file>