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60" r:id="rId3"/>
    <p:sldId id="265" r:id="rId4"/>
    <p:sldId id="266" r:id="rId5"/>
    <p:sldId id="267" r:id="rId6"/>
    <p:sldId id="269" r:id="rId7"/>
    <p:sldId id="268" r:id="rId8"/>
    <p:sldId id="270" r:id="rId9"/>
    <p:sldId id="271" r:id="rId10"/>
    <p:sldId id="272" r:id="rId11"/>
    <p:sldId id="259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6" d="100"/>
          <a:sy n="116" d="100"/>
        </p:scale>
        <p:origin x="-1398" y="-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7. 1. 2014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7. 1. 2014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7. 1. 2014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7. 1. 2014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5606208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43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Globální problémy současného světa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4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– HIV, AIDS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Nemoci, AIDS, HIV, infekce, vývoj HIV, možnosti nakažení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Občanská výchova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PhDr. Mgr. Vítězslav Štefl, Ph.D.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17 – 18 let, Zednické práce, Malířské a natěračské práce, Truhlářské práce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 + vlastní materiály autora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51520" y="1034153"/>
            <a:ext cx="871296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Globální problémy současného světa </a:t>
            </a:r>
            <a:r>
              <a:rPr lang="cs-CZ" sz="2800" b="1" dirty="0" smtClean="0"/>
              <a:t>4 </a:t>
            </a:r>
            <a:r>
              <a:rPr lang="cs-CZ" sz="2800" b="1" dirty="0" smtClean="0"/>
              <a:t>– HIV, AIDS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8478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 43_868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268760"/>
            <a:ext cx="8712968" cy="58477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Globální problémy současného světa </a:t>
            </a:r>
            <a:r>
              <a:rPr lang="cs-CZ" sz="3200" dirty="0" smtClean="0"/>
              <a:t>(4) </a:t>
            </a:r>
            <a:r>
              <a:rPr lang="cs-CZ" sz="3200" dirty="0"/>
              <a:t>– </a:t>
            </a:r>
            <a:r>
              <a:rPr lang="cs-CZ" sz="3200" dirty="0" smtClean="0"/>
              <a:t>HIV, AIDS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15616" y="3429000"/>
            <a:ext cx="7848872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A) AIDS, HIV ve světě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15616" y="4057908"/>
            <a:ext cx="7848872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B) Prognóza vývoje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564904"/>
            <a:ext cx="8712968" cy="52322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Obsah dokumentu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25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 animBg="1"/>
      <p:bldP spid="13" grpId="0" animBg="1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Základní pojmy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1196752"/>
            <a:ext cx="323892" cy="3231654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H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 V,</a:t>
            </a:r>
          </a:p>
          <a:p>
            <a:pPr algn="ctr"/>
            <a:endParaRPr lang="cs-CZ" sz="1200" dirty="0" smtClean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A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DS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VE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SVĚTĚ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1565770" y="1844824"/>
            <a:ext cx="18722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AIDS</a:t>
            </a:r>
            <a:endParaRPr lang="cs-CZ" sz="2000" dirty="0"/>
          </a:p>
        </p:txBody>
      </p:sp>
      <p:sp>
        <p:nvSpPr>
          <p:cNvPr id="11" name="Šipka doprava 10"/>
          <p:cNvSpPr/>
          <p:nvPr/>
        </p:nvSpPr>
        <p:spPr>
          <a:xfrm>
            <a:off x="701674" y="1876587"/>
            <a:ext cx="793106" cy="370781"/>
          </a:xfrm>
          <a:prstGeom prst="rightArrow">
            <a:avLst/>
          </a:prstGeom>
          <a:solidFill>
            <a:srgbClr val="FFFF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cxnSp>
        <p:nvCxnSpPr>
          <p:cNvPr id="20" name="Přímá spojnice se šipkou 19"/>
          <p:cNvCxnSpPr>
            <a:stCxn id="34" idx="3"/>
            <a:endCxn id="21" idx="1"/>
          </p:cNvCxnSpPr>
          <p:nvPr/>
        </p:nvCxnSpPr>
        <p:spPr>
          <a:xfrm>
            <a:off x="3437978" y="2044879"/>
            <a:ext cx="246121" cy="0"/>
          </a:xfrm>
          <a:prstGeom prst="straightConnector1">
            <a:avLst/>
          </a:prstGeom>
          <a:ln w="12700">
            <a:solidFill>
              <a:schemeClr val="tx1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684099" y="1844824"/>
            <a:ext cx="520034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syndrom získaného selhání imunity</a:t>
            </a:r>
            <a:endParaRPr lang="cs-CZ" sz="20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3692134" y="2380818"/>
            <a:ext cx="520034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činnost viru HIV</a:t>
            </a:r>
            <a:endParaRPr lang="cs-CZ" sz="2000" dirty="0"/>
          </a:p>
        </p:txBody>
      </p:sp>
      <p:cxnSp>
        <p:nvCxnSpPr>
          <p:cNvPr id="46" name="Přímá spojnice se šipkou 45"/>
          <p:cNvCxnSpPr>
            <a:stCxn id="34" idx="3"/>
          </p:cNvCxnSpPr>
          <p:nvPr/>
        </p:nvCxnSpPr>
        <p:spPr>
          <a:xfrm>
            <a:off x="3437978" y="2044879"/>
            <a:ext cx="246121" cy="535994"/>
          </a:xfrm>
          <a:prstGeom prst="straightConnector1">
            <a:avLst/>
          </a:prstGeom>
          <a:ln w="12700">
            <a:solidFill>
              <a:schemeClr val="tx1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1547664" y="3573016"/>
            <a:ext cx="18722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1. záznam</a:t>
            </a:r>
            <a:endParaRPr lang="cs-CZ" sz="2000" dirty="0"/>
          </a:p>
        </p:txBody>
      </p:sp>
      <p:sp>
        <p:nvSpPr>
          <p:cNvPr id="50" name="Šipka doprava 49"/>
          <p:cNvSpPr/>
          <p:nvPr/>
        </p:nvSpPr>
        <p:spPr>
          <a:xfrm>
            <a:off x="683568" y="3604779"/>
            <a:ext cx="793106" cy="370781"/>
          </a:xfrm>
          <a:prstGeom prst="rightArrow">
            <a:avLst/>
          </a:prstGeom>
          <a:solidFill>
            <a:srgbClr val="FFFF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cxnSp>
        <p:nvCxnSpPr>
          <p:cNvPr id="51" name="Přímá spojnice se šipkou 50"/>
          <p:cNvCxnSpPr>
            <a:stCxn id="49" idx="3"/>
            <a:endCxn id="52" idx="1"/>
          </p:cNvCxnSpPr>
          <p:nvPr/>
        </p:nvCxnSpPr>
        <p:spPr>
          <a:xfrm>
            <a:off x="3419872" y="3773071"/>
            <a:ext cx="246121" cy="0"/>
          </a:xfrm>
          <a:prstGeom prst="straightConnector1">
            <a:avLst/>
          </a:prstGeom>
          <a:ln w="12700">
            <a:solidFill>
              <a:schemeClr val="tx1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TextovéPole 51"/>
          <p:cNvSpPr txBox="1"/>
          <p:nvPr/>
        </p:nvSpPr>
        <p:spPr>
          <a:xfrm>
            <a:off x="3665993" y="3573016"/>
            <a:ext cx="520034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1981</a:t>
            </a:r>
            <a:endParaRPr lang="cs-CZ" sz="20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1547664" y="4538624"/>
            <a:ext cx="18722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léčitelnost?</a:t>
            </a:r>
            <a:endParaRPr lang="cs-CZ" sz="2000" dirty="0"/>
          </a:p>
        </p:txBody>
      </p:sp>
      <p:sp>
        <p:nvSpPr>
          <p:cNvPr id="54" name="Šipka doprava 53"/>
          <p:cNvSpPr/>
          <p:nvPr/>
        </p:nvSpPr>
        <p:spPr>
          <a:xfrm>
            <a:off x="683568" y="4570387"/>
            <a:ext cx="793106" cy="370781"/>
          </a:xfrm>
          <a:prstGeom prst="rightArrow">
            <a:avLst/>
          </a:prstGeom>
          <a:solidFill>
            <a:srgbClr val="FFFF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cxnSp>
        <p:nvCxnSpPr>
          <p:cNvPr id="55" name="Přímá spojnice se šipkou 54"/>
          <p:cNvCxnSpPr>
            <a:stCxn id="53" idx="3"/>
            <a:endCxn id="56" idx="1"/>
          </p:cNvCxnSpPr>
          <p:nvPr/>
        </p:nvCxnSpPr>
        <p:spPr>
          <a:xfrm>
            <a:off x="3419872" y="4738679"/>
            <a:ext cx="246121" cy="0"/>
          </a:xfrm>
          <a:prstGeom prst="straightConnector1">
            <a:avLst/>
          </a:prstGeom>
          <a:ln w="12700">
            <a:solidFill>
              <a:schemeClr val="tx1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3665993" y="4538624"/>
            <a:ext cx="520034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pouze tlumící léky</a:t>
            </a:r>
            <a:endParaRPr lang="cs-CZ" sz="2000" dirty="0"/>
          </a:p>
        </p:txBody>
      </p:sp>
      <p:cxnSp>
        <p:nvCxnSpPr>
          <p:cNvPr id="57" name="Přímá spojnice se šipkou 56"/>
          <p:cNvCxnSpPr>
            <a:stCxn id="53" idx="3"/>
            <a:endCxn id="58" idx="1"/>
          </p:cNvCxnSpPr>
          <p:nvPr/>
        </p:nvCxnSpPr>
        <p:spPr>
          <a:xfrm>
            <a:off x="3419872" y="4738679"/>
            <a:ext cx="246121" cy="578498"/>
          </a:xfrm>
          <a:prstGeom prst="straightConnector1">
            <a:avLst/>
          </a:prstGeom>
          <a:ln w="12700">
            <a:solidFill>
              <a:schemeClr val="tx1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TextovéPole 57"/>
          <p:cNvSpPr txBox="1"/>
          <p:nvPr/>
        </p:nvSpPr>
        <p:spPr>
          <a:xfrm>
            <a:off x="3665993" y="5117122"/>
            <a:ext cx="520034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nemoc je nevyléčitelná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935593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500"/>
                            </p:stCondLst>
                            <p:childTnLst>
                              <p:par>
                                <p:cTn id="4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500"/>
                            </p:stCondLst>
                            <p:childTnLst>
                              <p:par>
                                <p:cTn id="5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000"/>
                            </p:stCondLst>
                            <p:childTnLst>
                              <p:par>
                                <p:cTn id="6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500"/>
                            </p:stCondLst>
                            <p:childTnLst>
                              <p:par>
                                <p:cTn id="6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11" grpId="0" animBg="1"/>
      <p:bldP spid="21" grpId="0" animBg="1"/>
      <p:bldP spid="45" grpId="0" animBg="1"/>
      <p:bldP spid="49" grpId="0" animBg="1"/>
      <p:bldP spid="50" grpId="0" animBg="1"/>
      <p:bldP spid="52" grpId="0" animBg="1"/>
      <p:bldP spid="53" grpId="0" animBg="1"/>
      <p:bldP spid="54" grpId="0" animBg="1"/>
      <p:bldP spid="56" grpId="0" animBg="1"/>
      <p:bldP spid="5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Způsoby nakažení / poměr rizika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1196752"/>
            <a:ext cx="323892" cy="3231654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H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 V,</a:t>
            </a:r>
          </a:p>
          <a:p>
            <a:pPr algn="ctr"/>
            <a:endParaRPr lang="cs-CZ" sz="1200" dirty="0" smtClean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A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DS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VE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SVĚTĚ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1565770" y="1844824"/>
            <a:ext cx="439248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transfúze krve</a:t>
            </a:r>
            <a:endParaRPr lang="cs-CZ" sz="2000" dirty="0"/>
          </a:p>
        </p:txBody>
      </p:sp>
      <p:sp>
        <p:nvSpPr>
          <p:cNvPr id="11" name="Šipka doprava 10"/>
          <p:cNvSpPr/>
          <p:nvPr/>
        </p:nvSpPr>
        <p:spPr>
          <a:xfrm>
            <a:off x="701674" y="1876587"/>
            <a:ext cx="793106" cy="370781"/>
          </a:xfrm>
          <a:prstGeom prst="rightArrow">
            <a:avLst/>
          </a:prstGeom>
          <a:solidFill>
            <a:srgbClr val="FFFF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cxnSp>
        <p:nvCxnSpPr>
          <p:cNvPr id="20" name="Přímá spojnice se šipkou 19"/>
          <p:cNvCxnSpPr>
            <a:stCxn id="34" idx="3"/>
            <a:endCxn id="21" idx="1"/>
          </p:cNvCxnSpPr>
          <p:nvPr/>
        </p:nvCxnSpPr>
        <p:spPr>
          <a:xfrm>
            <a:off x="5958258" y="2044879"/>
            <a:ext cx="1080119" cy="0"/>
          </a:xfrm>
          <a:prstGeom prst="straightConnector1">
            <a:avLst/>
          </a:prstGeom>
          <a:ln w="12700">
            <a:solidFill>
              <a:schemeClr val="tx1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7038377" y="1844824"/>
            <a:ext cx="184606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90%</a:t>
            </a:r>
            <a:endParaRPr lang="cs-CZ" sz="20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1547664" y="2564904"/>
            <a:ext cx="439248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přenos z matky na dítě (porod)</a:t>
            </a:r>
            <a:endParaRPr lang="cs-CZ" sz="2000" dirty="0"/>
          </a:p>
        </p:txBody>
      </p:sp>
      <p:sp>
        <p:nvSpPr>
          <p:cNvPr id="50" name="Šipka doprava 49"/>
          <p:cNvSpPr/>
          <p:nvPr/>
        </p:nvSpPr>
        <p:spPr>
          <a:xfrm>
            <a:off x="683568" y="2596667"/>
            <a:ext cx="793106" cy="370781"/>
          </a:xfrm>
          <a:prstGeom prst="rightArrow">
            <a:avLst/>
          </a:prstGeom>
          <a:solidFill>
            <a:srgbClr val="FFFF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cxnSp>
        <p:nvCxnSpPr>
          <p:cNvPr id="51" name="Přímá spojnice se šipkou 50"/>
          <p:cNvCxnSpPr>
            <a:stCxn id="49" idx="3"/>
            <a:endCxn id="52" idx="1"/>
          </p:cNvCxnSpPr>
          <p:nvPr/>
        </p:nvCxnSpPr>
        <p:spPr>
          <a:xfrm>
            <a:off x="5940152" y="2764959"/>
            <a:ext cx="1080119" cy="0"/>
          </a:xfrm>
          <a:prstGeom prst="straightConnector1">
            <a:avLst/>
          </a:prstGeom>
          <a:ln w="12700">
            <a:solidFill>
              <a:schemeClr val="tx1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TextovéPole 51"/>
          <p:cNvSpPr txBox="1"/>
          <p:nvPr/>
        </p:nvSpPr>
        <p:spPr>
          <a:xfrm>
            <a:off x="7020271" y="2564904"/>
            <a:ext cx="184606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25%</a:t>
            </a:r>
            <a:endParaRPr lang="cs-CZ" sz="20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1547664" y="3356992"/>
            <a:ext cx="439248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sdílení jehel při užívání drog</a:t>
            </a:r>
            <a:endParaRPr lang="cs-CZ" sz="2000" dirty="0"/>
          </a:p>
        </p:txBody>
      </p:sp>
      <p:sp>
        <p:nvSpPr>
          <p:cNvPr id="54" name="Šipka doprava 53"/>
          <p:cNvSpPr/>
          <p:nvPr/>
        </p:nvSpPr>
        <p:spPr>
          <a:xfrm>
            <a:off x="683568" y="3388755"/>
            <a:ext cx="793106" cy="370781"/>
          </a:xfrm>
          <a:prstGeom prst="rightArrow">
            <a:avLst/>
          </a:prstGeom>
          <a:solidFill>
            <a:srgbClr val="FFFF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cxnSp>
        <p:nvCxnSpPr>
          <p:cNvPr id="55" name="Přímá spojnice se šipkou 54"/>
          <p:cNvCxnSpPr>
            <a:stCxn id="53" idx="3"/>
            <a:endCxn id="56" idx="1"/>
          </p:cNvCxnSpPr>
          <p:nvPr/>
        </p:nvCxnSpPr>
        <p:spPr>
          <a:xfrm>
            <a:off x="5940152" y="3557047"/>
            <a:ext cx="1080119" cy="0"/>
          </a:xfrm>
          <a:prstGeom prst="straightConnector1">
            <a:avLst/>
          </a:prstGeom>
          <a:ln w="12700">
            <a:solidFill>
              <a:schemeClr val="tx1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7020271" y="3356992"/>
            <a:ext cx="184606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0,67%</a:t>
            </a:r>
            <a:endParaRPr lang="cs-CZ" sz="2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547664" y="4149080"/>
            <a:ext cx="439248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injekční jehlou při punkci</a:t>
            </a:r>
            <a:endParaRPr lang="cs-CZ" sz="2000" dirty="0"/>
          </a:p>
        </p:txBody>
      </p:sp>
      <p:sp>
        <p:nvSpPr>
          <p:cNvPr id="33" name="Šipka doprava 32"/>
          <p:cNvSpPr/>
          <p:nvPr/>
        </p:nvSpPr>
        <p:spPr>
          <a:xfrm>
            <a:off x="683568" y="4180843"/>
            <a:ext cx="793106" cy="370781"/>
          </a:xfrm>
          <a:prstGeom prst="rightArrow">
            <a:avLst/>
          </a:prstGeom>
          <a:solidFill>
            <a:srgbClr val="FFFF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cxnSp>
        <p:nvCxnSpPr>
          <p:cNvPr id="36" name="Přímá spojnice se šipkou 35"/>
          <p:cNvCxnSpPr>
            <a:stCxn id="32" idx="3"/>
            <a:endCxn id="37" idx="1"/>
          </p:cNvCxnSpPr>
          <p:nvPr/>
        </p:nvCxnSpPr>
        <p:spPr>
          <a:xfrm>
            <a:off x="5940152" y="4349135"/>
            <a:ext cx="1080119" cy="0"/>
          </a:xfrm>
          <a:prstGeom prst="straightConnector1">
            <a:avLst/>
          </a:prstGeom>
          <a:ln w="12700">
            <a:solidFill>
              <a:schemeClr val="tx1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7020271" y="4149080"/>
            <a:ext cx="184606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0,30%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719807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"/>
                            </p:stCondLst>
                            <p:childTnLst>
                              <p:par>
                                <p:cTn id="3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500"/>
                            </p:stCondLst>
                            <p:childTnLst>
                              <p:par>
                                <p:cTn id="5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"/>
                            </p:stCondLst>
                            <p:childTnLst>
                              <p:par>
                                <p:cTn id="6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000"/>
                            </p:stCondLst>
                            <p:childTnLst>
                              <p:par>
                                <p:cTn id="6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500"/>
                            </p:stCondLst>
                            <p:childTnLst>
                              <p:par>
                                <p:cTn id="6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11" grpId="0" animBg="1"/>
      <p:bldP spid="21" grpId="0" animBg="1"/>
      <p:bldP spid="49" grpId="0" animBg="1"/>
      <p:bldP spid="50" grpId="0" animBg="1"/>
      <p:bldP spid="52" grpId="0" animBg="1"/>
      <p:bldP spid="53" grpId="0" animBg="1"/>
      <p:bldP spid="54" grpId="0" animBg="1"/>
      <p:bldP spid="56" grpId="0" animBg="1"/>
      <p:bldP spid="32" grpId="0" animBg="1"/>
      <p:bldP spid="33" grpId="0" animBg="1"/>
      <p:bldP spid="3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Způsoby nakažení / poměr rizika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1196752"/>
            <a:ext cx="323892" cy="3231654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H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 V,</a:t>
            </a:r>
          </a:p>
          <a:p>
            <a:pPr algn="ctr"/>
            <a:endParaRPr lang="cs-CZ" sz="1200" dirty="0" smtClean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A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DS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VE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SVĚTĚ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1565770" y="1844824"/>
            <a:ext cx="439248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anální styk</a:t>
            </a:r>
            <a:endParaRPr lang="cs-CZ" sz="2000" dirty="0"/>
          </a:p>
        </p:txBody>
      </p:sp>
      <p:sp>
        <p:nvSpPr>
          <p:cNvPr id="11" name="Šipka doprava 10"/>
          <p:cNvSpPr/>
          <p:nvPr/>
        </p:nvSpPr>
        <p:spPr>
          <a:xfrm>
            <a:off x="701674" y="1876587"/>
            <a:ext cx="793106" cy="370781"/>
          </a:xfrm>
          <a:prstGeom prst="rightArrow">
            <a:avLst/>
          </a:prstGeom>
          <a:solidFill>
            <a:srgbClr val="FFFF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cxnSp>
        <p:nvCxnSpPr>
          <p:cNvPr id="20" name="Přímá spojnice se šipkou 19"/>
          <p:cNvCxnSpPr>
            <a:stCxn id="34" idx="3"/>
            <a:endCxn id="21" idx="1"/>
          </p:cNvCxnSpPr>
          <p:nvPr/>
        </p:nvCxnSpPr>
        <p:spPr>
          <a:xfrm>
            <a:off x="5958258" y="2044879"/>
            <a:ext cx="1080119" cy="0"/>
          </a:xfrm>
          <a:prstGeom prst="straightConnector1">
            <a:avLst/>
          </a:prstGeom>
          <a:ln w="12700">
            <a:solidFill>
              <a:schemeClr val="tx1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7038377" y="1844824"/>
            <a:ext cx="184606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3%</a:t>
            </a:r>
            <a:endParaRPr lang="cs-CZ" sz="20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1547664" y="2564904"/>
            <a:ext cx="439248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pohlavní styk</a:t>
            </a:r>
            <a:endParaRPr lang="cs-CZ" sz="2000" dirty="0"/>
          </a:p>
        </p:txBody>
      </p:sp>
      <p:sp>
        <p:nvSpPr>
          <p:cNvPr id="50" name="Šipka doprava 49"/>
          <p:cNvSpPr/>
          <p:nvPr/>
        </p:nvSpPr>
        <p:spPr>
          <a:xfrm>
            <a:off x="683568" y="2596667"/>
            <a:ext cx="793106" cy="370781"/>
          </a:xfrm>
          <a:prstGeom prst="rightArrow">
            <a:avLst/>
          </a:prstGeom>
          <a:solidFill>
            <a:srgbClr val="FFFF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cxnSp>
        <p:nvCxnSpPr>
          <p:cNvPr id="51" name="Přímá spojnice se šipkou 50"/>
          <p:cNvCxnSpPr>
            <a:stCxn id="49" idx="3"/>
            <a:endCxn id="52" idx="1"/>
          </p:cNvCxnSpPr>
          <p:nvPr/>
        </p:nvCxnSpPr>
        <p:spPr>
          <a:xfrm>
            <a:off x="5940152" y="2764959"/>
            <a:ext cx="1080119" cy="0"/>
          </a:xfrm>
          <a:prstGeom prst="straightConnector1">
            <a:avLst/>
          </a:prstGeom>
          <a:ln w="12700">
            <a:solidFill>
              <a:schemeClr val="tx1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TextovéPole 51"/>
          <p:cNvSpPr txBox="1"/>
          <p:nvPr/>
        </p:nvSpPr>
        <p:spPr>
          <a:xfrm>
            <a:off x="7020271" y="2564904"/>
            <a:ext cx="184606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0,30%</a:t>
            </a:r>
            <a:endParaRPr lang="cs-CZ" sz="20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1547664" y="3356992"/>
            <a:ext cx="439248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orální styk</a:t>
            </a:r>
            <a:endParaRPr lang="cs-CZ" sz="2000" dirty="0"/>
          </a:p>
        </p:txBody>
      </p:sp>
      <p:sp>
        <p:nvSpPr>
          <p:cNvPr id="54" name="Šipka doprava 53"/>
          <p:cNvSpPr/>
          <p:nvPr/>
        </p:nvSpPr>
        <p:spPr>
          <a:xfrm>
            <a:off x="683568" y="3388755"/>
            <a:ext cx="793106" cy="370781"/>
          </a:xfrm>
          <a:prstGeom prst="rightArrow">
            <a:avLst/>
          </a:prstGeom>
          <a:solidFill>
            <a:srgbClr val="FFFF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cxnSp>
        <p:nvCxnSpPr>
          <p:cNvPr id="55" name="Přímá spojnice se šipkou 54"/>
          <p:cNvCxnSpPr>
            <a:stCxn id="53" idx="3"/>
            <a:endCxn id="56" idx="1"/>
          </p:cNvCxnSpPr>
          <p:nvPr/>
        </p:nvCxnSpPr>
        <p:spPr>
          <a:xfrm>
            <a:off x="5940152" y="3557047"/>
            <a:ext cx="1080119" cy="0"/>
          </a:xfrm>
          <a:prstGeom prst="straightConnector1">
            <a:avLst/>
          </a:prstGeom>
          <a:ln w="12700">
            <a:solidFill>
              <a:schemeClr val="tx1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7020271" y="3356992"/>
            <a:ext cx="184606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0,04%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545628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"/>
                            </p:stCondLst>
                            <p:childTnLst>
                              <p:par>
                                <p:cTn id="3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500"/>
                            </p:stCondLst>
                            <p:childTnLst>
                              <p:par>
                                <p:cTn id="5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11" grpId="0" animBg="1"/>
      <p:bldP spid="21" grpId="0" animBg="1"/>
      <p:bldP spid="49" grpId="0" animBg="1"/>
      <p:bldP spid="50" grpId="0" animBg="1"/>
      <p:bldP spid="52" grpId="0" animBg="1"/>
      <p:bldP spid="53" grpId="0" animBg="1"/>
      <p:bldP spid="54" grpId="0" animBg="1"/>
      <p:bldP spid="5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Skupiny způsoby nakažení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1196752"/>
            <a:ext cx="323892" cy="3231654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H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 V,</a:t>
            </a:r>
          </a:p>
          <a:p>
            <a:pPr algn="ctr"/>
            <a:endParaRPr lang="cs-CZ" sz="1200" dirty="0" smtClean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A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DS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VE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SVĚTĚ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1565770" y="1844824"/>
            <a:ext cx="439248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krev</a:t>
            </a:r>
            <a:endParaRPr lang="cs-CZ" sz="2000" dirty="0"/>
          </a:p>
        </p:txBody>
      </p:sp>
      <p:sp>
        <p:nvSpPr>
          <p:cNvPr id="11" name="Šipka doprava 10"/>
          <p:cNvSpPr/>
          <p:nvPr/>
        </p:nvSpPr>
        <p:spPr>
          <a:xfrm>
            <a:off x="701674" y="1876587"/>
            <a:ext cx="793106" cy="370781"/>
          </a:xfrm>
          <a:prstGeom prst="rightArrow">
            <a:avLst/>
          </a:prstGeom>
          <a:solidFill>
            <a:srgbClr val="FFFF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1547664" y="2564904"/>
            <a:ext cx="439248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sperma</a:t>
            </a:r>
            <a:endParaRPr lang="cs-CZ" sz="2000" dirty="0"/>
          </a:p>
        </p:txBody>
      </p:sp>
      <p:sp>
        <p:nvSpPr>
          <p:cNvPr id="50" name="Šipka doprava 49"/>
          <p:cNvSpPr/>
          <p:nvPr/>
        </p:nvSpPr>
        <p:spPr>
          <a:xfrm>
            <a:off x="683568" y="2596667"/>
            <a:ext cx="793106" cy="370781"/>
          </a:xfrm>
          <a:prstGeom prst="rightArrow">
            <a:avLst/>
          </a:prstGeom>
          <a:solidFill>
            <a:srgbClr val="FFFF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1547664" y="3356992"/>
            <a:ext cx="439248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poševní sekret</a:t>
            </a:r>
            <a:endParaRPr lang="cs-CZ" sz="2000" dirty="0"/>
          </a:p>
        </p:txBody>
      </p:sp>
      <p:sp>
        <p:nvSpPr>
          <p:cNvPr id="54" name="Šipka doprava 53"/>
          <p:cNvSpPr/>
          <p:nvPr/>
        </p:nvSpPr>
        <p:spPr>
          <a:xfrm>
            <a:off x="683568" y="3388755"/>
            <a:ext cx="793106" cy="370781"/>
          </a:xfrm>
          <a:prstGeom prst="rightArrow">
            <a:avLst/>
          </a:prstGeom>
          <a:solidFill>
            <a:srgbClr val="FFFF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3938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11" grpId="0" animBg="1"/>
      <p:bldP spid="49" grpId="0" animBg="1"/>
      <p:bldP spid="50" grpId="0" animBg="1"/>
      <p:bldP spid="53" grpId="0" animBg="1"/>
      <p:bldP spid="5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Varování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1196752"/>
            <a:ext cx="323892" cy="3231654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H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 V,</a:t>
            </a:r>
          </a:p>
          <a:p>
            <a:pPr algn="ctr"/>
            <a:endParaRPr lang="cs-CZ" sz="1200" dirty="0" smtClean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A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DS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VE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SVĚTĚ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1565770" y="1844824"/>
            <a:ext cx="7326710" cy="10156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HIV </a:t>
            </a:r>
            <a:r>
              <a:rPr lang="cs-CZ" sz="2000" dirty="0"/>
              <a:t>pozitivnímu člověku, který o své diagnóze ví a dodržuje </a:t>
            </a:r>
            <a:r>
              <a:rPr lang="cs-CZ" sz="2000" dirty="0" smtClean="0"/>
              <a:t>předepsanou </a:t>
            </a:r>
            <a:r>
              <a:rPr lang="cs-CZ" sz="2000" dirty="0"/>
              <a:t>léčbu, může bezpříznaková fáze HIV infekce výrazně prodloužit. Bez terapie žijí HIV pozitivní v průměru deset, patnáct let. </a:t>
            </a:r>
          </a:p>
        </p:txBody>
      </p:sp>
      <p:sp>
        <p:nvSpPr>
          <p:cNvPr id="11" name="Šipka doprava 10"/>
          <p:cNvSpPr/>
          <p:nvPr/>
        </p:nvSpPr>
        <p:spPr>
          <a:xfrm>
            <a:off x="701674" y="1876587"/>
            <a:ext cx="793106" cy="370781"/>
          </a:xfrm>
          <a:prstGeom prst="rightArrow">
            <a:avLst/>
          </a:prstGeom>
          <a:solidFill>
            <a:srgbClr val="FFFF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1547664" y="3140968"/>
            <a:ext cx="7344816" cy="10156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Současná léčba významně prodlužuje život většiny HIV pozitivních. Zatím se podává třináct let a po celou dobu je účinná a nedochází tak u většiny nakažených k rozvoji AIDS.</a:t>
            </a:r>
          </a:p>
        </p:txBody>
      </p:sp>
      <p:sp>
        <p:nvSpPr>
          <p:cNvPr id="50" name="Šipka doprava 49"/>
          <p:cNvSpPr/>
          <p:nvPr/>
        </p:nvSpPr>
        <p:spPr>
          <a:xfrm>
            <a:off x="683568" y="3172731"/>
            <a:ext cx="793106" cy="370781"/>
          </a:xfrm>
          <a:prstGeom prst="rightArrow">
            <a:avLst/>
          </a:prstGeom>
          <a:solidFill>
            <a:srgbClr val="FFFF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1547664" y="4437112"/>
            <a:ext cx="7344816" cy="10156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Zatím je brzy, abychom mohli říci, jestli nakonec většina HIV pozitivních nezemře až v důsledku pokročilého věku. Ale samozřejmě to platí jen pro ty, kdo o své HIV pozitivitě vědí. </a:t>
            </a:r>
          </a:p>
        </p:txBody>
      </p:sp>
      <p:sp>
        <p:nvSpPr>
          <p:cNvPr id="54" name="Šipka doprava 53"/>
          <p:cNvSpPr/>
          <p:nvPr/>
        </p:nvSpPr>
        <p:spPr>
          <a:xfrm>
            <a:off x="683568" y="4468875"/>
            <a:ext cx="793106" cy="370781"/>
          </a:xfrm>
          <a:prstGeom prst="rightArrow">
            <a:avLst/>
          </a:prstGeom>
          <a:solidFill>
            <a:srgbClr val="FFFF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7454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11" grpId="0" animBg="1"/>
      <p:bldP spid="49" grpId="0" animBg="1"/>
      <p:bldP spid="50" grpId="0" animBg="1"/>
      <p:bldP spid="53" grpId="0" animBg="1"/>
      <p:bldP spid="5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231654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H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 V,</a:t>
            </a:r>
          </a:p>
          <a:p>
            <a:pPr algn="ctr"/>
            <a:endParaRPr lang="cs-CZ" sz="1200" dirty="0" smtClean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A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DS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VE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SVĚTĚ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1305108"/>
            <a:ext cx="6707496" cy="4710093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HIV, AIDS ve světě - 1993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154771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231654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H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 V,</a:t>
            </a:r>
          </a:p>
          <a:p>
            <a:pPr algn="ctr"/>
            <a:endParaRPr lang="cs-CZ" sz="1200" dirty="0" smtClean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A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DS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VE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SVĚTĚ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HIV, AIDS ve světě - 2011</a:t>
            </a:r>
            <a:endParaRPr lang="cs-CZ" sz="2000" dirty="0"/>
          </a:p>
        </p:txBody>
      </p:sp>
      <p:pic>
        <p:nvPicPr>
          <p:cNvPr id="1026" name="Picture 2" descr="http://upload.wikimedia.org/wikipedia/commons/d/d7/HIV_Epidem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63675"/>
            <a:ext cx="8363692" cy="3853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606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2862322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PROGNÓZA 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VÝVOJ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1224136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Prognóza vývoje</a:t>
            </a:r>
            <a:endParaRPr lang="cs-CZ" sz="20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1040342"/>
            <a:ext cx="6917868" cy="4842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6787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541222" y="1110777"/>
            <a:ext cx="2107820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Souhrn učiva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1804754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jak se chránit před nákazou při pohlavním styku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71600" y="2380818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jaké činnosti jsou nejnebezpečnější?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71600" y="2956882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ve kterých světadílech je největší problém?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90398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4" name="Obdélník 3"/>
          <p:cNvSpPr/>
          <p:nvPr/>
        </p:nvSpPr>
        <p:spPr>
          <a:xfrm>
            <a:off x="251520" y="1700808"/>
            <a:ext cx="871296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 NEUVEDEN, Autor Neuveden. </a:t>
            </a:r>
            <a:r>
              <a:rPr lang="cs-CZ" i="1" dirty="0"/>
              <a:t>http://upload.wikimedia.org/wikipedia/commons/d/d7/HIV_Epidem.png</a:t>
            </a:r>
            <a:r>
              <a:rPr lang="cs-CZ" dirty="0"/>
              <a:t> [online]. [cit. 4.1.2014]. Dostupný na WWW: http://upload.wikimedia.org 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23528" y="2915652"/>
            <a:ext cx="86409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TOMEŠ, Jiří a kol. </a:t>
            </a:r>
            <a:r>
              <a:rPr lang="cs-CZ" i="1" dirty="0"/>
              <a:t>Atlas - Dnešní svět</a:t>
            </a:r>
            <a:r>
              <a:rPr lang="cs-CZ" dirty="0"/>
              <a:t>. Praha: </a:t>
            </a:r>
            <a:r>
              <a:rPr lang="cs-CZ" dirty="0" err="1"/>
              <a:t>Terra</a:t>
            </a:r>
            <a:r>
              <a:rPr lang="cs-CZ" dirty="0"/>
              <a:t>, 1993, ISBN NENÍ UVEDENO. </a:t>
            </a:r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4170</TotalTime>
  <Words>586</Words>
  <Application>Microsoft Office PowerPoint</Application>
  <PresentationFormat>Předvádění na obrazovce (4:3)</PresentationFormat>
  <Paragraphs>181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248</cp:revision>
  <dcterms:created xsi:type="dcterms:W3CDTF">2010-11-01T23:40:31Z</dcterms:created>
  <dcterms:modified xsi:type="dcterms:W3CDTF">2014-01-07T10:33:48Z</dcterms:modified>
</cp:coreProperties>
</file>