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  <p:sldMasterId id="2147483960" r:id="rId2"/>
  </p:sldMasterIdLst>
  <p:sldIdLst>
    <p:sldId id="280" r:id="rId3"/>
    <p:sldId id="256" r:id="rId4"/>
    <p:sldId id="281" r:id="rId5"/>
    <p:sldId id="257" r:id="rId6"/>
    <p:sldId id="285" r:id="rId7"/>
    <p:sldId id="286" r:id="rId8"/>
    <p:sldId id="287" r:id="rId9"/>
    <p:sldId id="288" r:id="rId10"/>
    <p:sldId id="282" r:id="rId11"/>
    <p:sldId id="259" r:id="rId12"/>
    <p:sldId id="274" r:id="rId13"/>
    <p:sldId id="261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29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89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9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79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11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86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3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52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9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943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53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199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4613D98-D296-4A9A-9A2E-E5176617266E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50727E-1BD6-48B3-80EB-806002B5322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.muni.cz/~dchytkova/prehis.html" TargetMode="External"/><Relationship Id="rId2" Type="http://schemas.openxmlformats.org/officeDocument/2006/relationships/hyperlink" Target="http://cs.wikipedia.org/wiki/Soubor:Quipu.pn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hci.webpark.cz/predstup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27584" y="1844824"/>
            <a:ext cx="7560840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prostřednictvím </a:t>
            </a:r>
            <a:r>
              <a:rPr lang="cs-CZ" sz="1400" dirty="0" smtClean="0">
                <a:solidFill>
                  <a:schemeClr val="tx1"/>
                </a:solidFill>
              </a:rPr>
              <a:t>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ČESKÝ JAZYK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VÝVOJ PÍSMA  1 - předchůdci  písma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HK_CJ1R_03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DATUM </a:t>
            </a:r>
            <a:r>
              <a:rPr lang="cs-CZ" sz="1400" dirty="0">
                <a:solidFill>
                  <a:schemeClr val="tx1"/>
                </a:solidFill>
              </a:rPr>
              <a:t>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23.8.2013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Prezentace si klade  za cíl seznámit žáky s vývojem písma.  Začíná  nejstaršími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projevy pravěkého člověka a vysvětlením pojmu ústní lidová slovesnost 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Následují informace o předchůdcích písma.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METODICKÝ </a:t>
            </a:r>
            <a:r>
              <a:rPr lang="cs-CZ" sz="1400" dirty="0">
                <a:solidFill>
                  <a:schemeClr val="tx1"/>
                </a:solidFill>
              </a:rPr>
              <a:t>POKYN</a:t>
            </a:r>
            <a:r>
              <a:rPr lang="cs-CZ" sz="1400" dirty="0" smtClean="0">
                <a:solidFill>
                  <a:schemeClr val="tx1"/>
                </a:solidFill>
              </a:rPr>
              <a:t>:         Prezentace  předchází materiálu VÝVOJ PÍSMA 2.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PÍSMA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30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Nejstarší slovesné projevy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267944"/>
          </a:xfrm>
        </p:spPr>
        <p:txBody>
          <a:bodyPr/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Uveďte příklady  projevů </a:t>
            </a:r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pravěkého člověka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814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Nejstarší slovesné projevy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267944"/>
          </a:xfrm>
        </p:spPr>
        <p:txBody>
          <a:bodyPr/>
          <a:lstStyle/>
          <a:p>
            <a:pPr marL="118872" indent="0">
              <a:buNone/>
            </a:pPr>
            <a:r>
              <a:rPr lang="cs-CZ" sz="2400" b="1" dirty="0" smtClean="0"/>
              <a:t>PROJEVY PRAVĚKÉHO ČLOVĚKA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dirty="0" smtClean="0"/>
              <a:t>veršované pokřiky</a:t>
            </a:r>
          </a:p>
          <a:p>
            <a:r>
              <a:rPr lang="cs-CZ" sz="2400" dirty="0" smtClean="0"/>
              <a:t>opakující se slabiky</a:t>
            </a:r>
          </a:p>
          <a:p>
            <a:r>
              <a:rPr lang="cs-CZ" sz="2400" dirty="0" smtClean="0"/>
              <a:t>pravidelný rytmus</a:t>
            </a:r>
          </a:p>
          <a:p>
            <a:r>
              <a:rPr lang="cs-CZ" sz="2400" dirty="0" smtClean="0"/>
              <a:t>citové zabarvení</a:t>
            </a:r>
          </a:p>
          <a:p>
            <a:r>
              <a:rPr lang="cs-CZ" sz="2400" dirty="0" smtClean="0"/>
              <a:t>zaříkadla, zaklínadla, pranostiky, magické a obřadní projevy doplňovány zpěvem a tancem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78" y="226243"/>
            <a:ext cx="105726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9251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lidová slovesnost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součást lidové kultury (folkloru)</a:t>
            </a:r>
          </a:p>
          <a:p>
            <a:r>
              <a:rPr lang="cs-CZ" sz="2400" dirty="0" smtClean="0"/>
              <a:t>tvorba lidu</a:t>
            </a:r>
          </a:p>
          <a:p>
            <a:r>
              <a:rPr lang="cs-CZ" sz="2400" dirty="0" smtClean="0"/>
              <a:t>o životě lidí, touze lidí po svobodě, …</a:t>
            </a:r>
          </a:p>
          <a:p>
            <a:endParaRPr lang="cs-CZ" sz="2400" dirty="0"/>
          </a:p>
          <a:p>
            <a:pPr marL="118872" indent="0"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ZNAKY</a:t>
            </a:r>
            <a:r>
              <a:rPr lang="cs-CZ" sz="2400" dirty="0" smtClean="0"/>
              <a:t>: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b="1" dirty="0" smtClean="0"/>
              <a:t>ústní tradice</a:t>
            </a:r>
          </a:p>
          <a:p>
            <a:r>
              <a:rPr lang="cs-CZ" sz="2400" b="1" dirty="0" smtClean="0"/>
              <a:t>anonymita autora</a:t>
            </a:r>
          </a:p>
          <a:p>
            <a:r>
              <a:rPr lang="cs-CZ" sz="2400" b="1" dirty="0" smtClean="0"/>
              <a:t>kolektivnost</a:t>
            </a:r>
          </a:p>
          <a:p>
            <a:r>
              <a:rPr lang="cs-CZ" sz="2400" b="1" dirty="0" smtClean="0"/>
              <a:t>variabilita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19119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Ústní </a:t>
            </a:r>
            <a:r>
              <a:rPr lang="cs-CZ" dirty="0"/>
              <a:t>lidová slovesnost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33995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Které slovesné útvary se vyskytují v ústní lidové slovesnosti?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1341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Ústní </a:t>
            </a:r>
            <a:r>
              <a:rPr lang="cs-CZ" dirty="0"/>
              <a:t>lidová slovesnost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775191"/>
            <a:ext cx="7211144" cy="4625609"/>
          </a:xfrm>
        </p:spPr>
        <p:txBody>
          <a:bodyPr/>
          <a:lstStyle/>
          <a:p>
            <a:pPr marL="118872" indent="0"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SLOVESNÉ ÚTVARY:</a:t>
            </a:r>
          </a:p>
          <a:p>
            <a:r>
              <a:rPr lang="cs-CZ" sz="2400" dirty="0" smtClean="0"/>
              <a:t>pohádky</a:t>
            </a:r>
          </a:p>
          <a:p>
            <a:r>
              <a:rPr lang="cs-CZ" sz="2400" dirty="0" smtClean="0"/>
              <a:t>pověsti</a:t>
            </a:r>
          </a:p>
          <a:p>
            <a:r>
              <a:rPr lang="cs-CZ" sz="2400" dirty="0" smtClean="0"/>
              <a:t>písně </a:t>
            </a:r>
          </a:p>
          <a:p>
            <a:r>
              <a:rPr lang="cs-CZ" sz="2400" dirty="0" smtClean="0"/>
              <a:t>přísloví</a:t>
            </a:r>
          </a:p>
          <a:p>
            <a:r>
              <a:rPr lang="cs-CZ" sz="2400" dirty="0" smtClean="0"/>
              <a:t>pořekadla</a:t>
            </a:r>
          </a:p>
          <a:p>
            <a:r>
              <a:rPr lang="cs-CZ" sz="2400" dirty="0" smtClean="0"/>
              <a:t>báchorky</a:t>
            </a:r>
          </a:p>
          <a:p>
            <a:r>
              <a:rPr lang="cs-CZ" sz="2400" dirty="0" smtClean="0"/>
              <a:t>anekdoty</a:t>
            </a:r>
          </a:p>
          <a:p>
            <a:r>
              <a:rPr lang="cs-CZ" sz="2400" dirty="0" smtClean="0"/>
              <a:t>říkadla</a:t>
            </a:r>
          </a:p>
          <a:p>
            <a:r>
              <a:rPr lang="cs-CZ" sz="2400" dirty="0" smtClean="0"/>
              <a:t>lidové hry</a:t>
            </a:r>
          </a:p>
          <a:p>
            <a:r>
              <a:rPr lang="cs-CZ" sz="2400" dirty="0" smtClean="0"/>
              <a:t>…</a:t>
            </a:r>
            <a:endParaRPr lang="cs-CZ" sz="24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68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lidová slovesnost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04864"/>
            <a:ext cx="7859216" cy="41959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sběratelé a zapisovatelé</a:t>
            </a:r>
          </a:p>
          <a:p>
            <a:endParaRPr lang="cs-CZ" sz="2400" dirty="0" smtClean="0"/>
          </a:p>
          <a:p>
            <a:r>
              <a:rPr lang="cs-CZ" sz="2400" dirty="0" smtClean="0"/>
              <a:t>adaptace lidových pohádek</a:t>
            </a:r>
          </a:p>
          <a:p>
            <a:endParaRPr lang="cs-CZ" sz="2400" dirty="0" smtClean="0"/>
          </a:p>
          <a:p>
            <a:r>
              <a:rPr lang="cs-CZ" sz="2400" dirty="0" smtClean="0"/>
              <a:t>vliv folkloru na autorskou tvorbu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219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Předchůdci </a:t>
            </a:r>
            <a:r>
              <a:rPr lang="cs-CZ" dirty="0"/>
              <a:t>písma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003232" cy="4411960"/>
          </a:xfrm>
        </p:spPr>
        <p:txBody>
          <a:bodyPr/>
          <a:lstStyle/>
          <a:p>
            <a:pPr marL="118872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Jakým způsobem si lidé sdělovali informace před   vznikem písma? 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299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Předchůdci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8075240" cy="44119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err="1" smtClean="0"/>
              <a:t>upamatovací</a:t>
            </a:r>
            <a:r>
              <a:rPr lang="cs-CZ" sz="2400" b="1" dirty="0" smtClean="0"/>
              <a:t> značky</a:t>
            </a:r>
          </a:p>
          <a:p>
            <a:r>
              <a:rPr lang="cs-CZ" sz="2400" dirty="0" smtClean="0"/>
              <a:t>větev, nepotřebný šíp &gt; směr</a:t>
            </a:r>
          </a:p>
          <a:p>
            <a:r>
              <a:rPr lang="cs-CZ" sz="2400" dirty="0" smtClean="0"/>
              <a:t>čísla na šňůrách – </a:t>
            </a:r>
            <a:r>
              <a:rPr lang="cs-CZ" sz="2400" b="1" dirty="0" smtClean="0"/>
              <a:t>uzly </a:t>
            </a:r>
            <a:r>
              <a:rPr lang="cs-CZ" sz="2400" dirty="0" smtClean="0"/>
              <a:t>– barvy, vzdálenost, počet uzlů, …</a:t>
            </a:r>
            <a:endParaRPr lang="cs-CZ" sz="2400" b="1" dirty="0" smtClean="0"/>
          </a:p>
          <a:p>
            <a:r>
              <a:rPr lang="cs-CZ" sz="2400" dirty="0" smtClean="0"/>
              <a:t>(Číňané – 3000 př.n.l.)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r>
              <a:rPr lang="cs-CZ" sz="2400" b="1" dirty="0" smtClean="0"/>
              <a:t>uzlové písmo (</a:t>
            </a:r>
            <a:r>
              <a:rPr lang="cs-CZ" sz="2400" b="1" dirty="0" err="1" smtClean="0"/>
              <a:t>kipu</a:t>
            </a:r>
            <a:r>
              <a:rPr lang="cs-CZ" sz="2400" b="1" dirty="0" smtClean="0"/>
              <a:t>)</a:t>
            </a:r>
          </a:p>
          <a:p>
            <a:r>
              <a:rPr lang="cs-CZ" sz="2400" dirty="0" smtClean="0"/>
              <a:t>hlavně Střední a Jižní Amerika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050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KIPU = uzlové 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847975" cy="427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542" y="2357437"/>
            <a:ext cx="37814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1964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Předchůdci písma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2400" b="1" dirty="0" smtClean="0"/>
              <a:t>zářezy na hůlkách</a:t>
            </a:r>
          </a:p>
          <a:p>
            <a:r>
              <a:rPr lang="cs-CZ" sz="2400" dirty="0" smtClean="0"/>
              <a:t>Anglie – potvrzení zaplacení daní</a:t>
            </a:r>
          </a:p>
          <a:p>
            <a:r>
              <a:rPr lang="cs-CZ" sz="2400" dirty="0" smtClean="0"/>
              <a:t>(rčení: Máš u mě vroubek.)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18872" indent="0">
              <a:buNone/>
            </a:pPr>
            <a:r>
              <a:rPr lang="cs-CZ" sz="2400" b="1" dirty="0" smtClean="0"/>
              <a:t>obrazy na jeskynních stěnách</a:t>
            </a:r>
          </a:p>
          <a:p>
            <a:r>
              <a:rPr lang="cs-CZ" sz="2400" dirty="0" smtClean="0"/>
              <a:t>obrazy nebo sdělení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119829"/>
            <a:ext cx="39052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7245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Sochorová Marie: </a:t>
            </a:r>
            <a:r>
              <a:rPr lang="cs-CZ" sz="1800" i="1" dirty="0"/>
              <a:t>Literatura v kostce pro SŠ</a:t>
            </a:r>
            <a:r>
              <a:rPr lang="cs-CZ" sz="1800" dirty="0"/>
              <a:t>, Fragment, 2007, ISBN 978-80-253-0652-9</a:t>
            </a:r>
          </a:p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VOLNÉ </a:t>
            </a:r>
            <a:r>
              <a:rPr lang="cs-CZ" sz="1800" dirty="0"/>
              <a:t>DÍLO. </a:t>
            </a:r>
            <a:r>
              <a:rPr lang="cs-CZ" sz="1800" i="1" dirty="0"/>
              <a:t>Wikipedia.cz</a:t>
            </a:r>
            <a:r>
              <a:rPr lang="cs-CZ" sz="1800" dirty="0"/>
              <a:t> [online]. [cit. 30.9.2013].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cs.wikipedia.org/wiki/Soubor:Quipu.png</a:t>
            </a:r>
            <a:endParaRPr lang="cs-CZ" sz="1800" dirty="0" smtClean="0"/>
          </a:p>
          <a:p>
            <a:r>
              <a:rPr lang="cs-CZ" sz="1800" dirty="0" smtClean="0"/>
              <a:t>NEUVEDEN</a:t>
            </a:r>
            <a:r>
              <a:rPr lang="cs-CZ" sz="1800" dirty="0"/>
              <a:t>. </a:t>
            </a:r>
            <a:r>
              <a:rPr lang="cs-CZ" sz="1800" i="1" dirty="0"/>
              <a:t>Seznam.cz</a:t>
            </a:r>
            <a:r>
              <a:rPr lang="cs-CZ" sz="1800" dirty="0"/>
              <a:t> [online]. [cit. 30.9.2013]. Dostupný na WWW: </a:t>
            </a:r>
            <a:r>
              <a:rPr lang="cs-CZ" sz="1800" dirty="0">
                <a:hlinkClick r:id="rId3"/>
              </a:rPr>
              <a:t>http://www.phil.muni.cz/~</a:t>
            </a:r>
            <a:r>
              <a:rPr lang="cs-CZ" sz="1800" dirty="0" smtClean="0">
                <a:hlinkClick r:id="rId3"/>
              </a:rPr>
              <a:t>dchytkova/prehis.html</a:t>
            </a:r>
            <a:endParaRPr lang="cs-CZ" sz="1800" dirty="0" smtClean="0"/>
          </a:p>
          <a:p>
            <a:r>
              <a:rPr lang="cs-CZ" sz="1800" dirty="0" smtClean="0"/>
              <a:t> </a:t>
            </a:r>
            <a:r>
              <a:rPr lang="cs-CZ" sz="1800" dirty="0"/>
              <a:t>NEUVEDEN. </a:t>
            </a:r>
            <a:r>
              <a:rPr lang="cs-CZ" sz="1800" i="1" dirty="0"/>
              <a:t>Seznam.cz</a:t>
            </a:r>
            <a:r>
              <a:rPr lang="cs-CZ" sz="1800" dirty="0"/>
              <a:t> [online]. [cit. 30.9.2013].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hci.webpark.cz/predstupne.html</a:t>
            </a:r>
            <a:endParaRPr lang="cs-CZ" sz="1800" dirty="0" smtClean="0"/>
          </a:p>
          <a:p>
            <a:r>
              <a:rPr lang="en-US" altLang="cs-CZ" sz="2000"/>
              <a:t>www.office.microsoft.com</a:t>
            </a:r>
          </a:p>
          <a:p>
            <a:pPr marL="118872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20809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</TotalTime>
  <Words>282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Modul</vt:lpstr>
      <vt:lpstr>Prezentace aplikace PowerPoint</vt:lpstr>
      <vt:lpstr>VÝVOJ PÍSMA</vt:lpstr>
      <vt:lpstr>   Nejstarší slovesné projevy</vt:lpstr>
      <vt:lpstr>         Nejstarší slovesné projevy</vt:lpstr>
      <vt:lpstr>Ústní lidová slovesnost</vt:lpstr>
      <vt:lpstr>       Ústní lidová slovesnost</vt:lpstr>
      <vt:lpstr>       Ústní lidová slovesnost</vt:lpstr>
      <vt:lpstr>Ústní lidová slovesnost</vt:lpstr>
      <vt:lpstr>         Předchůdci písma</vt:lpstr>
      <vt:lpstr>Předchůdci písma</vt:lpstr>
      <vt:lpstr>KIPU = uzlové písmo</vt:lpstr>
      <vt:lpstr>Předchůdci písma</vt:lpstr>
      <vt:lpstr>Zdroje a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Keprová</dc:creator>
  <cp:lastModifiedBy>Hana Keprová</cp:lastModifiedBy>
  <cp:revision>52</cp:revision>
  <dcterms:created xsi:type="dcterms:W3CDTF">2013-08-08T11:40:57Z</dcterms:created>
  <dcterms:modified xsi:type="dcterms:W3CDTF">2014-01-06T12:51:16Z</dcterms:modified>
</cp:coreProperties>
</file>