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61" r:id="rId4"/>
    <p:sldId id="263" r:id="rId5"/>
    <p:sldId id="264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999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762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33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326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375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147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623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969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167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984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837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5F442-8C4A-4FC6-B230-5848021E33C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856B4-C024-4ED2-A049-0B9527314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831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110473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VY_62_INOVACE_01B_01_Hospodaření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domácnosti_osobní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rozpočet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2.10. 2013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7117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/>
              <a:t>Materiál je určen pro žáky </a:t>
            </a:r>
            <a:r>
              <a:rPr lang="cs-CZ" sz="2000" b="1" dirty="0" smtClean="0"/>
              <a:t>v </a:t>
            </a:r>
            <a:r>
              <a:rPr lang="cs-CZ" sz="2000" b="1" dirty="0"/>
              <a:t>předmětu „Seminář z ekonomie – finanční </a:t>
            </a:r>
            <a:r>
              <a:rPr lang="cs-CZ" sz="2000" b="1" dirty="0" smtClean="0"/>
              <a:t>gramotnost“</a:t>
            </a:r>
          </a:p>
          <a:p>
            <a:r>
              <a:rPr lang="cs-CZ" sz="2000" b="1" dirty="0" smtClean="0"/>
              <a:t>Žáci se seznamují s pojmy osobní rozpočet, příjmy, výdaje, zdroje, potřeby, deficit a přebytek rozpočtu, náklady obětovaných příležitostí</a:t>
            </a:r>
          </a:p>
          <a:p>
            <a:r>
              <a:rPr lang="cs-CZ" sz="2000" b="1" dirty="0" smtClean="0"/>
              <a:t>Na základě získaných poznatků pomocí digitálního pera sestavují svůj rozpočet a upravují jej na vyrovnaný. Definují své náklady obětovaných příležitostí (snímky 5; 7; 8)</a:t>
            </a:r>
          </a:p>
          <a:p>
            <a:r>
              <a:rPr lang="cs-CZ" sz="2000" b="1" dirty="0" smtClean="0"/>
              <a:t>Cílem je praktická dovednost žáka sestavit osobní měsíční rozpočet a pochopení důležitosti zásady vyrovnaného osobního rozpočtu</a:t>
            </a:r>
          </a:p>
          <a:p>
            <a:r>
              <a:rPr lang="cs-CZ" sz="2000" b="1" dirty="0" smtClean="0"/>
              <a:t>Časová dotace – dle počtu žáků, cca 30 minut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Materiál je určen k interaktivní výuce.</a:t>
            </a:r>
          </a:p>
          <a:p>
            <a:pPr algn="ctr"/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979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Osobní rozpočet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Každý člověk hospodaří s penězi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Příjmy x výdaje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Příjmy vyšší než výdaje = přebytek rozpočtu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Příjmy nižší než výdaje = deficit rozpočtu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Cíl – minimálně vyrovnaný rozpočet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497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b="1" dirty="0"/>
              <a:t>Úkol č. 1 – </a:t>
            </a:r>
            <a:r>
              <a:rPr lang="cs-CZ" sz="3600" b="1" dirty="0" smtClean="0"/>
              <a:t>Sestavte </a:t>
            </a:r>
            <a:r>
              <a:rPr lang="cs-CZ" sz="3600" b="1" dirty="0"/>
              <a:t>svůj osobní měsíční rozpočet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6840760" cy="4648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86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Vzácnost a obětovaná příležitost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Příjmy (zdroje) – vždy omezené - vzácné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Výdaje (potřeby) – neomezené, ale také -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ZBYTNÉ   x   NEZBYTNÉ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Náklady obětované příležitosti – konfrontace s volbou, co si musíme pořídit a co můžeme odložit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079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Úkol č. 2 – Sestavte svůj vyrovnaný měsíční rozpočet </a:t>
            </a:r>
            <a:endParaRPr lang="cs-CZ" b="1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5053125"/>
              </p:ext>
            </p:extLst>
          </p:nvPr>
        </p:nvGraphicFramePr>
        <p:xfrm>
          <a:off x="1547664" y="1844824"/>
          <a:ext cx="6120680" cy="3960439"/>
        </p:xfrm>
        <a:graphic>
          <a:graphicData uri="http://schemas.openxmlformats.org/drawingml/2006/table">
            <a:tbl>
              <a:tblPr/>
              <a:tblGrid>
                <a:gridCol w="3081446"/>
                <a:gridCol w="3039234"/>
              </a:tblGrid>
              <a:tr h="5737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B050"/>
                          </a:solidFill>
                          <a:effectLst/>
                          <a:latin typeface="Calibri"/>
                        </a:rPr>
                        <a:t>Příjmy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Výdaje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5785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774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5785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9779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774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B050"/>
                          </a:solidFill>
                          <a:effectLst/>
                          <a:latin typeface="Calibri"/>
                        </a:rPr>
                        <a:t>Celkem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Celkem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768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Rozdíl: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0,- Kč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283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800" b="1" dirty="0" smtClean="0"/>
              <a:t>Úkol č. 3 – Na základě předcházejících tabulek určete vaše náklady obětované příležitosti v daném období a vepište je do tabulky</a:t>
            </a:r>
            <a:endParaRPr lang="cs-CZ" sz="2800" b="1" dirty="0"/>
          </a:p>
        </p:txBody>
      </p:sp>
      <p:pic>
        <p:nvPicPr>
          <p:cNvPr id="4097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925" y="1621079"/>
            <a:ext cx="6618150" cy="4484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046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Každý člověk disponuje příjmy a výdaji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 jsou omezené, potřeby sice neomezené, ale nezbytné i zbytné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Nutnost hospodaření s penězi vede k potřebě sestavování osobního rozpočtu, který by neměl být  schodkový (deficitní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 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 snaze udržet rozpočet vyrovnaný musíme počítat s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náklady obětované příležitosti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359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/>
              <a:t>KLINSKÝ,P.; CHROMÁ,D.; TESAŘOVÁ,S. aj. </a:t>
            </a:r>
            <a:r>
              <a:rPr lang="cs-CZ" sz="2000" i="1" dirty="0" smtClean="0"/>
              <a:t>Finanční gramotnost - obsah a příklady z praxe škol. </a:t>
            </a:r>
            <a:r>
              <a:rPr lang="cs-CZ" sz="2000" dirty="0" smtClean="0"/>
              <a:t>Národní ústav odborného vzdělávání. Praha: NÚOV, 2008. ISBN 978-80-87063-13-2.</a:t>
            </a:r>
            <a:endParaRPr lang="cs-CZ" sz="2000" dirty="0"/>
          </a:p>
          <a:p>
            <a:r>
              <a:rPr lang="cs-CZ" sz="2000" dirty="0" smtClean="0"/>
              <a:t>Archiv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5492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342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Osobní rozpočet</vt:lpstr>
      <vt:lpstr>Úkol č. 1 – Sestavte svůj osobní měsíční rozpočet</vt:lpstr>
      <vt:lpstr>Vzácnost a obětovaná příležitost</vt:lpstr>
      <vt:lpstr>Úkol č. 2 – Sestavte svůj vyrovnaný měsíční rozpočet </vt:lpstr>
      <vt:lpstr>Úkol č. 3 – Na základě předcházejících tabulek určete vaše náklady obětované příležitosti v daném období a vepište je do tabulky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25</cp:revision>
  <dcterms:created xsi:type="dcterms:W3CDTF">2013-10-08T10:24:27Z</dcterms:created>
  <dcterms:modified xsi:type="dcterms:W3CDTF">2014-01-05T11:03:02Z</dcterms:modified>
</cp:coreProperties>
</file>