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  <p:sldMasterId id="2147483960" r:id="rId2"/>
  </p:sldMasterIdLst>
  <p:sldIdLst>
    <p:sldId id="280" r:id="rId3"/>
    <p:sldId id="256" r:id="rId4"/>
    <p:sldId id="260" r:id="rId5"/>
    <p:sldId id="283" r:id="rId6"/>
    <p:sldId id="309" r:id="rId7"/>
    <p:sldId id="273" r:id="rId8"/>
    <p:sldId id="292" r:id="rId9"/>
    <p:sldId id="290" r:id="rId10"/>
    <p:sldId id="262" r:id="rId11"/>
    <p:sldId id="284" r:id="rId12"/>
    <p:sldId id="294" r:id="rId13"/>
    <p:sldId id="308" r:id="rId14"/>
    <p:sldId id="269" r:id="rId15"/>
    <p:sldId id="279" r:id="rId16"/>
    <p:sldId id="295" r:id="rId17"/>
    <p:sldId id="296" r:id="rId18"/>
    <p:sldId id="270" r:id="rId19"/>
    <p:sldId id="297" r:id="rId20"/>
    <p:sldId id="271" r:id="rId21"/>
    <p:sldId id="298" r:id="rId22"/>
    <p:sldId id="299" r:id="rId23"/>
    <p:sldId id="302" r:id="rId24"/>
    <p:sldId id="305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 varScale="1">
        <p:scale>
          <a:sx n="69" d="100"/>
          <a:sy n="69" d="100"/>
        </p:scale>
        <p:origin x="-139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29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8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89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479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11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8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3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052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95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994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053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199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44613D98-D296-4A9A-9A2E-E5176617266E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850727E-1BD6-48B3-80EB-806002B5322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Jean-Fran%C3%A7ois_Champollion" TargetMode="Externa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4/41/Papyrus.jp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yperus_papyrus_detail_03_by_Line1.JPG" TargetMode="External"/><Relationship Id="rId3" Type="http://schemas.openxmlformats.org/officeDocument/2006/relationships/hyperlink" Target="http://www.obrazky.cz/media/3/ckIDpRYhVV_vWDQBR4-ywCC20NkXcgh0mMUMQT7eaYg&amp;width=276" TargetMode="External"/><Relationship Id="rId7" Type="http://schemas.openxmlformats.org/officeDocument/2006/relationships/hyperlink" Target="http://cs.wikipedia.org/wiki/Soubor:Code-de-Hammurabi-1.jpg" TargetMode="External"/><Relationship Id="rId12" Type="http://schemas.openxmlformats.org/officeDocument/2006/relationships/hyperlink" Target="http://cs.wikipedia.org/wiki/Soubor:Ancient_Egypt_map-en.svg" TargetMode="External"/><Relationship Id="rId2" Type="http://schemas.openxmlformats.org/officeDocument/2006/relationships/hyperlink" Target="http://cs.wikipedia.org/wiki/Soubor:Vincan_symbols.jp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Sumerian_MS2272_2400BC.jpg" TargetMode="External"/><Relationship Id="rId11" Type="http://schemas.openxmlformats.org/officeDocument/2006/relationships/hyperlink" Target="http://cs.wikipedia.org/wiki/Soubor:Tigr-euph.png" TargetMode="External"/><Relationship Id="rId5" Type="http://schemas.openxmlformats.org/officeDocument/2006/relationships/hyperlink" Target="http://cs.wikipedia.org/wiki/Soubor:Cuneiform_script.jpg" TargetMode="External"/><Relationship Id="rId10" Type="http://schemas.openxmlformats.org/officeDocument/2006/relationships/hyperlink" Target="http://www.egyptologie.cz/1845/znaky/" TargetMode="External"/><Relationship Id="rId4" Type="http://schemas.openxmlformats.org/officeDocument/2006/relationships/hyperlink" Target="http://hci.webpark.cz/klinove.html" TargetMode="External"/><Relationship Id="rId9" Type="http://schemas.openxmlformats.org/officeDocument/2006/relationships/hyperlink" Target="http://cs.wikipedia.org/wiki/Soubor:Papyru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35596" y="1844824"/>
            <a:ext cx="7524836" cy="4392637"/>
          </a:xfrm>
        </p:spPr>
        <p:txBody>
          <a:bodyPr>
            <a:normAutofit/>
          </a:bodyPr>
          <a:lstStyle/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ŠKOLA:		Gymnázium, Tanvald, Školní 305, příspěvková 		organizace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ČÍSLO ŠABLONY:	III/2 Inovace a zkvalitnění výuky prostřednictvím </a:t>
            </a:r>
            <a:r>
              <a:rPr lang="cs-CZ" sz="1400" dirty="0" smtClean="0">
                <a:solidFill>
                  <a:schemeClr val="tx1"/>
                </a:solidFill>
              </a:rPr>
              <a:t> ICT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AUTOR</a:t>
            </a:r>
            <a:r>
              <a:rPr lang="cs-CZ" sz="1400" dirty="0" smtClean="0">
                <a:solidFill>
                  <a:schemeClr val="tx1"/>
                </a:solidFill>
              </a:rPr>
              <a:t>:                                Mgr. Hana KEPROVÁ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TEMATICKÁ OBLAST</a:t>
            </a:r>
            <a:r>
              <a:rPr lang="cs-CZ" sz="1400" dirty="0" smtClean="0">
                <a:solidFill>
                  <a:schemeClr val="tx1"/>
                </a:solidFill>
              </a:rPr>
              <a:t>:         </a:t>
            </a:r>
            <a:r>
              <a:rPr lang="cs-CZ" sz="1400" dirty="0">
                <a:solidFill>
                  <a:schemeClr val="tx1"/>
                </a:solidFill>
              </a:rPr>
              <a:t>ČESKÝ JAZYK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NÁZEV </a:t>
            </a:r>
            <a:r>
              <a:rPr lang="cs-CZ" sz="1400" dirty="0" err="1">
                <a:solidFill>
                  <a:schemeClr val="tx1"/>
                </a:solidFill>
              </a:rPr>
              <a:t>DUMu</a:t>
            </a:r>
            <a:r>
              <a:rPr lang="cs-CZ" sz="1400" dirty="0" smtClean="0">
                <a:solidFill>
                  <a:schemeClr val="tx1"/>
                </a:solidFill>
              </a:rPr>
              <a:t>:                    VÝVOJ PÍSMA 2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POŘADOVÉ </a:t>
            </a:r>
            <a:r>
              <a:rPr lang="cs-CZ" sz="1400" dirty="0">
                <a:solidFill>
                  <a:schemeClr val="tx1"/>
                </a:solidFill>
              </a:rPr>
              <a:t>ČÍSLO </a:t>
            </a:r>
            <a:r>
              <a:rPr lang="cs-CZ" sz="1400" dirty="0" err="1">
                <a:solidFill>
                  <a:schemeClr val="tx1"/>
                </a:solidFill>
              </a:rPr>
              <a:t>DUMu</a:t>
            </a:r>
            <a:r>
              <a:rPr lang="cs-CZ" sz="1400" dirty="0" smtClean="0">
                <a:solidFill>
                  <a:schemeClr val="tx1"/>
                </a:solidFill>
              </a:rPr>
              <a:t>:   4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KÓD </a:t>
            </a:r>
            <a:r>
              <a:rPr lang="cs-CZ" sz="1400" dirty="0" err="1">
                <a:solidFill>
                  <a:schemeClr val="tx1"/>
                </a:solidFill>
              </a:rPr>
              <a:t>DUMu</a:t>
            </a:r>
            <a:r>
              <a:rPr lang="cs-CZ" sz="1400" dirty="0" smtClean="0">
                <a:solidFill>
                  <a:schemeClr val="tx1"/>
                </a:solidFill>
              </a:rPr>
              <a:t>:                        HK_CJ1R_04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DATUM </a:t>
            </a:r>
            <a:r>
              <a:rPr lang="cs-CZ" sz="1400" dirty="0">
                <a:solidFill>
                  <a:schemeClr val="tx1"/>
                </a:solidFill>
              </a:rPr>
              <a:t>TVORBY</a:t>
            </a:r>
            <a:r>
              <a:rPr lang="cs-CZ" sz="1400" dirty="0" smtClean="0">
                <a:solidFill>
                  <a:schemeClr val="tx1"/>
                </a:solidFill>
              </a:rPr>
              <a:t>:               23.8.2013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ANOTACE (ROČNÍK</a:t>
            </a:r>
            <a:r>
              <a:rPr lang="cs-CZ" sz="1400" dirty="0" smtClean="0">
                <a:solidFill>
                  <a:schemeClr val="tx1"/>
                </a:solidFill>
              </a:rPr>
              <a:t>):         1.ročník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 Prezentace seznamuje žáky s vývojem písma od </a:t>
            </a:r>
            <a:r>
              <a:rPr lang="cs-CZ" sz="1400" dirty="0">
                <a:solidFill>
                  <a:schemeClr val="tx1"/>
                </a:solidFill>
              </a:rPr>
              <a:t>obrázkového k fonetickému</a:t>
            </a:r>
            <a:r>
              <a:rPr lang="cs-CZ" sz="1400" dirty="0" smtClean="0">
                <a:solidFill>
                  <a:schemeClr val="tx1"/>
                </a:solidFill>
              </a:rPr>
              <a:t>.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Vysvětluje pojmy ideogramy, piktogramy, znakové písmo. Zaměřuje se na 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nejstarší kultury – Mezopotámii a Egypt- a klínové a hieroglyfické písmo. 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 Materiál je doplněn </a:t>
            </a:r>
            <a:r>
              <a:rPr lang="cs-CZ" sz="1400" smtClean="0">
                <a:solidFill>
                  <a:schemeClr val="tx1"/>
                </a:solidFill>
              </a:rPr>
              <a:t>názornými ukázkami.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METODICKÝ POKYN</a:t>
            </a:r>
            <a:r>
              <a:rPr lang="cs-CZ" sz="1400" dirty="0" smtClean="0">
                <a:solidFill>
                  <a:schemeClr val="tx1"/>
                </a:solidFill>
              </a:rPr>
              <a:t>:        Prezentace je pokračováním materiálu VÝVOJ PÍSMA 1 – předchůdci písma.</a:t>
            </a:r>
            <a:endParaRPr lang="cs-CZ" sz="1400" dirty="0">
              <a:solidFill>
                <a:schemeClr val="tx1"/>
              </a:solidFill>
            </a:endParaRPr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0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VÝVOJ PÍSMA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430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99992"/>
          </a:xfrm>
        </p:spPr>
        <p:txBody>
          <a:bodyPr>
            <a:normAutofit/>
          </a:bodyPr>
          <a:lstStyle/>
          <a:p>
            <a:endParaRPr lang="cs-CZ" sz="2800" b="1" dirty="0" smtClean="0"/>
          </a:p>
          <a:p>
            <a:r>
              <a:rPr lang="cs-CZ" sz="2800" b="1" dirty="0" smtClean="0"/>
              <a:t>slouží k záznamu řeči, lidských myšlenek</a:t>
            </a:r>
          </a:p>
          <a:p>
            <a:pPr marL="118872" indent="0">
              <a:buNone/>
            </a:pPr>
            <a:endParaRPr lang="cs-CZ" sz="2800" dirty="0"/>
          </a:p>
          <a:p>
            <a:endParaRPr lang="cs-CZ" sz="2800" dirty="0" smtClean="0"/>
          </a:p>
          <a:p>
            <a:pPr marL="118872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    1.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OBRÁZKOVÉ</a:t>
            </a: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PÍSMO</a:t>
            </a:r>
            <a:r>
              <a:rPr lang="cs-CZ" sz="2800" dirty="0" smtClean="0"/>
              <a:t> </a:t>
            </a:r>
          </a:p>
          <a:p>
            <a:pPr marL="118872" indent="0">
              <a:buNone/>
            </a:pPr>
            <a:r>
              <a:rPr lang="cs-CZ" sz="2800" dirty="0" smtClean="0"/>
              <a:t>                                        2.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</a:rPr>
              <a:t>FONETICKÉ</a:t>
            </a:r>
            <a:endParaRPr lang="cs-CZ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2123728" y="3789040"/>
            <a:ext cx="1512168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>
            <a:off x="2123728" y="4221088"/>
            <a:ext cx="151216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78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OBRÁZKOVÉ 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endParaRPr lang="cs-CZ" dirty="0" smtClean="0"/>
          </a:p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</a:rPr>
              <a:t>piktogram</a:t>
            </a:r>
            <a:r>
              <a:rPr lang="cs-CZ" sz="2400" dirty="0" smtClean="0"/>
              <a:t> </a:t>
            </a:r>
          </a:p>
          <a:p>
            <a:pPr marL="118872" indent="0">
              <a:buNone/>
            </a:pPr>
            <a:r>
              <a:rPr lang="cs-CZ" sz="2400" dirty="0" smtClean="0"/>
              <a:t>  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-  grafický </a:t>
            </a:r>
            <a:r>
              <a:rPr lang="cs-CZ" sz="2400" dirty="0"/>
              <a:t>znak znázorňující pojem nebo sdělení </a:t>
            </a:r>
            <a:r>
              <a:rPr lang="cs-CZ" sz="2400" dirty="0" smtClean="0"/>
              <a:t>obrazově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-  malý </a:t>
            </a:r>
            <a:r>
              <a:rPr lang="cs-CZ" sz="2400" dirty="0"/>
              <a:t>a srozumitelný </a:t>
            </a:r>
            <a:r>
              <a:rPr lang="cs-CZ" sz="2400" dirty="0" smtClean="0"/>
              <a:t>nákres věci</a:t>
            </a:r>
          </a:p>
          <a:p>
            <a:pPr marL="118872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662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piktogramů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4844008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cs-CZ" sz="1800" b="1" i="1" dirty="0">
                <a:solidFill>
                  <a:srgbClr val="FF0000"/>
                </a:solidFill>
              </a:rPr>
              <a:t>Symboly kultury </a:t>
            </a:r>
            <a:r>
              <a:rPr lang="cs-CZ" sz="1800" b="1" i="1" dirty="0" err="1">
                <a:solidFill>
                  <a:srgbClr val="FF0000"/>
                </a:solidFill>
              </a:rPr>
              <a:t>Vinča</a:t>
            </a:r>
            <a:r>
              <a:rPr lang="cs-CZ" sz="1800" b="1" i="1" dirty="0">
                <a:solidFill>
                  <a:srgbClr val="FF0000"/>
                </a:solidFill>
              </a:rPr>
              <a:t> nalezené na tabulkách u obce </a:t>
            </a:r>
            <a:r>
              <a:rPr lang="cs-CZ" sz="1800" b="1" i="1" dirty="0" err="1">
                <a:solidFill>
                  <a:srgbClr val="FF0000"/>
                </a:solidFill>
              </a:rPr>
              <a:t>Tărtăria</a:t>
            </a:r>
            <a:r>
              <a:rPr lang="cs-CZ" sz="1800" b="1" i="1" dirty="0">
                <a:solidFill>
                  <a:srgbClr val="FF0000"/>
                </a:solidFill>
              </a:rPr>
              <a:t> v Rumunsku a datované do doby 5300 </a:t>
            </a:r>
            <a:r>
              <a:rPr lang="cs-CZ" sz="1800" b="1" i="1" dirty="0" err="1">
                <a:solidFill>
                  <a:srgbClr val="FF0000"/>
                </a:solidFill>
              </a:rPr>
              <a:t>př.n.l</a:t>
            </a:r>
            <a:endParaRPr lang="cs-CZ" sz="1800" b="1" i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276872"/>
            <a:ext cx="5589740" cy="4431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949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6689" y="51877"/>
            <a:ext cx="8229600" cy="1252728"/>
          </a:xfrm>
        </p:spPr>
        <p:txBody>
          <a:bodyPr/>
          <a:lstStyle/>
          <a:p>
            <a:r>
              <a:rPr lang="cs-CZ" dirty="0" smtClean="0"/>
              <a:t>Ukázka piktogramů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9470">
            <a:off x="2957102" y="1412776"/>
            <a:ext cx="4896544" cy="5267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377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1. OBRÁZKOVÉ PÍSMO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123928"/>
          </a:xfrm>
        </p:spPr>
        <p:txBody>
          <a:bodyPr/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ideogramy</a:t>
            </a:r>
          </a:p>
          <a:p>
            <a:pPr marL="118872" indent="0">
              <a:buNone/>
            </a:pPr>
            <a:r>
              <a:rPr lang="cs-CZ" dirty="0" smtClean="0"/>
              <a:t>    </a:t>
            </a:r>
          </a:p>
          <a:p>
            <a:pPr marL="118872" indent="0">
              <a:buNone/>
            </a:pPr>
            <a:r>
              <a:rPr lang="cs-CZ" dirty="0"/>
              <a:t> </a:t>
            </a:r>
            <a:r>
              <a:rPr lang="cs-CZ" dirty="0" smtClean="0"/>
              <a:t>   - </a:t>
            </a:r>
            <a:r>
              <a:rPr lang="cs-CZ" sz="2400" dirty="0" smtClean="0"/>
              <a:t>obrázkový znak znamená konkrétní pojem, ideu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např. pták s rozepjatými křídly = letět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595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OBRÁZKOVÉ 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76872"/>
            <a:ext cx="8229600" cy="412392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znakové písmo</a:t>
            </a:r>
          </a:p>
          <a:p>
            <a:pPr marL="118872" indent="0">
              <a:buNone/>
            </a:pPr>
            <a:endParaRPr lang="cs-CZ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118872" indent="0">
              <a:buNone/>
            </a:pPr>
            <a:r>
              <a:rPr lang="cs-CZ" sz="2400" dirty="0" smtClean="0"/>
              <a:t>     - kresby zjednodušeny do schémat a symbolů</a:t>
            </a:r>
          </a:p>
          <a:p>
            <a:pPr marL="118872" indent="0">
              <a:buNone/>
            </a:pPr>
            <a:r>
              <a:rPr lang="cs-CZ" sz="2400" dirty="0" smtClean="0"/>
              <a:t>     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např. klínové písmo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hieroglyfy </a:t>
            </a:r>
            <a:endParaRPr lang="cs-CZ" sz="2400" dirty="0"/>
          </a:p>
          <a:p>
            <a:pPr marL="118872" indent="0">
              <a:buNone/>
            </a:pPr>
            <a:endParaRPr lang="cs-CZ" sz="2400" dirty="0" smtClean="0"/>
          </a:p>
          <a:p>
            <a:endParaRPr lang="cs-CZ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89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Počátky znakového písma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204864"/>
            <a:ext cx="8075240" cy="4195936"/>
          </a:xfrm>
        </p:spPr>
        <p:txBody>
          <a:bodyPr/>
          <a:lstStyle/>
          <a:p>
            <a:r>
              <a:rPr lang="cs-CZ" sz="2400" dirty="0" smtClean="0"/>
              <a:t>spojeny s nejstaršími civilizacemi</a:t>
            </a:r>
          </a:p>
          <a:p>
            <a:r>
              <a:rPr lang="cs-CZ" sz="2400" dirty="0" smtClean="0"/>
              <a:t>příznivé přírodní podmínky (řeky)</a:t>
            </a:r>
          </a:p>
          <a:p>
            <a:r>
              <a:rPr lang="cs-CZ" sz="2400" dirty="0" smtClean="0"/>
              <a:t>sběr a lov</a:t>
            </a:r>
          </a:p>
          <a:p>
            <a:r>
              <a:rPr lang="cs-CZ" sz="2400" dirty="0" smtClean="0"/>
              <a:t>centrálně řízená správa ⇒ potřeba písemných záznamů</a:t>
            </a:r>
            <a:endParaRPr lang="cs-CZ" sz="2400" dirty="0"/>
          </a:p>
          <a:p>
            <a:endParaRPr lang="cs-CZ" sz="2400" dirty="0" smtClean="0"/>
          </a:p>
          <a:p>
            <a:pPr marL="118872" indent="0">
              <a:buNone/>
            </a:pPr>
            <a:r>
              <a:rPr lang="cs-CZ" sz="2400" dirty="0" smtClean="0"/>
              <a:t>    </a:t>
            </a:r>
          </a:p>
          <a:p>
            <a:endParaRPr lang="cs-CZ" sz="2400" b="1" dirty="0">
              <a:solidFill>
                <a:srgbClr val="FF0000"/>
              </a:solidFill>
            </a:endParaRPr>
          </a:p>
          <a:p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   O které nejstarší civilizace se jedná?</a:t>
            </a:r>
            <a:endParaRPr lang="cs-CZ" sz="2400" b="1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emoce,emotikony,ksichtík,ksichtíky,myšlení,otázky,otazníky,rozhodnutí,rozhodování,smajlíci,smajlík,smajlíky,symboly,tváře,úsměvy,volby,výrazy,zamyšlený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0" y="4941168"/>
            <a:ext cx="1008112" cy="9410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94024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Počátky </a:t>
            </a:r>
            <a:r>
              <a:rPr lang="cs-CZ" dirty="0"/>
              <a:t>znakového písma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14" y="3212976"/>
            <a:ext cx="3222240" cy="3238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772" y="1649415"/>
            <a:ext cx="2450776" cy="4999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36" y="260648"/>
            <a:ext cx="1043757" cy="1043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419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MEZOPOTÁMIE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060848"/>
            <a:ext cx="4038600" cy="4336904"/>
          </a:xfrm>
        </p:spPr>
        <p:txBody>
          <a:bodyPr>
            <a:normAutofit/>
          </a:bodyPr>
          <a:lstStyle/>
          <a:p>
            <a:r>
              <a:rPr lang="cs-CZ" sz="2400" dirty="0"/>
              <a:t>území dnešního </a:t>
            </a:r>
            <a:r>
              <a:rPr lang="cs-CZ" sz="2400" dirty="0" err="1"/>
              <a:t>Íráku</a:t>
            </a:r>
            <a:r>
              <a:rPr lang="cs-CZ" sz="2400" dirty="0"/>
              <a:t>, v povodí řek Eufrat a </a:t>
            </a:r>
            <a:r>
              <a:rPr lang="cs-CZ" sz="2400" dirty="0" smtClean="0"/>
              <a:t>Tigris</a:t>
            </a:r>
          </a:p>
          <a:p>
            <a:endParaRPr lang="cs-CZ" sz="2400" dirty="0"/>
          </a:p>
          <a:p>
            <a:r>
              <a:rPr lang="cs-CZ" sz="2400" dirty="0" smtClean="0"/>
              <a:t>národ </a:t>
            </a:r>
            <a:r>
              <a:rPr lang="cs-CZ" sz="2400" dirty="0"/>
              <a:t>Sumerů</a:t>
            </a:r>
          </a:p>
          <a:p>
            <a:endParaRPr lang="cs-CZ" sz="2400" dirty="0"/>
          </a:p>
          <a:p>
            <a:r>
              <a:rPr lang="cs-CZ" sz="2400" dirty="0" smtClean="0"/>
              <a:t>přelom </a:t>
            </a:r>
            <a:r>
              <a:rPr lang="cs-CZ" sz="2400" dirty="0"/>
              <a:t>4. a 3.tisíciletí př.n.l.</a:t>
            </a:r>
          </a:p>
          <a:p>
            <a:endParaRPr lang="cs-CZ" sz="2400" dirty="0"/>
          </a:p>
          <a:p>
            <a:r>
              <a:rPr lang="cs-CZ" sz="2400" dirty="0" smtClean="0"/>
              <a:t>písmo </a:t>
            </a:r>
            <a:r>
              <a:rPr lang="cs-CZ" sz="2400" dirty="0"/>
              <a:t>(původně majetek kněžích)</a:t>
            </a:r>
          </a:p>
          <a:p>
            <a:endParaRPr lang="cs-CZ" sz="24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60848"/>
            <a:ext cx="4038053" cy="4058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161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MEZOPOTÁMIE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cs-CZ" b="1" dirty="0">
                <a:solidFill>
                  <a:schemeClr val="accent1">
                    <a:lumMod val="75000"/>
                  </a:schemeClr>
                </a:solidFill>
              </a:rPr>
              <a:t>KLÍNOVÉ PÍSMO</a:t>
            </a:r>
          </a:p>
          <a:p>
            <a:pPr marL="118872" indent="0">
              <a:buNone/>
            </a:pP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400" dirty="0"/>
              <a:t>hliněné destičky</a:t>
            </a:r>
          </a:p>
          <a:p>
            <a:endParaRPr lang="cs-CZ" sz="2400" dirty="0"/>
          </a:p>
          <a:p>
            <a:r>
              <a:rPr lang="cs-CZ" sz="2400" dirty="0"/>
              <a:t>rydlo – šikmo seříznutý rákos</a:t>
            </a:r>
          </a:p>
          <a:p>
            <a:endParaRPr lang="cs-CZ" sz="2400" dirty="0"/>
          </a:p>
          <a:p>
            <a:r>
              <a:rPr lang="cs-CZ" sz="2400" dirty="0"/>
              <a:t>místo obrázků zjednodušené klínové obrázky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88840"/>
            <a:ext cx="4335605" cy="4297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79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Klínové 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1"/>
            <a:ext cx="8229600" cy="4772000"/>
          </a:xfrm>
        </p:spPr>
        <p:txBody>
          <a:bodyPr/>
          <a:lstStyle/>
          <a:p>
            <a:r>
              <a:rPr lang="cs-CZ" dirty="0" smtClean="0"/>
              <a:t>                                             </a:t>
            </a:r>
            <a:r>
              <a:rPr lang="cs-CZ" sz="1800" i="1" dirty="0" err="1" smtClean="0"/>
              <a:t>Chammurapiho</a:t>
            </a:r>
            <a:r>
              <a:rPr lang="cs-CZ" sz="1800" i="1" dirty="0" smtClean="0"/>
              <a:t> zákoník</a:t>
            </a:r>
            <a:endParaRPr lang="cs-CZ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000375" cy="476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276872"/>
            <a:ext cx="2952328" cy="43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612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Klínové písmo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8872" indent="0">
              <a:buNone/>
            </a:pPr>
            <a:r>
              <a:rPr lang="cs-CZ" sz="1800" i="1" dirty="0"/>
              <a:t>Klínopisná tabulka obsahující jména některých sumerských bohů (okolo 2400–2200 př. n. l.)</a:t>
            </a:r>
          </a:p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461992"/>
            <a:ext cx="3888432" cy="4022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2073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EGYPT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55576" y="1773936"/>
            <a:ext cx="3740224" cy="4623816"/>
          </a:xfrm>
        </p:spPr>
        <p:txBody>
          <a:bodyPr>
            <a:normAutofit/>
          </a:bodyPr>
          <a:lstStyle/>
          <a:p>
            <a:r>
              <a:rPr lang="cs-CZ" sz="2400" dirty="0" smtClean="0"/>
              <a:t>povodí řeky Nil</a:t>
            </a:r>
          </a:p>
          <a:p>
            <a:endParaRPr lang="cs-CZ" sz="2400" dirty="0" smtClean="0"/>
          </a:p>
          <a:p>
            <a:r>
              <a:rPr lang="cs-CZ" sz="2400" dirty="0" smtClean="0"/>
              <a:t>konec 4.tisíciletí př.n.l.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1768"/>
            <a:ext cx="3635896" cy="6829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961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EGYPT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775191"/>
            <a:ext cx="8075240" cy="4625609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hieroglyfické písmo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zjednodušené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nápisy na stavbách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hieratické písmo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- posvátné, kněžské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démotické písmo </a:t>
            </a:r>
          </a:p>
          <a:p>
            <a:pPr marL="118872" indent="0"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    </a:t>
            </a:r>
            <a:r>
              <a:rPr lang="cs-CZ" sz="2400" b="1" dirty="0" smtClean="0"/>
              <a:t>- </a:t>
            </a:r>
            <a:r>
              <a:rPr lang="cs-CZ" sz="2400" dirty="0" smtClean="0"/>
              <a:t>lidové</a:t>
            </a: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118872" indent="0">
              <a:buNone/>
            </a:pP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cs-CZ" sz="2400" b="1" dirty="0" smtClean="0"/>
              <a:t>- </a:t>
            </a:r>
            <a:r>
              <a:rPr lang="cs-CZ" sz="2400" dirty="0" smtClean="0"/>
              <a:t>ještě jednodušší</a:t>
            </a:r>
          </a:p>
          <a:p>
            <a:pPr marL="118872" indent="0">
              <a:buNone/>
            </a:pPr>
            <a:r>
              <a:rPr lang="cs-CZ" sz="2400" dirty="0" smtClean="0"/>
              <a:t>     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7564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Hieroglyfy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endParaRPr lang="cs-CZ" sz="1400" dirty="0" smtClean="0"/>
          </a:p>
          <a:p>
            <a:endParaRPr lang="cs-CZ" sz="1400" dirty="0"/>
          </a:p>
          <a:p>
            <a:pPr marL="118872" indent="0">
              <a:buNone/>
            </a:pPr>
            <a:r>
              <a:rPr lang="cs-CZ" sz="2000" dirty="0" smtClean="0"/>
              <a:t>Na </a:t>
            </a:r>
            <a:r>
              <a:rPr lang="cs-CZ" sz="2000" dirty="0"/>
              <a:t>uvedeném obrázku je věta „Správce Dolního Egypta </a:t>
            </a:r>
            <a:r>
              <a:rPr lang="cs-CZ" sz="2000" dirty="0" err="1"/>
              <a:t>Renofre</a:t>
            </a:r>
            <a:r>
              <a:rPr lang="cs-CZ" sz="2000" dirty="0"/>
              <a:t>“. </a:t>
            </a:r>
            <a:endParaRPr lang="cs-CZ" sz="2000" dirty="0" smtClean="0"/>
          </a:p>
          <a:p>
            <a:pPr marL="118872" indent="0">
              <a:buNone/>
            </a:pPr>
            <a:r>
              <a:rPr lang="cs-CZ" sz="2000" dirty="0" smtClean="0"/>
              <a:t>Červeně </a:t>
            </a:r>
            <a:r>
              <a:rPr lang="cs-CZ" sz="2000" dirty="0"/>
              <a:t>jsou označeny jednotlivé znaky, které jsou</a:t>
            </a:r>
            <a:r>
              <a:rPr lang="cs-CZ" sz="2000" dirty="0" smtClean="0"/>
              <a:t>:</a:t>
            </a:r>
          </a:p>
          <a:p>
            <a:pPr marL="118872" indent="0">
              <a:buNone/>
            </a:pPr>
            <a:endParaRPr lang="cs-CZ" sz="2000" dirty="0"/>
          </a:p>
          <a:p>
            <a:r>
              <a:rPr lang="cs-CZ" sz="2000" dirty="0"/>
              <a:t>1, 2, 6, 11, 12 = </a:t>
            </a:r>
            <a:r>
              <a:rPr lang="cs-CZ" sz="2000" dirty="0" err="1"/>
              <a:t>jednohláskové</a:t>
            </a:r>
            <a:r>
              <a:rPr lang="cs-CZ" sz="2000" dirty="0"/>
              <a:t> znaky</a:t>
            </a:r>
          </a:p>
          <a:p>
            <a:r>
              <a:rPr lang="cs-CZ" sz="2000" dirty="0"/>
              <a:t>3, 5, 8 = dvojhláskové znaky</a:t>
            </a:r>
          </a:p>
          <a:p>
            <a:r>
              <a:rPr lang="cs-CZ" sz="2000" dirty="0"/>
              <a:t>4, 9 = </a:t>
            </a:r>
            <a:r>
              <a:rPr lang="cs-CZ" sz="2000" dirty="0" err="1"/>
              <a:t>ortogramy</a:t>
            </a:r>
            <a:endParaRPr lang="cs-CZ" sz="2000" dirty="0"/>
          </a:p>
          <a:p>
            <a:r>
              <a:rPr lang="cs-CZ" sz="2000" dirty="0"/>
              <a:t>7, 13 = determinativy pro město a muže</a:t>
            </a:r>
          </a:p>
          <a:p>
            <a:r>
              <a:rPr lang="cs-CZ" sz="2000" dirty="0"/>
              <a:t>10 = trojhláskový znak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751517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358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Hieroglyfy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775191"/>
            <a:ext cx="7931224" cy="4625609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cs-CZ" sz="2400" b="1" dirty="0" smtClean="0"/>
              <a:t>Psalo se na: </a:t>
            </a:r>
          </a:p>
          <a:p>
            <a:r>
              <a:rPr lang="cs-CZ" sz="2400" dirty="0" smtClean="0"/>
              <a:t>papyrus</a:t>
            </a:r>
          </a:p>
          <a:p>
            <a:r>
              <a:rPr lang="cs-CZ" sz="2400" dirty="0" smtClean="0"/>
              <a:t>svitky vyrobené ze zvířecí kůže</a:t>
            </a:r>
          </a:p>
          <a:p>
            <a:r>
              <a:rPr lang="cs-CZ" sz="2400" dirty="0" smtClean="0"/>
              <a:t>střepy nádob</a:t>
            </a:r>
          </a:p>
          <a:p>
            <a:r>
              <a:rPr lang="cs-CZ" sz="2400" dirty="0" smtClean="0"/>
              <a:t>úlomky vápence</a:t>
            </a:r>
          </a:p>
          <a:p>
            <a:pPr marL="118872" indent="0">
              <a:buNone/>
            </a:pPr>
            <a:r>
              <a:rPr lang="cs-CZ" sz="2400" b="1" dirty="0" smtClean="0"/>
              <a:t>Tesalo se:</a:t>
            </a:r>
          </a:p>
          <a:p>
            <a:r>
              <a:rPr lang="cs-CZ" sz="2400" dirty="0" smtClean="0"/>
              <a:t>do kamenných desek</a:t>
            </a:r>
          </a:p>
          <a:p>
            <a:pPr marL="118872" indent="0">
              <a:buNone/>
            </a:pPr>
            <a:r>
              <a:rPr lang="cs-CZ" sz="2400" b="1" dirty="0" smtClean="0"/>
              <a:t>Malovalo se na:</a:t>
            </a:r>
          </a:p>
          <a:p>
            <a:r>
              <a:rPr lang="cs-CZ" sz="2400" dirty="0" smtClean="0"/>
              <a:t>stěny hrobek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/>
              <a:t>1822 </a:t>
            </a:r>
            <a:r>
              <a:rPr lang="cs-CZ" sz="2400" u="sng" dirty="0">
                <a:hlinkClick r:id="rId2" tooltip="Jean-François Champollion"/>
              </a:rPr>
              <a:t>Jean-</a:t>
            </a:r>
            <a:r>
              <a:rPr lang="cs-CZ" sz="2400" u="sng" dirty="0" err="1">
                <a:hlinkClick r:id="rId2" tooltip="Jean-François Champollion"/>
              </a:rPr>
              <a:t>François</a:t>
            </a:r>
            <a:r>
              <a:rPr lang="cs-CZ" sz="2400" u="sng" dirty="0">
                <a:hlinkClick r:id="rId2" tooltip="Jean-François Champollion"/>
              </a:rPr>
              <a:t> </a:t>
            </a:r>
            <a:r>
              <a:rPr lang="cs-CZ" sz="2400" u="sng" dirty="0" err="1" smtClean="0">
                <a:hlinkClick r:id="rId2" tooltip="Jean-François Champollion"/>
              </a:rPr>
              <a:t>Champollion</a:t>
            </a:r>
            <a:r>
              <a:rPr lang="cs-CZ" sz="2400" u="sng" dirty="0" smtClean="0"/>
              <a:t> </a:t>
            </a:r>
            <a:r>
              <a:rPr lang="cs-CZ" sz="2400" dirty="0" smtClean="0"/>
              <a:t>(rozluštění hieroglyfů)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1239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EGYPT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i="1" dirty="0" smtClean="0"/>
              <a:t>Stonky </a:t>
            </a:r>
            <a:r>
              <a:rPr lang="cs-CZ" sz="1800" i="1" dirty="0"/>
              <a:t>šáchoru papírodárného (</a:t>
            </a:r>
            <a:r>
              <a:rPr lang="cs-CZ" sz="1800" i="1" dirty="0" err="1"/>
              <a:t>Cyperus</a:t>
            </a:r>
            <a:r>
              <a:rPr lang="cs-CZ" sz="1800" i="1" dirty="0"/>
              <a:t> papyrus)</a:t>
            </a:r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48880"/>
            <a:ext cx="2095500" cy="279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Soubor:Papyrus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356992"/>
            <a:ext cx="4680520" cy="2896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288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FONETICKÉ 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41196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jednotlivé znaky znamenají konkrétní zvuky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slabičné písmo </a:t>
            </a:r>
            <a:r>
              <a:rPr lang="cs-CZ" sz="2400" dirty="0" smtClean="0"/>
              <a:t>(</a:t>
            </a:r>
            <a:r>
              <a:rPr lang="cs-CZ" sz="2400" dirty="0" err="1" smtClean="0"/>
              <a:t>Akkadové</a:t>
            </a:r>
            <a:r>
              <a:rPr lang="cs-CZ" sz="2400" dirty="0" smtClean="0"/>
              <a:t>, Chetité, Peršané)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hláskové písmo </a:t>
            </a:r>
            <a:r>
              <a:rPr lang="cs-CZ" sz="2400" dirty="0" smtClean="0"/>
              <a:t>(souhláskové)</a:t>
            </a:r>
          </a:p>
          <a:p>
            <a:pPr marL="118872" indent="0">
              <a:buNone/>
            </a:pPr>
            <a:r>
              <a:rPr lang="cs-CZ" sz="2400" dirty="0" smtClean="0"/>
              <a:t>     - Féničané, kolem 1300 př.n.l., 22 písmen</a:t>
            </a:r>
          </a:p>
          <a:p>
            <a:pPr marL="118872" indent="0">
              <a:buNone/>
            </a:pPr>
            <a:endParaRPr lang="cs-CZ" sz="2400" dirty="0"/>
          </a:p>
          <a:p>
            <a:pPr marL="118872" indent="0">
              <a:buNone/>
            </a:pPr>
            <a:endParaRPr lang="cs-CZ" sz="2400" dirty="0" smtClean="0"/>
          </a:p>
          <a:p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118872" indent="0">
              <a:buNone/>
            </a:pP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            větev aramejská             větev řecká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707904" y="4473116"/>
            <a:ext cx="936104" cy="756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2915816" y="4473116"/>
            <a:ext cx="792088" cy="756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32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 FONETICKÉ 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3744416" cy="4623816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VĚTEV ARAMEJSKÁ</a:t>
            </a:r>
          </a:p>
          <a:p>
            <a:pPr marL="118872" indent="0">
              <a:buNone/>
            </a:pPr>
            <a:endParaRPr lang="cs-CZ" sz="2400" dirty="0" smtClean="0"/>
          </a:p>
          <a:p>
            <a:pPr marL="118872" indent="0">
              <a:buNone/>
            </a:pPr>
            <a:r>
              <a:rPr lang="cs-CZ" sz="2400" dirty="0" smtClean="0"/>
              <a:t>⇒ arabské písmo</a:t>
            </a:r>
          </a:p>
          <a:p>
            <a:pPr marL="118872" indent="0">
              <a:buNone/>
            </a:pPr>
            <a:r>
              <a:rPr lang="cs-CZ" sz="2400" dirty="0" smtClean="0"/>
              <a:t>⇒ hebrejské písmo</a:t>
            </a:r>
          </a:p>
          <a:p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39952" y="1773936"/>
            <a:ext cx="4546848" cy="4623816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VĚTEV ŘECKÁ</a:t>
            </a:r>
          </a:p>
          <a:p>
            <a:endParaRPr lang="cs-CZ" sz="2400" dirty="0"/>
          </a:p>
          <a:p>
            <a:pPr marL="118872" indent="0">
              <a:buNone/>
            </a:pPr>
            <a:r>
              <a:rPr lang="cs-CZ" sz="2400" dirty="0" smtClean="0"/>
              <a:t>- Řekové doplnili samohlásky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⇒ </a:t>
            </a:r>
            <a:r>
              <a:rPr lang="cs-CZ" sz="2400" b="1" dirty="0" smtClean="0"/>
              <a:t>1. úplné hláskové písmo</a:t>
            </a:r>
          </a:p>
          <a:p>
            <a:pPr marL="118872" indent="0">
              <a:buNone/>
            </a:pPr>
            <a:endParaRPr lang="cs-CZ" sz="2400" dirty="0" smtClean="0"/>
          </a:p>
          <a:p>
            <a:pPr marL="118872" indent="0">
              <a:buNone/>
            </a:pPr>
            <a:endParaRPr lang="cs-CZ" sz="2400" b="1" i="1" dirty="0" smtClean="0"/>
          </a:p>
          <a:p>
            <a:pPr marL="118872" indent="0">
              <a:buNone/>
            </a:pPr>
            <a:r>
              <a:rPr lang="cs-CZ" sz="2400" b="1" i="1" dirty="0" err="1" smtClean="0"/>
              <a:t>východořecké</a:t>
            </a:r>
            <a:r>
              <a:rPr lang="cs-CZ" sz="2400" b="1" i="1" dirty="0" smtClean="0"/>
              <a:t>     </a:t>
            </a:r>
            <a:r>
              <a:rPr lang="cs-CZ" sz="2400" b="1" i="1" dirty="0" err="1" smtClean="0"/>
              <a:t>západořecké</a:t>
            </a:r>
            <a:endParaRPr lang="cs-CZ" sz="2400" b="1" i="1" dirty="0" smtClean="0"/>
          </a:p>
          <a:p>
            <a:pPr marL="118872" indent="0">
              <a:buNone/>
            </a:pPr>
            <a:r>
              <a:rPr lang="cs-CZ" sz="2400" b="1" i="1" dirty="0" smtClean="0"/>
              <a:t>(slovanské</a:t>
            </a:r>
            <a:r>
              <a:rPr lang="cs-CZ" sz="2400" i="1" dirty="0" smtClean="0"/>
              <a:t>)            </a:t>
            </a:r>
          </a:p>
          <a:p>
            <a:pPr marL="118872" indent="0">
              <a:buNone/>
            </a:pPr>
            <a:endParaRPr lang="cs-CZ" sz="2400" dirty="0" smtClean="0"/>
          </a:p>
          <a:p>
            <a:pPr marL="118872" indent="0">
              <a:buNone/>
            </a:pPr>
            <a:r>
              <a:rPr lang="cs-CZ" sz="2400" dirty="0" smtClean="0"/>
              <a:t>hlaholice                     latinka</a:t>
            </a:r>
          </a:p>
          <a:p>
            <a:pPr marL="118872" indent="0">
              <a:buNone/>
            </a:pPr>
            <a:r>
              <a:rPr lang="cs-CZ" sz="2400" dirty="0" smtClean="0"/>
              <a:t>cyrilice</a:t>
            </a:r>
          </a:p>
          <a:p>
            <a:pPr marL="118872" indent="0">
              <a:buNone/>
            </a:pPr>
            <a:r>
              <a:rPr lang="cs-CZ" sz="2400" dirty="0" smtClean="0"/>
              <a:t>azbuka</a:t>
            </a:r>
            <a:endParaRPr lang="cs-CZ" sz="2400" dirty="0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6012160" y="3429000"/>
            <a:ext cx="1008112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5148064" y="3429000"/>
            <a:ext cx="86409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238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LATINKA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132856"/>
            <a:ext cx="8075240" cy="4267944"/>
          </a:xfrm>
        </p:spPr>
        <p:txBody>
          <a:bodyPr>
            <a:normAutofit/>
          </a:bodyPr>
          <a:lstStyle/>
          <a:p>
            <a:r>
              <a:rPr lang="cs-CZ" sz="2400" dirty="0" smtClean="0"/>
              <a:t>od Řeků na jih Itálie - Etruskové</a:t>
            </a:r>
          </a:p>
          <a:p>
            <a:pPr marL="118872" indent="0">
              <a:buNone/>
            </a:pPr>
            <a:r>
              <a:rPr lang="cs-CZ" sz="2400" dirty="0" smtClean="0"/>
              <a:t>     ⇒ písmo starých Římanů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dirty="0" smtClean="0"/>
              <a:t>známé </a:t>
            </a:r>
            <a:r>
              <a:rPr lang="cs-CZ" sz="2400" b="1" dirty="0" smtClean="0"/>
              <a:t>od 6.stol.př.n.l.</a:t>
            </a:r>
          </a:p>
          <a:p>
            <a:endParaRPr lang="cs-CZ" sz="2400" dirty="0" smtClean="0"/>
          </a:p>
          <a:p>
            <a:r>
              <a:rPr lang="cs-CZ" sz="2400" dirty="0" smtClean="0"/>
              <a:t>převzaly ji téměř všechny evropské země</a:t>
            </a:r>
          </a:p>
          <a:p>
            <a:endParaRPr lang="cs-CZ" sz="2400" dirty="0" smtClean="0"/>
          </a:p>
          <a:p>
            <a:r>
              <a:rPr lang="cs-CZ" sz="2400" dirty="0" smtClean="0"/>
              <a:t>některé zavedly </a:t>
            </a:r>
            <a:r>
              <a:rPr lang="cs-CZ" sz="2400" b="1" dirty="0" smtClean="0"/>
              <a:t>diakritiku</a:t>
            </a:r>
            <a:r>
              <a:rPr lang="cs-CZ" sz="2400" dirty="0" smtClean="0"/>
              <a:t> (háčky, čárky, kroužky)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17876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3"/>
            <a:ext cx="8229600" cy="5472608"/>
          </a:xfrm>
        </p:spPr>
        <p:txBody>
          <a:bodyPr>
            <a:normAutofit fontScale="85000" lnSpcReduction="20000"/>
          </a:bodyPr>
          <a:lstStyle/>
          <a:p>
            <a:r>
              <a:rPr lang="cs-CZ" sz="1800" dirty="0"/>
              <a:t>Sochorová Marie: </a:t>
            </a:r>
            <a:r>
              <a:rPr lang="cs-CZ" sz="1800" i="1" dirty="0"/>
              <a:t>Literatura v kostce pro SŠ</a:t>
            </a:r>
            <a:r>
              <a:rPr lang="cs-CZ" sz="1800" dirty="0"/>
              <a:t>, Fragment, 2007, ISBN 978-80-253-0652-9</a:t>
            </a:r>
          </a:p>
          <a:p>
            <a:endParaRPr lang="cs-CZ" sz="1800" dirty="0" smtClean="0"/>
          </a:p>
          <a:p>
            <a:r>
              <a:rPr lang="cs-CZ" sz="1600" dirty="0"/>
              <a:t>VOLNÉ </a:t>
            </a:r>
            <a:r>
              <a:rPr lang="cs-CZ" sz="1600" dirty="0" smtClean="0"/>
              <a:t>DÍLO-UNKNOWN. </a:t>
            </a:r>
            <a:r>
              <a:rPr lang="cs-CZ" sz="1600" i="1" dirty="0" err="1"/>
              <a:t>Wikipedia</a:t>
            </a:r>
            <a:r>
              <a:rPr lang="cs-CZ" sz="1600" dirty="0"/>
              <a:t> [online]. [cit. 6.1.2014]. Dostupný na WWW: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cs.wikipedia.org/wiki/Soubor:Vincan_symbols.jpg</a:t>
            </a:r>
            <a:endParaRPr lang="cs-CZ" sz="1600" dirty="0" smtClean="0"/>
          </a:p>
          <a:p>
            <a:r>
              <a:rPr lang="cs-CZ" sz="1800" dirty="0" smtClean="0"/>
              <a:t>PŘEVZATO</a:t>
            </a:r>
            <a:r>
              <a:rPr lang="cs-CZ" sz="1800" dirty="0"/>
              <a:t>. </a:t>
            </a:r>
            <a:r>
              <a:rPr lang="cs-CZ" sz="1800" i="1" dirty="0"/>
              <a:t>Seznam.cz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www.obrazky.cz/media/3/ckIDpRYhVV_vWDQBR4-ywCC20NkXcgh0mMUMQT7eaYg&amp;width=276</a:t>
            </a:r>
            <a:endParaRPr lang="cs-CZ" sz="1800" dirty="0" smtClean="0"/>
          </a:p>
          <a:p>
            <a:r>
              <a:rPr lang="cs-CZ" sz="1800" dirty="0"/>
              <a:t>PŘEVZATO. </a:t>
            </a:r>
            <a:r>
              <a:rPr lang="cs-CZ" sz="1800" i="1" dirty="0"/>
              <a:t>Seznam.cz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4"/>
              </a:rPr>
              <a:t>http://hci.webpark.cz/klinove.html</a:t>
            </a:r>
            <a:endParaRPr lang="cs-CZ" sz="1800" dirty="0"/>
          </a:p>
          <a:p>
            <a:r>
              <a:rPr lang="cs-CZ" sz="1800" dirty="0"/>
              <a:t>VOLNÉ DÍLO. </a:t>
            </a:r>
            <a:r>
              <a:rPr lang="cs-CZ" sz="1800" i="1" dirty="0"/>
              <a:t>Wikipedia.cz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5"/>
              </a:rPr>
              <a:t>http://cs.wikipedia.org/wiki/Soubor:Cuneiform_script.jpg</a:t>
            </a:r>
            <a:endParaRPr lang="cs-CZ" sz="1800" dirty="0"/>
          </a:p>
          <a:p>
            <a:r>
              <a:rPr lang="cs-CZ" sz="1800" dirty="0"/>
              <a:t> VOLNÉ DÍLO. </a:t>
            </a:r>
            <a:r>
              <a:rPr lang="cs-CZ" sz="1800" i="1" dirty="0"/>
              <a:t>Wikipedia.cz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6"/>
              </a:rPr>
              <a:t>http://cs.wikipedia.org/wiki/Soubor:Sumerian_MS2272_2400BC.jpg</a:t>
            </a:r>
            <a:endParaRPr lang="cs-CZ" sz="1800" dirty="0"/>
          </a:p>
          <a:p>
            <a:r>
              <a:rPr lang="cs-CZ" sz="1800" dirty="0"/>
              <a:t>RAMA. </a:t>
            </a:r>
            <a:r>
              <a:rPr lang="cs-CZ" sz="1800" i="1" dirty="0"/>
              <a:t>Wikipedia.cz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7"/>
              </a:rPr>
              <a:t>http://cs.wikipedia.org/wiki/Soubor:Code-de-Hammurabi-1.jpg</a:t>
            </a:r>
            <a:endParaRPr lang="cs-CZ" sz="1800" dirty="0"/>
          </a:p>
          <a:p>
            <a:r>
              <a:rPr lang="cs-CZ" sz="1800" dirty="0"/>
              <a:t> LINÉ1. </a:t>
            </a:r>
            <a:r>
              <a:rPr lang="cs-CZ" sz="1800" i="1" dirty="0"/>
              <a:t>Wikipedia.cz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8"/>
              </a:rPr>
              <a:t>http://cs.wikipedia.org/wiki/Soubor:Cyperus_papyrus_detail_03_by_Line1.JPG</a:t>
            </a:r>
            <a:endParaRPr lang="cs-CZ" sz="1800" dirty="0"/>
          </a:p>
          <a:p>
            <a:r>
              <a:rPr lang="cs-CZ" sz="1800" dirty="0"/>
              <a:t>VOLNÉ DÍLO. </a:t>
            </a:r>
            <a:r>
              <a:rPr lang="cs-CZ" sz="1800" i="1" dirty="0"/>
              <a:t>Wikipedia.cz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9"/>
              </a:rPr>
              <a:t>http://cs.wikipedia.org/wiki/Soubor:Papyrus.jpg</a:t>
            </a:r>
            <a:endParaRPr lang="cs-CZ" sz="1800" dirty="0"/>
          </a:p>
          <a:p>
            <a:r>
              <a:rPr lang="cs-CZ" sz="1800" dirty="0"/>
              <a:t>PŘEVZATO. </a:t>
            </a:r>
            <a:r>
              <a:rPr lang="cs-CZ" sz="1800" i="1" dirty="0"/>
              <a:t>Wikipedia.cz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10"/>
              </a:rPr>
              <a:t>http://www.egyptologie.cz/1845/znaky/</a:t>
            </a:r>
            <a:endParaRPr lang="cs-CZ" sz="1800" dirty="0"/>
          </a:p>
          <a:p>
            <a:r>
              <a:rPr lang="cs-CZ" sz="1800" dirty="0"/>
              <a:t>KARL MUSSER. </a:t>
            </a:r>
            <a:r>
              <a:rPr lang="cs-CZ" sz="1800" i="1" dirty="0"/>
              <a:t>Wikipedia.cz</a:t>
            </a:r>
            <a:r>
              <a:rPr lang="cs-CZ" sz="1800" dirty="0"/>
              <a:t> [online]. [cit. 30.9.2013]. Dostupný na WWW: </a:t>
            </a:r>
            <a:r>
              <a:rPr lang="cs-CZ" sz="1800" dirty="0">
                <a:hlinkClick r:id="rId11"/>
              </a:rPr>
              <a:t>http://cs.wikipedia.org/wiki/Soubor:Tigr-euph.png</a:t>
            </a:r>
            <a:endParaRPr lang="cs-CZ" sz="1800" dirty="0"/>
          </a:p>
          <a:p>
            <a:r>
              <a:rPr lang="cs-CZ" sz="1600" dirty="0"/>
              <a:t>JEFF DAHL. </a:t>
            </a:r>
            <a:r>
              <a:rPr lang="cs-CZ" sz="1600" i="1" dirty="0"/>
              <a:t>Wikipedia.cz</a:t>
            </a:r>
            <a:r>
              <a:rPr lang="cs-CZ" sz="1600" dirty="0"/>
              <a:t> [online]. [cit. 30.9.2013]. Dostupný na WWW: </a:t>
            </a:r>
            <a:r>
              <a:rPr lang="cs-CZ" sz="1600" dirty="0">
                <a:hlinkClick r:id="rId12"/>
              </a:rPr>
              <a:t>http://</a:t>
            </a:r>
            <a:r>
              <a:rPr lang="cs-CZ" sz="1600" dirty="0" smtClean="0">
                <a:hlinkClick r:id="rId12"/>
              </a:rPr>
              <a:t>cs.wikipedia.org/wiki/Soubor:Ancient_Egypt_map-en.svg</a:t>
            </a:r>
            <a:endParaRPr lang="cs-CZ" sz="1600" dirty="0" smtClean="0"/>
          </a:p>
          <a:p>
            <a:r>
              <a:rPr lang="en-US" altLang="cs-CZ" sz="1600" dirty="0"/>
              <a:t>www.office.microsoft.com</a:t>
            </a:r>
          </a:p>
          <a:p>
            <a:endParaRPr lang="cs-CZ" sz="1600" dirty="0"/>
          </a:p>
          <a:p>
            <a:pPr marL="118872" indent="0">
              <a:buNone/>
            </a:pPr>
            <a:r>
              <a:rPr lang="cs-CZ" sz="1600" dirty="0"/>
              <a:t> </a:t>
            </a:r>
          </a:p>
          <a:p>
            <a:endParaRPr lang="cs-CZ" sz="1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342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ul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538</TotalTime>
  <Words>679</Words>
  <Application>Microsoft Office PowerPoint</Application>
  <PresentationFormat>Předvádění na obrazovce (4:3)</PresentationFormat>
  <Paragraphs>183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23</vt:i4>
      </vt:variant>
    </vt:vector>
  </HeadingPairs>
  <TitlesOfParts>
    <vt:vector size="25" baseType="lpstr">
      <vt:lpstr>Motiv systému Office</vt:lpstr>
      <vt:lpstr>Modul</vt:lpstr>
      <vt:lpstr>Prezentace aplikace PowerPoint</vt:lpstr>
      <vt:lpstr>VÝVOJ PÍSMA</vt:lpstr>
      <vt:lpstr>PÍSMO</vt:lpstr>
      <vt:lpstr>1. OBRÁZKOVÉ PÍSMO</vt:lpstr>
      <vt:lpstr>Ukázka piktogramů</vt:lpstr>
      <vt:lpstr>Ukázka piktogramů</vt:lpstr>
      <vt:lpstr>1. OBRÁZKOVÉ PÍSMO</vt:lpstr>
      <vt:lpstr>1. OBRÁZKOVÉ PÍSMO</vt:lpstr>
      <vt:lpstr>Počátky znakového písma</vt:lpstr>
      <vt:lpstr>         Počátky znakového písma</vt:lpstr>
      <vt:lpstr>MEZOPOTÁMIE</vt:lpstr>
      <vt:lpstr>MEZOPOTÁMIE</vt:lpstr>
      <vt:lpstr>Klínové písmo</vt:lpstr>
      <vt:lpstr>Klínové písmo</vt:lpstr>
      <vt:lpstr>   EGYPT</vt:lpstr>
      <vt:lpstr>  EGYPT</vt:lpstr>
      <vt:lpstr>  Hieroglyfy</vt:lpstr>
      <vt:lpstr>  Hieroglyfy</vt:lpstr>
      <vt:lpstr>  EGYPT</vt:lpstr>
      <vt:lpstr>2. FONETICKÉ PÍSMO</vt:lpstr>
      <vt:lpstr>2. FONETICKÉ PÍSMO</vt:lpstr>
      <vt:lpstr>LATINKA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 Keprová</dc:creator>
  <cp:lastModifiedBy>Hana Keprová</cp:lastModifiedBy>
  <cp:revision>60</cp:revision>
  <dcterms:created xsi:type="dcterms:W3CDTF">2013-08-08T11:40:57Z</dcterms:created>
  <dcterms:modified xsi:type="dcterms:W3CDTF">2014-01-06T13:03:18Z</dcterms:modified>
</cp:coreProperties>
</file>