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0" r:id="rId3"/>
    <p:sldId id="266" r:id="rId4"/>
    <p:sldId id="268" r:id="rId5"/>
    <p:sldId id="269" r:id="rId6"/>
    <p:sldId id="272" r:id="rId7"/>
    <p:sldId id="270" r:id="rId8"/>
    <p:sldId id="267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59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vitejtenazemi.cz/cenia/index.php?p=slovnik&amp;id=179" TargetMode="External"/><Relationship Id="rId4" Type="http://schemas.openxmlformats.org/officeDocument/2006/relationships/hyperlink" Target="http://www.vitejtenazemi.cz/cenia/index.php?p=skladkovani&amp;site=odpad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www.tyden.cz/obrazek/201005/4bfe92667284e/profimedia-0026033589-4bfe953915833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hyperlink" Target="http://www.tyden.cz/obrazek/201005/4bfe92667284e/profimedia-0041873526-4bfe931d25ca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hyperlink" Target="http://www.tyden.cz/obrazek/201005/4bfe92667284e/profimedia-0026235596-4bfe933360a8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hyperlink" Target="http://www.tyden.cz/obrazek/201005/4bfe92667284e/profimedia-0016546189-4bfe93a9ab9ac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hyperlink" Target="http://www.tyden.cz/obrazek/201005/4bfe92667284e/profimedia-0037931950-4bfe93638b2fb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hyperlink" Target="http://www.tyden.cz/obrazek/201005/4bfe92667284e/profimedia-0015542095-4bfe939404ed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www.tyden.cz/obrazek/201005/4bfe92667284e/profimedia-0021321325-4bfe937878069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hyperlink" Target="http://www.tyden.cz/obrazek/201005/4bfe92667284e/profimedia-0017381242-4bfe93e4acbc9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http://www.tyden.cz/obrazek/201005/4bfe92667284e/profimedia-0014995682-4bfe93c8abab1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hyperlink" Target="http://www.tyden.cz/obrazek/201005/4bfe92667284e/profimedia-0030721591-4bfe93f950e6b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yden.cz/rubriky/zahranici/den-d" TargetMode="External"/><Relationship Id="rId5" Type="http://schemas.openxmlformats.org/officeDocument/2006/relationships/hyperlink" Target="http://www.dnesni-svet.cz/" TargetMode="External"/><Relationship Id="rId4" Type="http://schemas.openxmlformats.org/officeDocument/2006/relationships/hyperlink" Target="http://www.vitejtenazem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246891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Životní prostředí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Ekologické havárie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Ekologické havárie, životní prostředí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odpady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Životní prostředí </a:t>
            </a:r>
            <a:r>
              <a:rPr lang="cs-CZ" sz="2800" b="1" dirty="0" smtClean="0"/>
              <a:t>1 </a:t>
            </a:r>
            <a:r>
              <a:rPr lang="cs-CZ" sz="2800" b="1" dirty="0" smtClean="0"/>
              <a:t>– Ekologické havárie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43_871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Životní prostředí (1) – Ekologické havárie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Odpady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Ekologické katastrofy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pravěk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54980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zdroj odpadů – přírodní materiály, </a:t>
            </a:r>
            <a:r>
              <a:rPr lang="cs-CZ" sz="2000" dirty="0"/>
              <a:t>se kterými si příroda </a:t>
            </a:r>
            <a:r>
              <a:rPr lang="cs-CZ" sz="2000" dirty="0" smtClean="0"/>
              <a:t>poradila</a:t>
            </a:r>
            <a:r>
              <a:rPr lang="cs-CZ" sz="2000" dirty="0"/>
              <a:t>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093928"/>
            <a:ext cx="8208912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lidé </a:t>
            </a:r>
            <a:r>
              <a:rPr lang="cs-CZ" sz="2000" dirty="0"/>
              <a:t>zužitkovali vše, co se dalo. Když třeba ulovili mamuta, maso uložili do zásoby a snědli; kůži, kly a kosti použili k výrobě příbytků, šatů, různých pomůcek a nástrojů i ozdobných předmětů. Tyto suroviny byly zkrátka moc vzácné na to, aby se staly odpadem. Člověk pravěku proto vytvářel minimum odpadu, a když už něco vyhodil, příroda vše dokázala „zpracovat“.</a:t>
            </a: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starověk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8104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problémy s prvními městy – odpadní jámy.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297178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</a:t>
            </a:r>
            <a:r>
              <a:rPr lang="cs-CZ" sz="2000" dirty="0"/>
              <a:t>starém Řecku a Římě se prováděl občasný generální úklid, skrápěly se vozovky, čistila kanalizace a posbíraný odpad byl vyvážen za </a:t>
            </a:r>
            <a:r>
              <a:rPr lang="cs-CZ" sz="2000" dirty="0" smtClean="0"/>
              <a:t>hradby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11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středověk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72111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odhození odpadů na ulici.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369186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Hromady </a:t>
            </a:r>
            <a:r>
              <a:rPr lang="cs-CZ" sz="2000" dirty="0"/>
              <a:t>odpadů lákaly hmyz, ptáky a hlodavce a byla tak otevřena cesta pro šíření nejrůznějších nemocí (moru, cholery, lepry a dalších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580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20. století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73388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skládky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381960"/>
            <a:ext cx="8208912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Hlavním </a:t>
            </a:r>
            <a:r>
              <a:rPr lang="cs-CZ" sz="2000" dirty="0"/>
              <a:t>způsobem odstraňování odpadů bylo </a:t>
            </a:r>
            <a:r>
              <a:rPr lang="cs-CZ" sz="2000" dirty="0">
                <a:hlinkClick r:id="rId4"/>
              </a:rPr>
              <a:t>skládkování</a:t>
            </a:r>
            <a:r>
              <a:rPr lang="cs-CZ" sz="2000" dirty="0"/>
              <a:t> na nezabezpečených skládkách. Každé město a vesnice měly svou vlastní skládku, kde byly koncentrovány odpady z jejich území. Na výstavbu a provoz skládky neexistovaly normy, a tak z odpadů unikaly nebezpečné látky, </a:t>
            </a:r>
            <a:r>
              <a:rPr lang="cs-CZ" sz="2000" dirty="0">
                <a:hlinkClick r:id="rId5"/>
              </a:rPr>
              <a:t>kontaminovaly</a:t>
            </a:r>
            <a:r>
              <a:rPr lang="cs-CZ" sz="2000" dirty="0"/>
              <a:t> povrchovou vodu a půdu a dostávaly se i do vody podzemní. </a:t>
            </a:r>
          </a:p>
        </p:txBody>
      </p:sp>
    </p:spTree>
    <p:extLst>
      <p:ext uri="{BB962C8B-B14F-4D97-AF65-F5344CB8AC3E}">
        <p14:creationId xmlns:p14="http://schemas.microsoft.com/office/powerpoint/2010/main" val="96461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současnost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6885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recyklace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24491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energetické využití odpadů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89298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stále ale ještě trvají (a převládají) skládky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580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atom, ropa</a:t>
            </a:r>
            <a:endParaRPr lang="cs-CZ" sz="2000" dirty="0"/>
          </a:p>
        </p:txBody>
      </p:sp>
      <p:pic>
        <p:nvPicPr>
          <p:cNvPr id="1026" name="Picture 2" descr="http://www.dnesni-svet.cz/docs/cms/podklady%20pro%20dum/environmentalni-vychova/ekologicke_katastrofy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661" y="1052736"/>
            <a:ext cx="6504811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29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Černobyl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2952328" cy="42473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– </a:t>
            </a:r>
            <a:r>
              <a:rPr lang="cs-CZ" sz="1500" dirty="0"/>
              <a:t>Nejhorší katastrofa jaderné elektrárny v historii. 26. dubna 1986 jeden z reaktorů elektrárny na Ukrajině explodoval. Do atmosféry se dostalo ohromné množství radioaktivity, podle vědců víc než po výbuchu jaderných pum nad Hirošimou a Nagasaki. Způsobila rakovinu u tisícovek dětí. Třicetikilometrový okruh kolem elektrárny zůstává veřejnosti nepřístupný. Reaktor číslo čtyři je pod ohromným betonovým krytem, který se pomalu rozpadá. Zbytek elektrárny přestal sice fungovat v roce 2000, stále zde ale na různých úkolech pracují téměř čtyři tisíce lidí.</a:t>
            </a:r>
          </a:p>
        </p:txBody>
      </p:sp>
      <p:pic>
        <p:nvPicPr>
          <p:cNvPr id="2050" name="Picture 2" descr="Jaderná elektrárna Černobyl.">
            <a:hlinkClick r:id="rId4" tooltip="Jaderná elektrárna Černobyl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23528"/>
            <a:ext cx="5172075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1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Bhópál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2952328" cy="40164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Nehoda americké chemičky ve </a:t>
            </a:r>
            <a:r>
              <a:rPr lang="cs-CZ" dirty="0" err="1"/>
              <a:t>středoindickém</a:t>
            </a:r>
            <a:r>
              <a:rPr lang="cs-CZ" dirty="0"/>
              <a:t> Bhópálu zasáhla půl milionu lidí. Během havárie, o půlnoci 2. prosince 1984, uniklo z továrny 45 tun prudce jedovatého </a:t>
            </a:r>
            <a:r>
              <a:rPr lang="cs-CZ" dirty="0" err="1"/>
              <a:t>metylisokyanátu</a:t>
            </a:r>
            <a:r>
              <a:rPr lang="cs-CZ" dirty="0"/>
              <a:t>, kyanovodíku a dalších plynů. Tisíce lidí zahynuly ve svých postelích. Další trpěli celé měsíce, celkem jich zemřelo asi patnáct tisíc. Další statisíce lidí mají stále těžké zdravotní problémy, včetně slepoty, selhání orgánů a neurologických poruch. Z opuštěné továrny stále unikají do okolí toxické látky a velké množství dětí má vrozené defekty</a:t>
            </a:r>
            <a:r>
              <a:rPr lang="cs-CZ" dirty="0" smtClean="0"/>
              <a:t>. </a:t>
            </a:r>
            <a:r>
              <a:rPr lang="cs-CZ" dirty="0"/>
              <a:t>Jde o nejhorší průmyslovou katastrofu v dějinách.</a:t>
            </a:r>
          </a:p>
        </p:txBody>
      </p:sp>
      <p:pic>
        <p:nvPicPr>
          <p:cNvPr id="3074" name="Picture 2" descr="Lidé, kteří přežili katastrofu v Bhópálu a přišli o zrak.">
            <a:hlinkClick r:id="rId4" tooltip="Lidé, kteří přežili katastrofu v Bhópálu a přišli o zrak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50869"/>
            <a:ext cx="5172075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81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Kuvajtské ropné věže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2952328" cy="30931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Saddám Husajn věděl, že prohrál válku. Přišel o uchvácený Kuvajt, ale nehodlal jeho ropné bohatství nechat komukoli jinému. Ke konci první války v zálivu v roce 2001 Husajnovi muži vyhodili do povětří kuvajtské ropné věže. Požáry ze šesti stovek vrtů hořely sedm měsíců. Perský záliv pokryl kouř, popel a saze. Padal černý déšť. Na poušti vznikla ropná jezera. Tisíce zvířat zahynuly, ropná mlha jim zničila plíce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Kuvajtské ropné věže a opuštěný tank sovětské výroby.">
            <a:hlinkClick r:id="rId4" tooltip="Kuvajtské ropné věže a opuštěný tank sovětské výroby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32746"/>
            <a:ext cx="517207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721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Love </a:t>
            </a:r>
            <a:r>
              <a:rPr lang="cs-CZ" sz="2000" dirty="0" err="1" smtClean="0"/>
              <a:t>Canal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2952328" cy="28623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V roce 1978 bylo Love </a:t>
            </a:r>
            <a:r>
              <a:rPr lang="cs-CZ" dirty="0" err="1"/>
              <a:t>Canal</a:t>
            </a:r>
            <a:r>
              <a:rPr lang="cs-CZ" dirty="0"/>
              <a:t> idylickým předměstím poblíž Niagarských vodopádů ve státě New York. Stovky domů a škola ale stály na 21 tunách jedovatého průmyslového odpadu. Ten tam ve čtyřicátých a padesátých letech pohřbila jedna místní společnost. Po letech ale jedy začaly vybublávat na povrch. Na konci sedmdesátých let domy odkoupila federální vláda a celá oblast byla evakuována.</a:t>
            </a:r>
          </a:p>
        </p:txBody>
      </p:sp>
      <p:pic>
        <p:nvPicPr>
          <p:cNvPr id="5122" name="Picture 2" descr="Opuštěné a zabedněné domy v Love Canal.">
            <a:hlinkClick r:id="rId4" tooltip="Opuštěné a zabedněné domy v Love Canal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121" y="1732746"/>
            <a:ext cx="517207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69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Exxon </a:t>
            </a:r>
            <a:r>
              <a:rPr lang="cs-CZ" sz="2000" dirty="0" err="1" smtClean="0"/>
              <a:t>Valdez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2952328" cy="35548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V noci 24. března 1989 ropný tanker Exxon </a:t>
            </a:r>
            <a:r>
              <a:rPr lang="cs-CZ" dirty="0" err="1"/>
              <a:t>Valdez</a:t>
            </a:r>
            <a:r>
              <a:rPr lang="cs-CZ" dirty="0"/>
              <a:t> najel na útes v aljašském zálivu Prince Wiliama. Celkem se do chladné mořské vody dostaly desítky milionů litrů ropy, které znečistily tisíce kilometrů pobřeží. Stovky tisíc ryb, ptáků, tuleňů a dalších zvířat zahynuly, přestože se na likvidaci následků nehody podílelo jedenáct tisíc lidí a tisícovka lodí. Jde o nejhorší ekologickou katastrofu v historii USA, ale podle názorů odborníků ji neštěstí v Mexickém zálivu pravděpodobně překoná.</a:t>
            </a:r>
          </a:p>
        </p:txBody>
      </p:sp>
      <p:pic>
        <p:nvPicPr>
          <p:cNvPr id="6146" name="Picture 2" descr="Pták zasažený ropou po katastrofě tankeru Exxon Valdez.">
            <a:hlinkClick r:id="rId4" tooltip="Pták zasažený ropou po katastrofě tankeru Exxon Valdez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32746"/>
            <a:ext cx="5172075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6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Tokaimura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20829"/>
            <a:ext cx="2952328" cy="14773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K nejhorší japonské jaderné nehodě došlo v září 1999 na severovýchod od Tokia. Dva pracovníci továrny na zpracování uranu </a:t>
            </a:r>
            <a:r>
              <a:rPr lang="cs-CZ" dirty="0" err="1"/>
              <a:t>Tokaimura</a:t>
            </a:r>
            <a:r>
              <a:rPr lang="cs-CZ" dirty="0"/>
              <a:t> zahynuli a stovky dalších zasáhlo radioaktivní záření.</a:t>
            </a:r>
          </a:p>
        </p:txBody>
      </p:sp>
      <p:pic>
        <p:nvPicPr>
          <p:cNvPr id="7170" name="Picture 2" descr="Zákaz vstupu po jaderné havárii v japonské Tokaimuře.">
            <a:hlinkClick r:id="rId4" tooltip="Zákaz vstupu po jaderné havárii v japonské Tokaimuře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32746"/>
            <a:ext cx="5172075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9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Aralské jezero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20829"/>
            <a:ext cx="2952328" cy="37856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Kdysi bývalo čtvrtým největším jezerem na světě, vodní plocha měla zhruba rozlohu Irska. Od šedesátých let se ale Aralské jezero, nacházející se mezi Uzbekistánem a Kazachstánem, zmenšilo o devadesát procent. Sovětské zavlažovací projekty totiž odklonily množství jeho přítoků. Co bývalo jezerem plným ryb, je nyní solnou pouští. Písečné bouře v oblasti zabíjejí rostliny a negativně ovlivňují lidi a zvířata v okolí stovek kilometrů. Velké množství opuštěných ohromných lodí pomalu podléhá rzi v slaném písku.</a:t>
            </a:r>
          </a:p>
        </p:txBody>
      </p:sp>
      <p:pic>
        <p:nvPicPr>
          <p:cNvPr id="8194" name="Picture 2" descr="Poušť po Aralském jezeře.">
            <a:hlinkClick r:id="rId4" tooltip="Poušť po Aralském jezeře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20829"/>
            <a:ext cx="5172075" cy="34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7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Seveso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20829"/>
            <a:ext cx="2952328" cy="37856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dirty="0"/>
              <a:t>– Výbuch v severoitalské chemičce vypustil 10. července 1976 do ovzduší bílý mrak dioxinů, který se usadil nad městem </a:t>
            </a:r>
            <a:r>
              <a:rPr lang="cs-CZ" dirty="0" err="1"/>
              <a:t>Seveso</a:t>
            </a:r>
            <a:r>
              <a:rPr lang="cs-CZ" dirty="0"/>
              <a:t> severně od Milána. Nejdříve začala umírat zvířata. Trvalo čtyři dny, než lidé začali pociťovat následky jedů, včetně nevolnosti, poruch vidění a boláků na kůži. Teprve o několik týdnů později bylo město evakuováno. Znečištěnou půdu, zdemolovanou továrnu a stovky utracených zvířat izoluje od dnešního města beton. Na dvou ohromných poklopech je dnes rozsáhlý park.</a:t>
            </a:r>
          </a:p>
        </p:txBody>
      </p:sp>
      <p:pic>
        <p:nvPicPr>
          <p:cNvPr id="9218" name="Picture 2" descr="Chemici v italském Sevesu po havárii.">
            <a:hlinkClick r:id="rId4" tooltip="Chemici v italském Sevesu po havárii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20829"/>
            <a:ext cx="5172075" cy="36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02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Minimata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20829"/>
            <a:ext cx="2952328" cy="41857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sz="1400" dirty="0"/>
              <a:t>– Obyvatelé města </a:t>
            </a:r>
            <a:r>
              <a:rPr lang="cs-CZ" sz="1400" dirty="0" err="1"/>
              <a:t>Minamata</a:t>
            </a:r>
            <a:r>
              <a:rPr lang="cs-CZ" sz="1400" dirty="0"/>
              <a:t> na </a:t>
            </a:r>
            <a:r>
              <a:rPr lang="cs-CZ" sz="1400" dirty="0" err="1"/>
              <a:t>jihojaponském</a:t>
            </a:r>
            <a:r>
              <a:rPr lang="cs-CZ" sz="1400" dirty="0"/>
              <a:t> ostrově Kjúšú se </a:t>
            </a:r>
            <a:r>
              <a:rPr lang="cs-CZ" sz="1400" dirty="0" smtClean="0"/>
              <a:t>divili </a:t>
            </a:r>
            <a:r>
              <a:rPr lang="cs-CZ" sz="1400" dirty="0"/>
              <a:t>podivnému chování místních koček. Zvířata skákala do moře, kde se utopila. V roce 1956 byl první pacient diagnostikován </a:t>
            </a:r>
            <a:r>
              <a:rPr lang="cs-CZ" sz="1400" dirty="0" smtClean="0"/>
              <a:t>tzv. chorobou </a:t>
            </a:r>
            <a:r>
              <a:rPr lang="cs-CZ" sz="1400" dirty="0" err="1"/>
              <a:t>Minamata</a:t>
            </a:r>
            <a:r>
              <a:rPr lang="cs-CZ" sz="1400" dirty="0"/>
              <a:t>, která se vyznačovala řečovými poruchami, křečemi a nekontrolovatelnými pohyby končetin. O tři roky později vyšetřování zjistilo, že za </a:t>
            </a:r>
            <a:r>
              <a:rPr lang="cs-CZ" sz="1400" dirty="0" smtClean="0"/>
              <a:t>to může průmyslové </a:t>
            </a:r>
            <a:r>
              <a:rPr lang="cs-CZ" sz="1400" dirty="0"/>
              <a:t>znečištění zátoky </a:t>
            </a:r>
            <a:r>
              <a:rPr lang="cs-CZ" sz="1400" dirty="0" err="1" smtClean="0"/>
              <a:t>Minamata</a:t>
            </a:r>
            <a:r>
              <a:rPr lang="cs-CZ" sz="1400" dirty="0" smtClean="0"/>
              <a:t> od výrobce </a:t>
            </a:r>
            <a:r>
              <a:rPr lang="cs-CZ" sz="1400" dirty="0"/>
              <a:t>plastů </a:t>
            </a:r>
            <a:r>
              <a:rPr lang="cs-CZ" sz="1400" dirty="0" err="1"/>
              <a:t>Chisso</a:t>
            </a:r>
            <a:r>
              <a:rPr lang="cs-CZ" sz="1400" dirty="0"/>
              <a:t> </a:t>
            </a:r>
            <a:r>
              <a:rPr lang="cs-CZ" sz="1400" dirty="0" err="1" smtClean="0"/>
              <a:t>Corporation</a:t>
            </a:r>
            <a:r>
              <a:rPr lang="cs-CZ" sz="1400" dirty="0" smtClean="0"/>
              <a:t>. </a:t>
            </a:r>
            <a:r>
              <a:rPr lang="cs-CZ" sz="1400" dirty="0"/>
              <a:t>Rtuť a další těžké kovy se z vody dostaly do ryb a mořských plodů, které tvoří výraznou část stravy místních obyvatel. Tisíce lidí desítky let kvůli nemoci trpěly a posléze zahynuly.</a:t>
            </a:r>
          </a:p>
        </p:txBody>
      </p:sp>
      <p:pic>
        <p:nvPicPr>
          <p:cNvPr id="10242" name="Picture 2" descr="Pacienti trpící chorobou Minamata.">
            <a:hlinkClick r:id="rId4" tooltip="Pacienti trpící chorobou Minamata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20829"/>
            <a:ext cx="517207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68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EKOLOG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CKÉ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HAVÁR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 smtClean="0"/>
              <a:t>Three</a:t>
            </a:r>
            <a:r>
              <a:rPr lang="cs-CZ" sz="2000" dirty="0" smtClean="0"/>
              <a:t> Mile Island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20829"/>
            <a:ext cx="2952328" cy="26776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1500"/>
            </a:lvl1pPr>
          </a:lstStyle>
          <a:p>
            <a:r>
              <a:rPr lang="cs-CZ" sz="1400" dirty="0"/>
              <a:t>– Reaktor jaderné elektrárny poblíž města </a:t>
            </a:r>
            <a:r>
              <a:rPr lang="cs-CZ" sz="1400" dirty="0" err="1"/>
              <a:t>Harrisburg</a:t>
            </a:r>
            <a:r>
              <a:rPr lang="cs-CZ" sz="1400" dirty="0"/>
              <a:t> v Pensylvánii se 28. března 1979 částečně roztavil. Radiace zamořila provozní budovu elektrárny a unikla i do životního prostředí. Ve své době vyvolala nehoda paniku a vedla k zastavení výstavby nových jaderných elektráren v USA, ale nikdo při ní nepřišel o život. Podle některých studií má však radiace negativní vliv na život místních obyvatel.</a:t>
            </a:r>
          </a:p>
        </p:txBody>
      </p:sp>
      <p:pic>
        <p:nvPicPr>
          <p:cNvPr id="11266" name="Picture 2" descr="Jaderná elektrárna Three Mile Island.">
            <a:hlinkClick r:id="rId4" tooltip="Jaderná elektrárna Three Mile Island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405" y="1720829"/>
            <a:ext cx="5172075" cy="303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74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jsou skládky dobrým řešením odpadů?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by se měly odpady řešit v moderní společnosti?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uveď nějakou ekologickou katastrofu a uvaž, jak by se jí dalo předejít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6409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http://www.vitejtenazemi.cz/cenia/index.php?p=odpady_v_praveku&amp;site=odpady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http://www.vitejtenazemi.cz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http://www.dnesni-svet.cz/docs/cms/podklady%20pro%20dum/environmentalni-vychova/ekologicke_katastrofy.png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5"/>
              </a:rPr>
              <a:t>http://www.dnesni-svet.cz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http://www.tyden.cz/rubriky/zahranici/den-d/obrazem-deset-nejhorsich-ekologickych-katastrof_170432.html#.UslQT9iA21s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6"/>
              </a:rPr>
              <a:t>http://www.tyden.cz/rubriky/zahranici/den-d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4283</TotalTime>
  <Words>820</Words>
  <Application>Microsoft Office PowerPoint</Application>
  <PresentationFormat>Předvádění na obrazovce (4:3)</PresentationFormat>
  <Paragraphs>209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261</cp:revision>
  <dcterms:created xsi:type="dcterms:W3CDTF">2010-11-01T23:40:31Z</dcterms:created>
  <dcterms:modified xsi:type="dcterms:W3CDTF">2014-01-07T10:41:09Z</dcterms:modified>
</cp:coreProperties>
</file>