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0C2BC-7AC6-43C6-97C2-230BE06EF3E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F37E1-63F8-4731-A179-948881984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87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0C2BC-7AC6-43C6-97C2-230BE06EF3E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F37E1-63F8-4731-A179-948881984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8667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0C2BC-7AC6-43C6-97C2-230BE06EF3E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F37E1-63F8-4731-A179-948881984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0910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0C2BC-7AC6-43C6-97C2-230BE06EF3E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F37E1-63F8-4731-A179-948881984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7789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0C2BC-7AC6-43C6-97C2-230BE06EF3E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F37E1-63F8-4731-A179-948881984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718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0C2BC-7AC6-43C6-97C2-230BE06EF3E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F37E1-63F8-4731-A179-948881984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250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0C2BC-7AC6-43C6-97C2-230BE06EF3E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F37E1-63F8-4731-A179-948881984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13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0C2BC-7AC6-43C6-97C2-230BE06EF3E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F37E1-63F8-4731-A179-948881984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173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0C2BC-7AC6-43C6-97C2-230BE06EF3E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F37E1-63F8-4731-A179-948881984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355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0C2BC-7AC6-43C6-97C2-230BE06EF3E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F37E1-63F8-4731-A179-948881984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1193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0C2BC-7AC6-43C6-97C2-230BE06EF3E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F37E1-63F8-4731-A179-948881984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820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40C2BC-7AC6-43C6-97C2-230BE06EF3E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CF37E1-63F8-4731-A179-948881984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9054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3452517"/>
              </p:ext>
            </p:extLst>
          </p:nvPr>
        </p:nvGraphicFramePr>
        <p:xfrm>
          <a:off x="614836" y="2816085"/>
          <a:ext cx="8136904" cy="2967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Marcela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Zahrádková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VY_62_INOVACE_01B_02_Hospodaření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domácnosti_rozpočet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domácnosti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gramotnost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3.10. 2013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7269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b="1" dirty="0"/>
              <a:t>Materiál je určen pro </a:t>
            </a:r>
            <a:r>
              <a:rPr lang="cs-CZ" sz="2000" b="1"/>
              <a:t>žáky </a:t>
            </a:r>
            <a:r>
              <a:rPr lang="cs-CZ" sz="2000" b="1" smtClean="0"/>
              <a:t>v </a:t>
            </a:r>
            <a:r>
              <a:rPr lang="cs-CZ" sz="2000" b="1" dirty="0"/>
              <a:t>předmětu „Seminář z ekonomie – finanční </a:t>
            </a:r>
            <a:r>
              <a:rPr lang="cs-CZ" sz="2000" b="1" dirty="0" smtClean="0"/>
              <a:t>gramotnost“</a:t>
            </a:r>
          </a:p>
          <a:p>
            <a:r>
              <a:rPr lang="cs-CZ" sz="2000" b="1" dirty="0" smtClean="0"/>
              <a:t>Žáci se seznamují s pojmy rozpočet domácnosti, pevné (kontrolovatelné, jednorázové</a:t>
            </a:r>
            <a:r>
              <a:rPr lang="cs-CZ" sz="2000" b="1" dirty="0"/>
              <a:t>) </a:t>
            </a:r>
            <a:r>
              <a:rPr lang="cs-CZ" sz="2000" b="1" dirty="0" smtClean="0"/>
              <a:t>výdaje, pravidelné (nepravidelné, hrubé, čisté) příjmy</a:t>
            </a:r>
          </a:p>
          <a:p>
            <a:r>
              <a:rPr lang="cs-CZ" sz="2000" b="1" dirty="0" smtClean="0"/>
              <a:t>Na základě získaných poznatků pomocí digitálního pera pracují se vzorovým rozpočtem, sestavují svůj rozpočet domácnosti a upravují jej na vyrovnaný. </a:t>
            </a:r>
          </a:p>
          <a:p>
            <a:r>
              <a:rPr lang="cs-CZ" sz="2000" b="1" dirty="0" smtClean="0"/>
              <a:t>Řeší problém s větším jednorázovým nenadálým výdajem</a:t>
            </a:r>
          </a:p>
          <a:p>
            <a:r>
              <a:rPr lang="cs-CZ" sz="2000" b="1" dirty="0" smtClean="0"/>
              <a:t>Cílem je zisk praktické dovednosti žáka sestavit měsíční rozpočet domácnosti a schopnosti správně řešit nenadálý výdaj z rozpočtu</a:t>
            </a:r>
          </a:p>
          <a:p>
            <a:r>
              <a:rPr lang="cs-CZ" sz="2000" b="1" dirty="0" smtClean="0"/>
              <a:t>Časová dotace – dle počtu žáků, cca 45 minut</a:t>
            </a:r>
          </a:p>
          <a:p>
            <a:endParaRPr lang="cs-CZ" sz="2000" b="1" dirty="0"/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Materiál je určen k interaktivní výuce.</a:t>
            </a:r>
          </a:p>
          <a:p>
            <a:endParaRPr lang="cs-CZ" sz="2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2066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Rozpočet domácnosti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363272" cy="4569371"/>
          </a:xfr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</a:t>
            </a:r>
            <a:r>
              <a:rPr lang="cs-CZ" sz="4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DOMÁCÍ VÝDAJE</a:t>
            </a:r>
          </a:p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Pevné - </a:t>
            </a:r>
            <a:r>
              <a:rPr lang="cs-CZ" sz="4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opakující se, obtížně se snižují – nájemné, půjčky, hypotéky, leasing….</a:t>
            </a:r>
          </a:p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Kontrolovatelné – </a:t>
            </a:r>
            <a:r>
              <a:rPr lang="cs-CZ" sz="4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máme větší vliv na jejich výši – jídlo, telefon, oblečení, benzín…</a:t>
            </a:r>
            <a:endParaRPr lang="cs-CZ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66671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DOMÁCÍ PŘÍJMY</a:t>
            </a:r>
            <a:endParaRPr lang="cs-CZ" sz="4800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Pravidelné –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lze s nimi počítat po určitou dobu -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zaměstnání, z podnikání, z pronájmů, od státu (obce) – s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ociální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dávky </a:t>
            </a: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Nepravidelné -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 vždy s nimi můžeme počítat, jejich výše více kolísá – nenárokové složky mzdy (např. odměny), úroky z vkladů v bance, příjmy z cenných papírů (např. dividendy)</a:t>
            </a: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Jednorázové -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mimořádné – prodej majetku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Musíme rozlišovat hrubé a čisté příjmy!!!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95046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Sestavení domácího rozpočtu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Zahrnujeme jen čisté příjmy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Nepočítáme jednorázové příjmy a výdaje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Sestavujeme v určitém časovém intervalu pravidelně, nejen v problémových situacích!!!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sestavení rozpočtu následuje analýza, jejímž důsledkem je buď status quo, či návrhy změn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43540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Příklad rozpočtu domácnosti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0112148"/>
              </p:ext>
            </p:extLst>
          </p:nvPr>
        </p:nvGraphicFramePr>
        <p:xfrm>
          <a:off x="107505" y="1052740"/>
          <a:ext cx="8784975" cy="5428421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3024335"/>
                <a:gridCol w="344378"/>
                <a:gridCol w="1032475"/>
                <a:gridCol w="2871619"/>
                <a:gridCol w="1512168"/>
              </a:tblGrid>
              <a:tr h="332215">
                <a:tc gridSpan="3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Příjmy rodiny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Výdaje rodiny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2215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C00000"/>
                          </a:solidFill>
                          <a:effectLst/>
                        </a:rPr>
                        <a:t>Druh příjmu</a:t>
                      </a:r>
                      <a:endParaRPr lang="cs-CZ" sz="1600" dirty="0">
                        <a:solidFill>
                          <a:srgbClr val="C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Kč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C00000"/>
                          </a:solidFill>
                          <a:effectLst/>
                        </a:rPr>
                        <a:t>Druh výdaje</a:t>
                      </a:r>
                      <a:endParaRPr lang="cs-CZ" sz="1600" b="1" dirty="0">
                        <a:solidFill>
                          <a:srgbClr val="C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Kč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00B0F0"/>
                    </a:solidFill>
                  </a:tcPr>
                </a:tc>
              </a:tr>
              <a:tr h="996644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pan </a:t>
                      </a:r>
                      <a:r>
                        <a:rPr lang="cs-CZ" sz="1600" dirty="0" smtClean="0">
                          <a:effectLst/>
                        </a:rPr>
                        <a:t>Houska - plat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14 000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Times New Roman"/>
                        <a:buChar char="-"/>
                        <a:tabLst>
                          <a:tab pos="251460" algn="l"/>
                        </a:tabLst>
                      </a:pPr>
                      <a:r>
                        <a:rPr lang="cs-CZ" sz="1600" dirty="0">
                          <a:effectLst/>
                        </a:rPr>
                        <a:t>nájemné, topení, stočné 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Times New Roman"/>
                        <a:buChar char="-"/>
                        <a:tabLst>
                          <a:tab pos="251460" algn="l"/>
                        </a:tabLst>
                      </a:pPr>
                      <a:r>
                        <a:rPr lang="cs-CZ" sz="1600" dirty="0">
                          <a:effectLst/>
                        </a:rPr>
                        <a:t>inkaso (elektřina, plyn)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Times New Roman"/>
                        <a:buChar char="-"/>
                        <a:tabLst>
                          <a:tab pos="251460" algn="l"/>
                        </a:tabLst>
                      </a:pPr>
                      <a:r>
                        <a:rPr lang="cs-CZ" sz="1600" dirty="0">
                          <a:effectLst/>
                        </a:rPr>
                        <a:t>televize, rozhlas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6 820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1 000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180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</a:tr>
              <a:tr h="355146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paní </a:t>
                      </a:r>
                      <a:r>
                        <a:rPr lang="cs-CZ" sz="1600" dirty="0" smtClean="0">
                          <a:effectLst/>
                        </a:rPr>
                        <a:t>Housková - plat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13 000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- potraviny, nealkoholické nápoje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10 000 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</a:tr>
              <a:tr h="360040"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effectLst/>
                        </a:rPr>
                        <a:t>přídavky na děti</a:t>
                      </a:r>
                      <a:endParaRPr lang="cs-CZ" sz="18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1" dirty="0" smtClean="0">
                          <a:effectLst/>
                        </a:rPr>
                        <a:t>674</a:t>
                      </a:r>
                      <a:endParaRPr lang="cs-CZ" sz="1600" b="1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sz="1600" b="1" dirty="0"/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- doprava do zaměstnání, do školy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3 000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</a:tr>
              <a:tr h="332215">
                <a:tc rowSpan="7" gridSpan="3"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 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 rowSpan="7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7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- základní vzdělávání 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1 000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</a:tr>
              <a:tr h="33221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- zdraví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500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</a:tr>
              <a:tr h="33221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- odívání a obuv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1 500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</a:tr>
              <a:tr h="33221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- telekomunikace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800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</a:tr>
              <a:tr h="33221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- pojištění majetku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200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</a:tr>
              <a:tr h="33221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- zájmová činnost dětí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600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</a:tr>
              <a:tr h="232384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- kultura, cestování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874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</a:tr>
              <a:tr h="62643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</a:rPr>
                        <a:t>Celkové příjmy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</a:rPr>
                        <a:t>Celkové výdaje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1294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Označte digitálním perem v tabulce příjmy ze</a:t>
            </a:r>
          </a:p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zaměstnání, z podnikání, ze soc. dávek 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  Označte v tabulce pevné výdaje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  Označte kontrolovatelné výdaje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  Vypočítejte a doplňte do tabulky celkovou výši</a:t>
            </a:r>
          </a:p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příjmů a výdajů, poté určete typ rozpočtu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  Je v rozpočtu skryta rezerva, případně kde a</a:t>
            </a:r>
          </a:p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v jaké výši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396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Řešení úkolu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Zaměstnání – platy manželů, 27 000,- Kč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Podnikání – 0,- Kč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Sociální dávky – přídavky na děti : 674,- Kč</a:t>
            </a:r>
          </a:p>
          <a:p>
            <a:pPr marL="457200" indent="-457200">
              <a:buAutoNum type="arabicPeriod" startAt="2"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Nájemné, elektřina, plyn, voda, topení, potraviny </a:t>
            </a:r>
          </a:p>
          <a:p>
            <a:pPr marL="0" indent="0">
              <a:buNone/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?- doprava do zaměstnání a školy, zdraví, odívání, obuv, zákl. vzdělávání</a:t>
            </a:r>
          </a:p>
          <a:p>
            <a:pPr marL="457200" indent="-457200">
              <a:buAutoNum type="arabicPeriod" startAt="3"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Televize, rozhlas, telekomunikace, pojištění, zájmová činnost dětí, </a:t>
            </a:r>
          </a:p>
          <a:p>
            <a:pPr marL="0" indent="0">
              <a:buNone/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kultura a cestování</a:t>
            </a:r>
          </a:p>
          <a:p>
            <a:pPr marL="457200" indent="-457200">
              <a:buAutoNum type="arabicPeriod" startAt="4"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Příjmy: 27 674,- Kč</a:t>
            </a:r>
          </a:p>
          <a:p>
            <a:pPr marL="0" indent="0">
              <a:buNone/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Výdaje: 27 674,- Kč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Vyrovnaný rozpočet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   Ano, v položkách „zájmová činnost dětí“ a „kultura, cestování“ : 2 000,-  </a:t>
            </a:r>
          </a:p>
          <a:p>
            <a:pPr marL="457200" indent="-457200">
              <a:buAutoNum type="arabicPeriod" startAt="2"/>
            </a:pP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192294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Sestavte rozpočet vaší domácnosti</a:t>
            </a:r>
          </a:p>
          <a:p>
            <a:pPr marL="0" indent="0" algn="ctr">
              <a:buNone/>
            </a:pPr>
            <a:endParaRPr lang="cs-CZ" sz="20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0287795"/>
              </p:ext>
            </p:extLst>
          </p:nvPr>
        </p:nvGraphicFramePr>
        <p:xfrm>
          <a:off x="427703" y="1412774"/>
          <a:ext cx="8229599" cy="5296216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3158520"/>
                <a:gridCol w="989198"/>
                <a:gridCol w="3158520"/>
                <a:gridCol w="923361"/>
              </a:tblGrid>
              <a:tr h="293369"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effectLst/>
                        </a:rPr>
                        <a:t>Příjmy rodiny</a:t>
                      </a:r>
                      <a:endParaRPr lang="cs-CZ" sz="2000" dirty="0">
                        <a:solidFill>
                          <a:srgbClr val="00B05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FF0000"/>
                          </a:solidFill>
                          <a:effectLst/>
                        </a:rPr>
                        <a:t>Výdaje rodiny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336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effectLst/>
                        </a:rPr>
                        <a:t>Druh příjmu</a:t>
                      </a:r>
                      <a:endParaRPr lang="cs-CZ" sz="20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effectLst/>
                        </a:rPr>
                        <a:t>Kč</a:t>
                      </a:r>
                      <a:endParaRPr lang="cs-CZ" sz="20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effectLst/>
                        </a:rPr>
                        <a:t>Druh výdaje</a:t>
                      </a:r>
                      <a:endParaRPr lang="cs-CZ" sz="20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effectLst/>
                        </a:rPr>
                        <a:t>Kč</a:t>
                      </a:r>
                      <a:endParaRPr lang="cs-CZ" sz="20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</a:tr>
              <a:tr h="42137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Times New Roman"/>
                        <a:buChar char="-"/>
                        <a:tabLst>
                          <a:tab pos="251460" algn="l"/>
                        </a:tabLs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</a:tr>
              <a:tr h="29336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effectLst/>
                        </a:rPr>
                        <a:t>Celkové příjmy</a:t>
                      </a:r>
                      <a:endParaRPr lang="cs-CZ" sz="2000" dirty="0">
                        <a:solidFill>
                          <a:srgbClr val="00B05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FF0000"/>
                          </a:solidFill>
                          <a:effectLst/>
                        </a:rPr>
                        <a:t>Celkové výdaje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57200" y="1943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2103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výdaje vašeho rozpočtu jsou pevné a které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kontrolovatelné </a:t>
            </a:r>
            <a:r>
              <a:rPr lang="cs-CZ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označte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Pokud jste sestavili rozpočet deficitní, prostřednictvím snížení konkrétních výdajů jej upravte na vyrovnaný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Pokud jste sestavili rozpočet vyrovnaný, prostřednictvím omezení konkrétních výdajů jej upravte na přebytkový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01996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Jednorázové větší výdaje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když je nezahrnujeme do rozpočtu, musíme s nimi počítat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Plánované x neočekávané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způsoby financování:</a:t>
            </a:r>
            <a:endParaRPr lang="cs-CZ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AutoNum type="alphaUcParenR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Spořením</a:t>
            </a:r>
          </a:p>
          <a:p>
            <a:pPr marL="514350" indent="-514350">
              <a:buAutoNum type="alphaUcParenR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Krytím z rezervy rozpočtu</a:t>
            </a:r>
          </a:p>
          <a:p>
            <a:pPr marL="514350" indent="-514350">
              <a:buAutoNum type="alphaUcParenR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Půjčkou (splátkový prodej, finanční leasing)</a:t>
            </a:r>
          </a:p>
          <a:p>
            <a:pPr marL="514350" indent="-514350">
              <a:buAutoNum type="alphaUcParenR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Zvýšením příjmů (i jednorázově)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66778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č.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Podtrhněte digitálním perem na předcházejícím snímku způsob, jakým byste jednorázový větší výdaj řešili vy, zdůvodněte (obhajte)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90981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KLINSKÝ,P</a:t>
            </a:r>
            <a:r>
              <a:rPr lang="cs-CZ" sz="2000" dirty="0"/>
              <a:t>.; CHROMÁ,D.; TESAŘOVÁ,S. aj. </a:t>
            </a:r>
            <a:r>
              <a:rPr lang="cs-CZ" sz="2000" i="1" dirty="0"/>
              <a:t>Finanční gramotnost - obsah a příklady z praxe škol. </a:t>
            </a:r>
            <a:r>
              <a:rPr lang="cs-CZ" sz="2000" dirty="0"/>
              <a:t>Národní ústav odborného vzdělávání. Praha: NÚOV, 2008. ISBN 978-80-87063-13-2.</a:t>
            </a:r>
          </a:p>
          <a:p>
            <a:r>
              <a:rPr lang="cs-CZ" sz="2000" dirty="0"/>
              <a:t>Archiv autora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0563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</TotalTime>
  <Words>698</Words>
  <Application>Microsoft Office PowerPoint</Application>
  <PresentationFormat>Předvádění na obrazovce (4:3)</PresentationFormat>
  <Paragraphs>127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Rozpočet domácnosti</vt:lpstr>
      <vt:lpstr>DOMÁCÍ PŘÍJMY</vt:lpstr>
      <vt:lpstr>Sestavení domácího rozpočtu</vt:lpstr>
      <vt:lpstr>Příklad rozpočtu domácnosti</vt:lpstr>
      <vt:lpstr>Úkol č. 1</vt:lpstr>
      <vt:lpstr>Řešení úkolu č. 1</vt:lpstr>
      <vt:lpstr>Úkol č. 2</vt:lpstr>
      <vt:lpstr>Úkol č. 3</vt:lpstr>
      <vt:lpstr>Jednorázové větší výdaje</vt:lpstr>
      <vt:lpstr>Úkol č. 4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 Zahrádka</dc:creator>
  <cp:lastModifiedBy>Jaroslav Zahrádka</cp:lastModifiedBy>
  <cp:revision>18</cp:revision>
  <dcterms:created xsi:type="dcterms:W3CDTF">2013-10-28T09:23:52Z</dcterms:created>
  <dcterms:modified xsi:type="dcterms:W3CDTF">2014-01-05T11:02:50Z</dcterms:modified>
</cp:coreProperties>
</file>