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60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7" r:id="rId14"/>
    <p:sldId id="278" r:id="rId15"/>
    <p:sldId id="259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6" d="100"/>
          <a:sy n="116" d="100"/>
        </p:scale>
        <p:origin x="-1398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vitejtenazemi.cz/cenia/index.php?p=vyznam_spotreby_pro_cloveka&amp;site=spotreba" TargetMode="External"/><Relationship Id="rId5" Type="http://schemas.openxmlformats.org/officeDocument/2006/relationships/hyperlink" Target="http://www.vitejtenazemi.cz/cenia/index.php?p=uvedomele_nakupovani&amp;site=odpady" TargetMode="External"/><Relationship Id="rId4" Type="http://schemas.openxmlformats.org/officeDocument/2006/relationships/hyperlink" Target="http://www.vitejtenazemi.cz/cenia/index.php?p=co_je_obal_a_odpad_z_obalu&amp;site=odpady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itejtenazemi.cz/cenia/index.php?p=kovy&amp;site=odpady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vitejtenazemi.cz/cenia/index.php?p=textil&amp;site=odpady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vitejtenazemi.cz/cenia/index.php?p=sklo&amp;site=odpady" TargetMode="External"/><Relationship Id="rId5" Type="http://schemas.openxmlformats.org/officeDocument/2006/relationships/hyperlink" Target="http://www.vitejtenazemi.cz/cenia/index.php?p=plasty&amp;site=odpady" TargetMode="External"/><Relationship Id="rId10" Type="http://schemas.openxmlformats.org/officeDocument/2006/relationships/hyperlink" Target="http://www.vitejtenazemi.cz/cenia/index.php?p=trideni_odpadu&amp;site=odpady" TargetMode="External"/><Relationship Id="rId4" Type="http://schemas.openxmlformats.org/officeDocument/2006/relationships/hyperlink" Target="http://www.vitejtenazemi.cz/cenia/index.php?p=papir&amp;site=odpady" TargetMode="External"/><Relationship Id="rId9" Type="http://schemas.openxmlformats.org/officeDocument/2006/relationships/hyperlink" Target="http://www.vitejtenazemi.cz/cenia/index.php?p=co_je_obal_a_odpad_z_obalu&amp;site=odpady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vitejtenazemi.cz/cenia/index.php?p=potravinarsky_prumysl&amp;site=spotreba" TargetMode="External"/><Relationship Id="rId4" Type="http://schemas.openxmlformats.org/officeDocument/2006/relationships/hyperlink" Target="http://www.vitejtenazemi.cz/cenia/index.php?p=tezba_surovin&amp;site=spotreba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vitejtenazemi.cz/cenia/index.php?p=chemicky_prumysl&amp;site=spotreba" TargetMode="External"/><Relationship Id="rId4" Type="http://schemas.openxmlformats.org/officeDocument/2006/relationships/hyperlink" Target="http://www.vitejtenazemi.cz/cenia/index.php?p=stavebnictvi&amp;site=spotreba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vitejtenazemi.cz/cenia/index.php?p=odpady_z_tezby_a_vyroby_energie&amp;site=energie" TargetMode="External"/><Relationship Id="rId4" Type="http://schemas.openxmlformats.org/officeDocument/2006/relationships/hyperlink" Target="http://www.vitejtenazemi.cz/cenia/index.php?p=energetika_vyroba_a_rozvod_elektriny_a_plynu&amp;site=spotreba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://www.vitejtenazemi.cz/cenia/index.php?p=textilni_prumysl&amp;site=spotreba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vitejtenazemi.cz/cenia/index.php?p=lesni_hospodarstvi&amp;site=spotreba" TargetMode="External"/><Relationship Id="rId5" Type="http://schemas.openxmlformats.org/officeDocument/2006/relationships/hyperlink" Target="http://www.vitejtenazemi.cz/cenia/index.php?p=slovnik&amp;id=560" TargetMode="External"/><Relationship Id="rId4" Type="http://schemas.openxmlformats.org/officeDocument/2006/relationships/hyperlink" Target="http://www.vitejtenazemi.cz/cenia/index.php?p=zemedelstvi_a_rybolov&amp;site=spotreba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vitejtenazemi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8183293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43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Životní prostředí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Odpady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Odpady, využití odpadů, průmyslové odpady, komunální odpad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34153"/>
            <a:ext cx="871296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Životní prostředí </a:t>
            </a:r>
            <a:r>
              <a:rPr lang="cs-CZ" sz="2800" b="1" dirty="0" smtClean="0"/>
              <a:t>2 </a:t>
            </a:r>
            <a:r>
              <a:rPr lang="cs-CZ" sz="2800" b="1" dirty="0" smtClean="0"/>
              <a:t>– Odpady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43_872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55399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Životní prostředí (2) – Odpady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Odpady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Nakládání s odpady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komunální odpad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32746"/>
            <a:ext cx="82089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je </a:t>
            </a:r>
            <a:r>
              <a:rPr lang="cs-CZ" sz="2000" dirty="0"/>
              <a:t>nejčastějším druhem odpadu, se kterým se setkáme. Je to tím, že jej vytváříme my sami – domácnosti, občané, spotřebitelé.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683568" y="2492896"/>
            <a:ext cx="8208912" cy="34778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Proč je všude tolik odpadů? Za jejich hromaděním stojí zejména celkový růst spotřeby. V dnešní společnosti jsme si zvykli více a častěji nakupovat věci nové, a ty, které by nám nebo někomu jinému mohly ještě sloužit, jednoduše vyhazovat. Složitost výrobků vyžaduje často i složitou a nákladnou opravu. V mnoha případech dokonce sami výrobci konstruují své výrobky tak, aby se jejich případná (i drobná) oprava nevyplatila a lidé byli nuceni koupit si výrobek nový a starý vyhodit. S každým novým výrobkem navíc vzniká spousta </a:t>
            </a:r>
            <a:r>
              <a:rPr lang="cs-CZ" sz="2000" dirty="0">
                <a:hlinkClick r:id="rId4"/>
              </a:rPr>
              <a:t>odpadu z obalů</a:t>
            </a:r>
            <a:r>
              <a:rPr lang="cs-CZ" sz="2000" dirty="0"/>
              <a:t>. Taktéž potraviny </a:t>
            </a:r>
            <a:r>
              <a:rPr lang="cs-CZ" sz="2000" dirty="0">
                <a:hlinkClick r:id="rId5"/>
              </a:rPr>
              <a:t>nakupujeme přes míru</a:t>
            </a:r>
            <a:r>
              <a:rPr lang="cs-CZ" sz="2000" dirty="0"/>
              <a:t>. Někdy je ani nestačíme zkonzumovat a tak zbytečně končí v popelnicích. Právem je proto dnešní společnost nazývána společností konzumní a tato doba </a:t>
            </a:r>
            <a:r>
              <a:rPr lang="cs-CZ" sz="2000" dirty="0">
                <a:hlinkClick r:id="rId6"/>
              </a:rPr>
              <a:t>věkem </a:t>
            </a:r>
            <a:r>
              <a:rPr lang="cs-CZ" sz="2000" dirty="0" err="1">
                <a:hlinkClick r:id="rId6"/>
              </a:rPr>
              <a:t>hyperkonzumu</a:t>
            </a:r>
            <a:r>
              <a:rPr lang="cs-CZ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pic>
        <p:nvPicPr>
          <p:cNvPr id="1026" name="Picture 2" descr="http://www.vitejtenazemi.cz/cenia/system/charts/data/1729a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268760"/>
            <a:ext cx="7056784" cy="4621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83568" y="980728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komunální odpad (2003 – 2012)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73734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980728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komunální odpad 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588730"/>
            <a:ext cx="8208912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komunální odpad se týká každého z nás a produkujeme ho denně. V roce 2011 se produkce komunálního odpadu v ČR zastavila na čísle 5 388 058 t – to znamená, že v průměru jsme každý z nás (včetně kojenců) za jeden rok vyhodili 513 kg, tj. více než půl tuny odpadů.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3113673"/>
            <a:ext cx="8208912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Protože jde hlavně o odpady z domácností, objevují se v kontejnerech a popelnicích zbytky jídla, </a:t>
            </a:r>
            <a:r>
              <a:rPr lang="cs-CZ" sz="2000" dirty="0">
                <a:hlinkClick r:id="rId4"/>
              </a:rPr>
              <a:t>papír</a:t>
            </a:r>
            <a:r>
              <a:rPr lang="cs-CZ" sz="2000" dirty="0"/>
              <a:t>, </a:t>
            </a:r>
            <a:r>
              <a:rPr lang="cs-CZ" sz="2000" dirty="0">
                <a:hlinkClick r:id="rId5"/>
              </a:rPr>
              <a:t>plasty</a:t>
            </a:r>
            <a:r>
              <a:rPr lang="cs-CZ" sz="2000" dirty="0"/>
              <a:t>, </a:t>
            </a:r>
            <a:r>
              <a:rPr lang="cs-CZ" sz="2000" dirty="0">
                <a:hlinkClick r:id="rId6"/>
              </a:rPr>
              <a:t>sklo</a:t>
            </a:r>
            <a:r>
              <a:rPr lang="cs-CZ" sz="2000" dirty="0"/>
              <a:t>, </a:t>
            </a:r>
            <a:r>
              <a:rPr lang="cs-CZ" sz="2000" dirty="0">
                <a:hlinkClick r:id="rId7"/>
              </a:rPr>
              <a:t>textil</a:t>
            </a:r>
            <a:r>
              <a:rPr lang="cs-CZ" sz="2000" dirty="0"/>
              <a:t>, </a:t>
            </a:r>
            <a:r>
              <a:rPr lang="cs-CZ" sz="2000" dirty="0">
                <a:hlinkClick r:id="rId8"/>
              </a:rPr>
              <a:t>kovy</a:t>
            </a:r>
            <a:r>
              <a:rPr lang="cs-CZ" sz="2000" dirty="0"/>
              <a:t> a </a:t>
            </a:r>
            <a:r>
              <a:rPr lang="cs-CZ" sz="2000" dirty="0">
                <a:hlinkClick r:id="rId9"/>
              </a:rPr>
              <a:t>obalový materiál</a:t>
            </a:r>
            <a:r>
              <a:rPr lang="cs-CZ" sz="2000" dirty="0"/>
              <a:t>. Spousta těchto materiálů je ale znovu použitelná (recyklovatelná). Proto byl zaveden sběr a </a:t>
            </a:r>
            <a:r>
              <a:rPr lang="cs-CZ" sz="2000" dirty="0">
                <a:hlinkClick r:id="rId10"/>
              </a:rPr>
              <a:t>třídění odpadu</a:t>
            </a:r>
            <a:r>
              <a:rPr lang="cs-CZ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5814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980728"/>
            <a:ext cx="1728192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struktura </a:t>
            </a:r>
          </a:p>
          <a:p>
            <a:r>
              <a:rPr lang="cs-CZ" sz="2000" dirty="0" smtClean="0"/>
              <a:t>komunálního </a:t>
            </a:r>
          </a:p>
          <a:p>
            <a:r>
              <a:rPr lang="cs-CZ" sz="2000" dirty="0" smtClean="0"/>
              <a:t>odpadu</a:t>
            </a:r>
            <a:endParaRPr lang="cs-CZ" sz="2000" dirty="0"/>
          </a:p>
        </p:txBody>
      </p:sp>
      <p:pic>
        <p:nvPicPr>
          <p:cNvPr id="2050" name="Picture 2" descr="Graf 1 Průměrná struktura komunálních odpadů v ČR, 2009 [%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4681" y="1009147"/>
            <a:ext cx="5832648" cy="4845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9172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980728"/>
            <a:ext cx="81369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odpady z průmyslu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516722"/>
            <a:ext cx="8136904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>
                <a:hlinkClick r:id="rId4"/>
              </a:rPr>
              <a:t>Těžba</a:t>
            </a:r>
            <a:r>
              <a:rPr lang="cs-CZ" sz="2000" dirty="0"/>
              <a:t>, při které vznikají odpady z ropných výrobků a těžby ropy (výplachové kapaliny, zeminy z vrtu, používané chemikálie, rafinérské kaly). Odpady z těžby zahrnují také obrovské množství vytěžené a nepotřebné zeminy, kterou je třeba také někam ukládat.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3026151"/>
            <a:ext cx="8136904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>
                <a:hlinkClick r:id="rId5"/>
              </a:rPr>
              <a:t>Potravinářství</a:t>
            </a:r>
            <a:r>
              <a:rPr lang="cs-CZ" sz="2000" dirty="0"/>
              <a:t>, kam patří například odpady ze zpracování masa, potravin a alkoholických a nealkoholických nápojů (očištěná hlína z řepy pro výrobu cukru, suroviny nevhodné ke zpracování, slupky z ovoce a zeleniny, odpady z destilace a další).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3584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980728"/>
            <a:ext cx="81369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odpady z průmyslu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516722"/>
            <a:ext cx="8136904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>
                <a:hlinkClick r:id="rId4"/>
              </a:rPr>
              <a:t>Stavebnictví</a:t>
            </a:r>
            <a:r>
              <a:rPr lang="cs-CZ" sz="2000" dirty="0"/>
              <a:t>, kde se mohou vyskytovat odpady z demoličních a stavebních prací (suť, beton, cihly, vytěžená zemina, dřevo, kovy, výkopové zeminy a jiné).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3026151"/>
            <a:ext cx="8136904" cy="163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>
                <a:hlinkClick r:id="rId5"/>
              </a:rPr>
              <a:t>Chemický průmysl</a:t>
            </a:r>
            <a:r>
              <a:rPr lang="cs-CZ" sz="2000" dirty="0"/>
              <a:t>, ve kterém vznikají odpady z výroby chemických produktů (kyseliny, hydroxidy, rozpouštědla a jiné). V tomto odvětví vzniká značné množství odpadů, především těch nebezpečných. Jejich zdrojem jsou vedlejší chemické reakce, bez kterých se většina výrobních procesů </a:t>
            </a:r>
            <a:r>
              <a:rPr lang="cs-CZ" sz="2000" dirty="0" smtClean="0"/>
              <a:t>neobejde.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39562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980728"/>
            <a:ext cx="81369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odpady z průmyslu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516722"/>
            <a:ext cx="8136904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Strojírenství, kde vzniká odpad z provozu strojů a zařízení (odpadní oleje, znečištěné hadry a filtry, chladicí kapaliny, kovové odpady, zbytky barev apod.).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3026151"/>
            <a:ext cx="8136904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>
                <a:hlinkClick r:id="rId4"/>
              </a:rPr>
              <a:t>Energetika</a:t>
            </a:r>
            <a:r>
              <a:rPr lang="cs-CZ" sz="2000" dirty="0"/>
              <a:t>, kde vznikají odpady ze všech typů výroby energie (tepelné elektrárny, teplárny, kotelny). </a:t>
            </a:r>
            <a:r>
              <a:rPr lang="cs-CZ" sz="2000" dirty="0">
                <a:hlinkClick r:id="rId5"/>
              </a:rPr>
              <a:t>Odpadem z energetiky</a:t>
            </a:r>
            <a:r>
              <a:rPr lang="cs-CZ" sz="2000" dirty="0"/>
              <a:t> je například popel, popílek nebo škvára. Energetický průmysl je jedním z největších producentů odpadů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91434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980728"/>
            <a:ext cx="81369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odpady z průmyslu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516722"/>
            <a:ext cx="8136904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Dále to mohou být odpady ze </a:t>
            </a:r>
            <a:r>
              <a:rPr lang="cs-CZ" sz="2000" dirty="0">
                <a:hlinkClick r:id="rId4"/>
              </a:rPr>
              <a:t>zemědělství</a:t>
            </a:r>
            <a:r>
              <a:rPr lang="cs-CZ" sz="2000" dirty="0"/>
              <a:t> (např. obaly od mořidel osiva a jiných </a:t>
            </a:r>
            <a:r>
              <a:rPr lang="cs-CZ" sz="2000" dirty="0">
                <a:hlinkClick r:id="rId5"/>
              </a:rPr>
              <a:t>agrochemikálií</a:t>
            </a:r>
            <a:r>
              <a:rPr lang="cs-CZ" sz="2000" dirty="0"/>
              <a:t>, chlévská mrva), z </a:t>
            </a:r>
            <a:r>
              <a:rPr lang="cs-CZ" sz="2000" dirty="0">
                <a:hlinkClick r:id="rId6"/>
              </a:rPr>
              <a:t>těžby dřeva</a:t>
            </a:r>
            <a:r>
              <a:rPr lang="cs-CZ" sz="2000" dirty="0"/>
              <a:t> (piliny, odřezky, kůra), odpady z </a:t>
            </a:r>
            <a:r>
              <a:rPr lang="cs-CZ" sz="2000" dirty="0">
                <a:hlinkClick r:id="rId7"/>
              </a:rPr>
              <a:t>textilního průmyslu</a:t>
            </a:r>
            <a:r>
              <a:rPr lang="cs-CZ" sz="2000" dirty="0"/>
              <a:t> (chemikálie, bělidla</a:t>
            </a:r>
            <a:r>
              <a:rPr lang="cs-CZ" sz="2000" dirty="0" smtClean="0"/>
              <a:t>)...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26075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980728"/>
            <a:ext cx="81369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odpady z průmyslu</a:t>
            </a:r>
            <a:endParaRPr lang="cs-CZ" sz="2000" dirty="0"/>
          </a:p>
        </p:txBody>
      </p:sp>
      <p:pic>
        <p:nvPicPr>
          <p:cNvPr id="4098" name="Picture 2" descr="Graf 1 Podíl vybraných odpadů z průmyslových činností na celkové produkci odpadů, ČR, 2011 [%] 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1484784"/>
            <a:ext cx="7848873" cy="440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0418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NAKLÁDÁN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980728"/>
            <a:ext cx="81369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Využití odpadu </a:t>
            </a:r>
            <a:r>
              <a:rPr lang="cs-CZ" sz="2000" dirty="0" smtClean="0"/>
              <a:t>jako </a:t>
            </a:r>
            <a:r>
              <a:rPr lang="cs-CZ" sz="2000" dirty="0"/>
              <a:t>paliva nebo jiným způsobem k výrobě energie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516722"/>
            <a:ext cx="81369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Recyklace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060848"/>
            <a:ext cx="81369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Rafinace použitých olejů nebo jiný způsob opětného použití olejů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2596842"/>
            <a:ext cx="81369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Aplikace do půdy, která je přínosem pro zemědělství nebo zlepšuje ekologii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3212976"/>
            <a:ext cx="81369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Úprava půdními procesy 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3748970"/>
            <a:ext cx="81369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Konečné či trvalé uložení (např. ukládání v kontejnerech do dolů)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4365104"/>
            <a:ext cx="81369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pl-PL" sz="2000" dirty="0"/>
              <a:t>Prodej odpadu jako suroviny („druhotné suroviny“)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3568" y="4901098"/>
            <a:ext cx="81369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Zpracování elektroodpadu</a:t>
            </a:r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17561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NAKLÁDÁN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pic>
        <p:nvPicPr>
          <p:cNvPr id="10242" name="Picture 2" descr="Graf 1 Podíl využití a odstranění odpadů z celkové produkce odpadů v ČR, 2011 [%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974" y="1196752"/>
            <a:ext cx="7627514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83568" y="980728"/>
            <a:ext cx="81369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Využití </a:t>
            </a:r>
            <a:r>
              <a:rPr lang="cs-CZ" sz="2000" dirty="0" smtClean="0"/>
              <a:t>odpadů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1766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NAKLÁDÁN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ODPADY</a:t>
            </a:r>
          </a:p>
        </p:txBody>
      </p:sp>
      <p:pic>
        <p:nvPicPr>
          <p:cNvPr id="9218" name="Picture 2" descr="Obr. 1 Schéma nakládání s odpad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80783"/>
            <a:ext cx="7200800" cy="4735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83568" y="980728"/>
            <a:ext cx="81369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Využití </a:t>
            </a:r>
            <a:r>
              <a:rPr lang="cs-CZ" sz="2000" dirty="0" smtClean="0"/>
              <a:t>odpadů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00689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to je komunální odpad?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 by se měly odpady využít?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třídíš sám odpad?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36604" y="1884888"/>
            <a:ext cx="855587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http://www.vitejtenazemi.cz/cenia/index.php?p=komunalni_odpad_proc_vznika_tolik_odpadu&amp;site=odpady</a:t>
            </a:r>
            <a:r>
              <a:rPr lang="cs-CZ" dirty="0"/>
              <a:t> [online]. [cit. 5.1.2014]. Dostupný na WWW: </a:t>
            </a:r>
            <a:r>
              <a:rPr lang="cs-CZ" u="sng" dirty="0">
                <a:hlinkClick r:id="rId4"/>
              </a:rPr>
              <a:t>http://www.vitejtenazemi.cz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http://www.vitejtenazemi.cz/cenia/index.php?p=struktura_komunalniho_odpadu&amp;site=odpady</a:t>
            </a:r>
            <a:r>
              <a:rPr lang="cs-CZ" dirty="0"/>
              <a:t> [online]. [cit. 5.1.2014]. Dostupný na WWW: </a:t>
            </a:r>
            <a:r>
              <a:rPr lang="cs-CZ" u="sng" dirty="0">
                <a:hlinkClick r:id="rId4"/>
              </a:rPr>
              <a:t>http://www.vitejtenazemi.cz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http://www.vitejtenazemi.cz/cenia/index.php?p=nakladani_s_odpady&amp;site=odpady</a:t>
            </a:r>
            <a:r>
              <a:rPr lang="cs-CZ" dirty="0"/>
              <a:t> [online]. [cit. 5.1.2014]. Dostupný na WWW: </a:t>
            </a:r>
            <a:r>
              <a:rPr lang="cs-CZ" u="sng" dirty="0">
                <a:hlinkClick r:id="rId4"/>
              </a:rPr>
              <a:t>http://www.vitejtenazemi.cz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4310</TotalTime>
  <Words>914</Words>
  <Application>Microsoft Office PowerPoint</Application>
  <PresentationFormat>Předvádění na obrazovce (4:3)</PresentationFormat>
  <Paragraphs>141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265</cp:revision>
  <dcterms:created xsi:type="dcterms:W3CDTF">2010-11-01T23:40:31Z</dcterms:created>
  <dcterms:modified xsi:type="dcterms:W3CDTF">2014-01-07T10:42:21Z</dcterms:modified>
</cp:coreProperties>
</file>