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1"/>
  </p:notesMasterIdLst>
  <p:sldIdLst>
    <p:sldId id="256" r:id="rId2"/>
    <p:sldId id="260" r:id="rId3"/>
    <p:sldId id="266" r:id="rId4"/>
    <p:sldId id="267" r:id="rId5"/>
    <p:sldId id="268" r:id="rId6"/>
    <p:sldId id="269" r:id="rId7"/>
    <p:sldId id="270" r:id="rId8"/>
    <p:sldId id="271" r:id="rId9"/>
    <p:sldId id="272" r:id="rId10"/>
    <p:sldId id="273" r:id="rId11"/>
    <p:sldId id="274" r:id="rId12"/>
    <p:sldId id="275" r:id="rId13"/>
    <p:sldId id="276" r:id="rId14"/>
    <p:sldId id="277" r:id="rId15"/>
    <p:sldId id="278" r:id="rId16"/>
    <p:sldId id="279" r:id="rId17"/>
    <p:sldId id="280" r:id="rId18"/>
    <p:sldId id="259" r:id="rId19"/>
    <p:sldId id="258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6" d="100"/>
          <a:sy n="116" d="100"/>
        </p:scale>
        <p:origin x="-1398" y="-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7. 1. 2014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7. 1. 2014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7. 1. 2014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7. 1. 2014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7. 1. 2014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7. 1. 2014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7. 1. 2014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7. 1. 2014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7. 1. 2014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7. 1. 2014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7. 1. 2014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7. 1. 2014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7. 1. 2014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7" Type="http://schemas.openxmlformats.org/officeDocument/2006/relationships/hyperlink" Target="http://www.vitejtenazemi.cz/cenia/index.php?p=uhli&amp;site=energie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vitejtenazemi.cz/cenia/index.php?p=zemni_plyn&amp;site=energie" TargetMode="External"/><Relationship Id="rId5" Type="http://schemas.openxmlformats.org/officeDocument/2006/relationships/hyperlink" Target="http://www.vitejtenazemi.cz/cenia/index.php?p=ropa&amp;site=energie" TargetMode="External"/><Relationship Id="rId4" Type="http://schemas.openxmlformats.org/officeDocument/2006/relationships/hyperlink" Target="http://www.vitejtenazemi.cz/cenia/index.php?p=fosilni_paliva&amp;site=energie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9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0.jpe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www.vitejtenazemi.cz/cenia/index.php?p=energie_z_biomasy&amp;site=energie" TargetMode="External"/><Relationship Id="rId3" Type="http://schemas.openxmlformats.org/officeDocument/2006/relationships/image" Target="../media/image2.jpg"/><Relationship Id="rId7" Type="http://schemas.openxmlformats.org/officeDocument/2006/relationships/hyperlink" Target="http://www.vitejtenazemi.cz/cenia/index.php?p=geotermalni_energie&amp;site=energie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vitejtenazemi.cz/cenia/index.php?p=vodni_energie&amp;site=energie" TargetMode="External"/><Relationship Id="rId5" Type="http://schemas.openxmlformats.org/officeDocument/2006/relationships/hyperlink" Target="http://www.vitejtenazemi.cz/cenia/index.php?p=slunecni_energie&amp;site=energie" TargetMode="External"/><Relationship Id="rId4" Type="http://schemas.openxmlformats.org/officeDocument/2006/relationships/hyperlink" Target="http://www.vitejtenazemi.cz/cenia/index.php?p=vetrna_energie&amp;site=energie" TargetMode="External"/><Relationship Id="rId9" Type="http://schemas.openxmlformats.org/officeDocument/2006/relationships/hyperlink" Target="http://www.vitejtenazemi.cz/cenia/index.php?p=puda_a_biosfera&amp;site=puda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1.jpeg"/><Relationship Id="rId4" Type="http://schemas.openxmlformats.org/officeDocument/2006/relationships/hyperlink" Target="http://www.vitejtenazemi.cz/cenia/index.php?p=vliv_obnovitelnych_zdroju_energie&amp;site=energie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2.jpeg"/><Relationship Id="rId5" Type="http://schemas.openxmlformats.org/officeDocument/2006/relationships/hyperlink" Target="http://www.vitejtenazemi.cz/cenia/index.php?p=jaderna_energie_sep&amp;site=energie" TargetMode="External"/><Relationship Id="rId4" Type="http://schemas.openxmlformats.org/officeDocument/2006/relationships/hyperlink" Target="http://www.vitejtenazemi.cz/cenia/index.php?p=obnovitelne_zdroje_kam_s_nimi&amp;site=energie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3.jpe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jpeg"/><Relationship Id="rId3" Type="http://schemas.openxmlformats.org/officeDocument/2006/relationships/image" Target="../media/image2.jpg"/><Relationship Id="rId7" Type="http://schemas.openxmlformats.org/officeDocument/2006/relationships/image" Target="../media/image15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4.jpeg"/><Relationship Id="rId5" Type="http://schemas.openxmlformats.org/officeDocument/2006/relationships/hyperlink" Target="http://www.vitejtenazemi.cz/cenia/index.php?p=slovnik&amp;id=446" TargetMode="External"/><Relationship Id="rId4" Type="http://schemas.openxmlformats.org/officeDocument/2006/relationships/hyperlink" Target="http://www.vitejtenazemi.cz/cenia/index.php?p=tepelna_energie&amp;site=energie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7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hyperlink" Target="http://www.vitejtenazemi.cz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14147059"/>
              </p:ext>
            </p:extLst>
          </p:nvPr>
        </p:nvGraphicFramePr>
        <p:xfrm>
          <a:off x="750310" y="2060848"/>
          <a:ext cx="7926145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093498"/>
                <a:gridCol w="5832647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EU peníze středním školám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ICT do života školy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CZ.1.07/1.5.00/34.0771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III/2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43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Životní prostředí </a:t>
                      </a: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3 </a:t>
                      </a: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– Energie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Energie, druhy energie,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zdroje energie, paliva, zemní plyn, ropa, uhlí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Občanská výchova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PhDr. Mgr. Vítězslav Štefl, Ph.D.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dataprojektor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prezentace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3. ročník, žáci 17 – 18 let, Zednické práce, Malířské a natěračské práce, Truhlářské práce</a:t>
                      </a: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</a:t>
                      </a:r>
                      <a:endParaRPr lang="cs-CZ" sz="1200" kern="12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snímek  + vlastní materiály autora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251520" y="1034153"/>
            <a:ext cx="8712968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800" b="1" dirty="0" smtClean="0"/>
              <a:t>Životní prostředí </a:t>
            </a:r>
            <a:r>
              <a:rPr lang="cs-CZ" sz="2800" b="1" dirty="0" smtClean="0"/>
              <a:t>3 </a:t>
            </a:r>
            <a:r>
              <a:rPr lang="cs-CZ" sz="2800" b="1" dirty="0" smtClean="0"/>
              <a:t>– Energie</a:t>
            </a:r>
            <a:endParaRPr lang="cs-CZ" sz="28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84784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 43_873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51520" y="1268760"/>
            <a:ext cx="8712968" cy="553998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  <a:effectLst>
            <a:outerShdw blurRad="40000" dist="23000" dir="5400000" rotWithShape="0">
              <a:srgbClr val="000000">
                <a:alpha val="35000"/>
              </a:srgbClr>
            </a:outerShdw>
            <a:reflection blurRad="6350" stA="50000" endA="300" endPos="90000" dist="50800" dir="5400000" sy="-100000" algn="bl" rotWithShape="0"/>
          </a:effectLst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000" dirty="0" smtClean="0"/>
              <a:t>Životní prostředí (3) – Energie</a:t>
            </a:r>
            <a:endParaRPr lang="cs-CZ" sz="3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115616" y="3429000"/>
            <a:ext cx="7848872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effectLst>
            <a:outerShdw blurRad="40000" dist="23000" dir="5400000" rotWithShape="0">
              <a:srgbClr val="000000">
                <a:alpha val="35000"/>
              </a:srgbClr>
            </a:outerShdw>
            <a:reflection blurRad="6350" stA="50000" endA="300" endPos="90000" dist="50800" dir="5400000" sy="-100000" algn="bl" rotWithShape="0"/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angle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1"/>
                </a:solidFill>
              </a:rPr>
              <a:t>A) Zdroje energie - neobnovitelné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115616" y="4057908"/>
            <a:ext cx="7848872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effectLst>
            <a:outerShdw blurRad="40000" dist="23000" dir="5400000" rotWithShape="0">
              <a:srgbClr val="000000">
                <a:alpha val="35000"/>
              </a:srgbClr>
            </a:outerShdw>
            <a:reflection blurRad="6350" stA="50000" endA="300" endPos="90000" dist="50800" dir="5400000" sy="-100000" algn="bl" rotWithShape="0"/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angle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1"/>
                </a:solidFill>
              </a:rPr>
              <a:t>B) Zdroje energie - obnovitelné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2564904"/>
            <a:ext cx="8712968" cy="523220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Obsah dokumentu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7112221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75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1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5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17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25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17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2" grpId="0" animBg="1"/>
      <p:bldP spid="13" grpId="0" animBg="1"/>
      <p:bldP spid="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5" name="TextovéPole 34"/>
          <p:cNvSpPr txBox="1"/>
          <p:nvPr/>
        </p:nvSpPr>
        <p:spPr>
          <a:xfrm>
            <a:off x="107504" y="1196752"/>
            <a:ext cx="323892" cy="1384995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ENERG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I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E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neobnovitelné zdroje</a:t>
            </a:r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83568" y="2092786"/>
            <a:ext cx="8208912" cy="1015663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Budoucnost </a:t>
            </a:r>
            <a:r>
              <a:rPr lang="cs-CZ" sz="2000" dirty="0">
                <a:hlinkClick r:id="rId4"/>
              </a:rPr>
              <a:t>fosilních paliv</a:t>
            </a:r>
            <a:r>
              <a:rPr lang="cs-CZ" sz="2000" dirty="0"/>
              <a:t> je dána vyčerpatelností zásob a jejich neobnovitelností. Jisté je, že fosilní paliva budou v budoucnu vytěžena, a sporné je jen to, kdy k vyčerpání zásob dojde.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683568" y="3277433"/>
            <a:ext cx="8208912" cy="70788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Nejkratší budoucnost má podle současných prognóz před sebou </a:t>
            </a:r>
            <a:r>
              <a:rPr lang="cs-CZ" sz="2000" dirty="0">
                <a:hlinkClick r:id="rId5"/>
              </a:rPr>
              <a:t>ropa</a:t>
            </a:r>
            <a:r>
              <a:rPr lang="cs-CZ" sz="2000" dirty="0"/>
              <a:t>. Její zásoby se odhadují přibližně na 45 let. 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683568" y="4017258"/>
            <a:ext cx="8208912" cy="70788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Lépe je na tom </a:t>
            </a:r>
            <a:r>
              <a:rPr lang="cs-CZ" sz="2000" dirty="0">
                <a:hlinkClick r:id="rId6"/>
              </a:rPr>
              <a:t>zemní plyn</a:t>
            </a:r>
            <a:r>
              <a:rPr lang="cs-CZ" sz="2000" dirty="0"/>
              <a:t>, jehož těžba by mohla pokračovat po vyčerpání ložisek ropy dalších 100 let. 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683568" y="4764081"/>
            <a:ext cx="8208912" cy="70788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Nejlepší předpovědi se týkají </a:t>
            </a:r>
            <a:r>
              <a:rPr lang="cs-CZ" sz="2000" dirty="0">
                <a:hlinkClick r:id="rId7"/>
              </a:rPr>
              <a:t>uhlí</a:t>
            </a:r>
            <a:r>
              <a:rPr lang="cs-CZ" sz="2000" dirty="0"/>
              <a:t>, jehož zásoby se při současném tempu těžby odhadují na 200 až 300 let.</a:t>
            </a:r>
          </a:p>
        </p:txBody>
      </p:sp>
    </p:spTree>
    <p:extLst>
      <p:ext uri="{BB962C8B-B14F-4D97-AF65-F5344CB8AC3E}">
        <p14:creationId xmlns:p14="http://schemas.microsoft.com/office/powerpoint/2010/main" val="13490869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4" grpId="0" animBg="1"/>
      <p:bldP spid="16" grpId="0" animBg="1"/>
      <p:bldP spid="1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5" name="TextovéPole 34"/>
          <p:cNvSpPr txBox="1"/>
          <p:nvPr/>
        </p:nvSpPr>
        <p:spPr>
          <a:xfrm>
            <a:off x="107504" y="1196752"/>
            <a:ext cx="323892" cy="1384995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ENERG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I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E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683568" y="1196752"/>
            <a:ext cx="1368152" cy="132343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ropa (zásoby v mld. barelů)</a:t>
            </a:r>
            <a:endParaRPr lang="cs-CZ" sz="2000" dirty="0"/>
          </a:p>
        </p:txBody>
      </p:sp>
      <p:pic>
        <p:nvPicPr>
          <p:cNvPr id="1026" name="Picture 2" descr="Obr. 1 Mapa světových zásob ropy dle regionů [mld. barelů]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7942" y="1052736"/>
            <a:ext cx="6966742" cy="47963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603202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5" name="TextovéPole 34"/>
          <p:cNvSpPr txBox="1"/>
          <p:nvPr/>
        </p:nvSpPr>
        <p:spPr>
          <a:xfrm>
            <a:off x="107504" y="1196752"/>
            <a:ext cx="323892" cy="1384995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ENERG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I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E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683568" y="1196752"/>
            <a:ext cx="8237140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zemní plyn (zásoby v biliónech  . m3)</a:t>
            </a:r>
            <a:endParaRPr lang="cs-CZ" sz="2000" dirty="0"/>
          </a:p>
        </p:txBody>
      </p:sp>
      <p:pic>
        <p:nvPicPr>
          <p:cNvPr id="2050" name="Picture 2" descr="Obr. 2 Světové zásoby zemního plynu [mld. m³]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971826"/>
            <a:ext cx="8237140" cy="38334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231515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5" name="TextovéPole 34"/>
          <p:cNvSpPr txBox="1"/>
          <p:nvPr/>
        </p:nvSpPr>
        <p:spPr>
          <a:xfrm>
            <a:off x="107504" y="1196752"/>
            <a:ext cx="323892" cy="1384995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ENERG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I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E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683568" y="1196752"/>
            <a:ext cx="8237140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zemní plyn (produkce ve světě)</a:t>
            </a:r>
            <a:endParaRPr lang="cs-CZ" sz="2000" dirty="0"/>
          </a:p>
        </p:txBody>
      </p:sp>
      <p:pic>
        <p:nvPicPr>
          <p:cNvPr id="3074" name="Picture 2" descr="Obr. 3 Mapa produkce zemního plynu ve světě [m³/rok]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772816"/>
            <a:ext cx="8200581" cy="3816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975233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5" name="TextovéPole 34"/>
          <p:cNvSpPr txBox="1"/>
          <p:nvPr/>
        </p:nvSpPr>
        <p:spPr>
          <a:xfrm>
            <a:off x="107504" y="1196752"/>
            <a:ext cx="323892" cy="1384995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ENERG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I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E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683568" y="1196752"/>
            <a:ext cx="8237140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uhlí (v ČR) - hnědé</a:t>
            </a:r>
            <a:endParaRPr lang="cs-CZ" sz="2000" dirty="0"/>
          </a:p>
        </p:txBody>
      </p:sp>
      <p:pic>
        <p:nvPicPr>
          <p:cNvPr id="4098" name="Picture 2" descr="Obr. 1 Mapa ložisek výskytu hnědého uhlí a lignitu v ČR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9" y="1340768"/>
            <a:ext cx="5616624" cy="44716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411683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5" name="TextovéPole 34"/>
          <p:cNvSpPr txBox="1"/>
          <p:nvPr/>
        </p:nvSpPr>
        <p:spPr>
          <a:xfrm>
            <a:off x="107504" y="1196752"/>
            <a:ext cx="323892" cy="1384995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ENERG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I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E</a:t>
            </a:r>
          </a:p>
        </p:txBody>
      </p:sp>
      <p:pic>
        <p:nvPicPr>
          <p:cNvPr id="5122" name="Picture 2" descr="Obr. 2 Mapa ložisek černého uhlí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874" y="1268759"/>
            <a:ext cx="7300818" cy="44928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6" name="TextovéPole 25"/>
          <p:cNvSpPr txBox="1"/>
          <p:nvPr/>
        </p:nvSpPr>
        <p:spPr>
          <a:xfrm>
            <a:off x="683568" y="1196752"/>
            <a:ext cx="8237140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uhlí (v ČR) - černé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8868847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5" name="TextovéPole 34"/>
          <p:cNvSpPr txBox="1"/>
          <p:nvPr/>
        </p:nvSpPr>
        <p:spPr>
          <a:xfrm>
            <a:off x="107504" y="1196752"/>
            <a:ext cx="323892" cy="1384995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ENERG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I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E</a:t>
            </a:r>
          </a:p>
        </p:txBody>
      </p:sp>
      <p:pic>
        <p:nvPicPr>
          <p:cNvPr id="6146" name="Picture 2" descr="Obr. 4 Mapa ložisek ropy v ČR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396806"/>
            <a:ext cx="7163743" cy="44084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6" name="TextovéPole 25"/>
          <p:cNvSpPr txBox="1"/>
          <p:nvPr/>
        </p:nvSpPr>
        <p:spPr>
          <a:xfrm>
            <a:off x="683568" y="1196752"/>
            <a:ext cx="8237140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ropa (v ČR)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2153297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5" name="TextovéPole 34"/>
          <p:cNvSpPr txBox="1"/>
          <p:nvPr/>
        </p:nvSpPr>
        <p:spPr>
          <a:xfrm>
            <a:off x="107504" y="1196752"/>
            <a:ext cx="323892" cy="1384995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ENERG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I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E</a:t>
            </a:r>
          </a:p>
        </p:txBody>
      </p:sp>
      <p:pic>
        <p:nvPicPr>
          <p:cNvPr id="7170" name="Picture 2" descr="Obr. 2 Mapa ložisek zemního plynu v ČR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1876" y="1268760"/>
            <a:ext cx="7488832" cy="4608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6" name="TextovéPole 25"/>
          <p:cNvSpPr txBox="1"/>
          <p:nvPr/>
        </p:nvSpPr>
        <p:spPr>
          <a:xfrm>
            <a:off x="683568" y="1196752"/>
            <a:ext cx="8237140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zemní plyn (v ČR)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6419537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5" name="TextovéPole 34"/>
          <p:cNvSpPr txBox="1"/>
          <p:nvPr/>
        </p:nvSpPr>
        <p:spPr>
          <a:xfrm>
            <a:off x="107504" y="1196752"/>
            <a:ext cx="323892" cy="1384995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ENERG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I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E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683568" y="1196752"/>
            <a:ext cx="8237140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obnovitelné energie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83568" y="1732746"/>
            <a:ext cx="8237140" cy="163121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mají </a:t>
            </a:r>
            <a:r>
              <a:rPr lang="cs-CZ" sz="2000" dirty="0"/>
              <a:t>schopnost se částečně nebo úplně obnovovat. Jsou projevem přirozených geofyzikálních a kosmických toků energie a řídí je procesy, které nejsou závislé na člověku ani geologické historii naší planety. Většina z nich má svůj původ v procesech, které probíhají v jádru Slunce, jiné souvisejí s geofyzikálními pochody na Zemi.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683568" y="3525976"/>
            <a:ext cx="8237140" cy="163121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Mezi obnovitelné zdroje energie řadíme </a:t>
            </a:r>
            <a:r>
              <a:rPr lang="cs-CZ" sz="2000" dirty="0">
                <a:hlinkClick r:id="rId4"/>
              </a:rPr>
              <a:t>energii větru</a:t>
            </a:r>
            <a:r>
              <a:rPr lang="cs-CZ" sz="2000" dirty="0"/>
              <a:t>, energii </a:t>
            </a:r>
            <a:r>
              <a:rPr lang="cs-CZ" sz="2000" dirty="0">
                <a:hlinkClick r:id="rId5"/>
              </a:rPr>
              <a:t>slunečního záření</a:t>
            </a:r>
            <a:r>
              <a:rPr lang="cs-CZ" sz="2000" dirty="0"/>
              <a:t>, </a:t>
            </a:r>
            <a:r>
              <a:rPr lang="cs-CZ" sz="2000" dirty="0">
                <a:hlinkClick r:id="rId6"/>
              </a:rPr>
              <a:t>energii vody</a:t>
            </a:r>
            <a:r>
              <a:rPr lang="cs-CZ" sz="2000" dirty="0"/>
              <a:t>, </a:t>
            </a:r>
            <a:r>
              <a:rPr lang="cs-CZ" sz="2000" dirty="0">
                <a:hlinkClick r:id="rId7"/>
              </a:rPr>
              <a:t>geotermální energii</a:t>
            </a:r>
            <a:r>
              <a:rPr lang="cs-CZ" sz="2000" dirty="0"/>
              <a:t> a </a:t>
            </a:r>
            <a:r>
              <a:rPr lang="cs-CZ" sz="2000" dirty="0">
                <a:hlinkClick r:id="rId8"/>
              </a:rPr>
              <a:t>energii biomasy</a:t>
            </a:r>
            <a:r>
              <a:rPr lang="cs-CZ" sz="2000" dirty="0"/>
              <a:t>. Obnovitelným zdrojem energie na Zemi je i </a:t>
            </a:r>
            <a:r>
              <a:rPr lang="cs-CZ" sz="2000" dirty="0">
                <a:hlinkClick r:id="rId9"/>
              </a:rPr>
              <a:t>půda</a:t>
            </a:r>
            <a:r>
              <a:rPr lang="cs-CZ" sz="2000" dirty="0"/>
              <a:t>, ze které získávají hlavní část živin rostliny. Obnovitelné zdroje jsou tedy takové zdroje energie, které jsou v určitém množství dostupné prakticky neustále.</a:t>
            </a:r>
          </a:p>
        </p:txBody>
      </p:sp>
    </p:spTree>
    <p:extLst>
      <p:ext uri="{BB962C8B-B14F-4D97-AF65-F5344CB8AC3E}">
        <p14:creationId xmlns:p14="http://schemas.microsoft.com/office/powerpoint/2010/main" val="27609751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5" name="TextovéPole 34"/>
          <p:cNvSpPr txBox="1"/>
          <p:nvPr/>
        </p:nvSpPr>
        <p:spPr>
          <a:xfrm>
            <a:off x="107504" y="1196752"/>
            <a:ext cx="323892" cy="1384995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ENERG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I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E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683568" y="1196752"/>
            <a:ext cx="8237140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vítr (větrné elektrárny)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83568" y="1916832"/>
            <a:ext cx="8237140" cy="1015663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Větrné elektrárny patří ke kontroverzním zdrojům elektřiny. Řada jejich odpůrců argumentuje </a:t>
            </a:r>
            <a:r>
              <a:rPr lang="cs-CZ" sz="2000" dirty="0">
                <a:hlinkClick r:id="rId4"/>
              </a:rPr>
              <a:t>narušením vzhledu krajiny a hlukem</a:t>
            </a:r>
            <a:r>
              <a:rPr lang="cs-CZ" sz="2000" dirty="0"/>
              <a:t>, který elektrárny produkují.</a:t>
            </a:r>
          </a:p>
        </p:txBody>
      </p:sp>
      <p:pic>
        <p:nvPicPr>
          <p:cNvPr id="8194" name="Picture 2" descr="Graf 1 Vývoj výroby elektřiny z větrných elektráren v ČR [GWh]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80987" y="3068960"/>
            <a:ext cx="4839721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755576" y="3106995"/>
            <a:ext cx="3397419" cy="70788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výroba elektrické energie větrnými elektrárnami v ČR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5091716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5" name="TextovéPole 34"/>
          <p:cNvSpPr txBox="1"/>
          <p:nvPr/>
        </p:nvSpPr>
        <p:spPr>
          <a:xfrm>
            <a:off x="107504" y="1196752"/>
            <a:ext cx="323892" cy="1384995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ENERG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I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E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683568" y="1196752"/>
            <a:ext cx="8237140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sluneční záření (solární elektrárny)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83568" y="1916832"/>
            <a:ext cx="8237140" cy="163121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Pro efektivní výrobu elektřiny je důležitá dostatečná </a:t>
            </a:r>
            <a:r>
              <a:rPr lang="cs-CZ" sz="2000" dirty="0">
                <a:hlinkClick r:id="rId4"/>
              </a:rPr>
              <a:t>intenzita a doba slunečního záření</a:t>
            </a:r>
            <a:r>
              <a:rPr lang="cs-CZ" sz="2000" dirty="0"/>
              <a:t>. ČR je v tomto ohledu zemí podprůměrnou, přesto je v rámci EU i světa solární velmocí. Podle posledních údajů je v ČR evidováno 13 019 elektráren o souhrnném instalovaném výkonu 1 959 MW, což výkonově odpovídá </a:t>
            </a:r>
            <a:r>
              <a:rPr lang="cs-CZ" sz="2000" dirty="0">
                <a:hlinkClick r:id="rId5"/>
              </a:rPr>
              <a:t>jaderné elektrárně</a:t>
            </a:r>
            <a:r>
              <a:rPr lang="cs-CZ" sz="2000" dirty="0"/>
              <a:t> Temelín.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755576" y="3657218"/>
            <a:ext cx="3397419" cy="70788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výroba elektrické energie solárními elektrárnami v ČR</a:t>
            </a:r>
            <a:endParaRPr lang="cs-CZ" sz="2000" dirty="0"/>
          </a:p>
        </p:txBody>
      </p:sp>
      <p:pic>
        <p:nvPicPr>
          <p:cNvPr id="10242" name="Picture 2" descr="Graf 1 Vývoj výroby elektrické energie fotovoltaickými články v ČR [GWh]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1999" y="3429000"/>
            <a:ext cx="4328864" cy="24474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003354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5" name="TextovéPole 34"/>
          <p:cNvSpPr txBox="1"/>
          <p:nvPr/>
        </p:nvSpPr>
        <p:spPr>
          <a:xfrm>
            <a:off x="107504" y="1196752"/>
            <a:ext cx="323892" cy="1384995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ENERG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I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E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683568" y="1196752"/>
            <a:ext cx="8237140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voda (vodní elektrárny)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83568" y="1700808"/>
            <a:ext cx="8237140" cy="132343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Vodní energie je ze všech obnovitelných zdrojů ve světě i v ČR využívána nejvíce</a:t>
            </a:r>
            <a:r>
              <a:rPr lang="cs-CZ" sz="2000" dirty="0" smtClean="0"/>
              <a:t>. </a:t>
            </a:r>
            <a:r>
              <a:rPr lang="cs-CZ" sz="2000" dirty="0"/>
              <a:t>V zahraničí se využívá energie vody i dalšími způsoby. Například energie přílivu a odlivu, kde se využívá zvedání a pokles mořské hladiny, energie mořského příboje, nebo energie vodních proudů.</a:t>
            </a:r>
            <a:r>
              <a:rPr lang="cs-CZ" sz="2000" dirty="0" smtClean="0"/>
              <a:t> </a:t>
            </a:r>
            <a:endParaRPr lang="cs-CZ" sz="2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83569" y="3369186"/>
            <a:ext cx="3024336" cy="70788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výroba elektrické energie vodními elektrárnami v ČR</a:t>
            </a:r>
            <a:endParaRPr lang="cs-CZ" sz="2000" dirty="0"/>
          </a:p>
        </p:txBody>
      </p:sp>
      <p:pic>
        <p:nvPicPr>
          <p:cNvPr id="11266" name="Picture 2" descr="Graf 1 Vývoj výroby elektřiny z vodních elektráren v ČR [GWh]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3063869"/>
            <a:ext cx="5356820" cy="28638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567481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5" name="TextovéPole 34"/>
          <p:cNvSpPr txBox="1"/>
          <p:nvPr/>
        </p:nvSpPr>
        <p:spPr>
          <a:xfrm>
            <a:off x="107504" y="1196752"/>
            <a:ext cx="323892" cy="1384995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ENERG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I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E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683568" y="1196752"/>
            <a:ext cx="8237140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Země (geotermální energie)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83568" y="1700808"/>
            <a:ext cx="8237140" cy="224676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Geotermální energie má svůj původ v </a:t>
            </a:r>
            <a:r>
              <a:rPr lang="cs-CZ" sz="2000" dirty="0">
                <a:hlinkClick r:id="rId4"/>
              </a:rPr>
              <a:t>tepelné energii</a:t>
            </a:r>
            <a:r>
              <a:rPr lang="cs-CZ" sz="2000" dirty="0"/>
              <a:t> nitra Země, která se uvolňuje radioaktivním rozpadem </a:t>
            </a:r>
            <a:r>
              <a:rPr lang="cs-CZ" sz="2000" dirty="0">
                <a:hlinkClick r:id="rId5"/>
              </a:rPr>
              <a:t>izotopů</a:t>
            </a:r>
            <a:r>
              <a:rPr lang="cs-CZ" sz="2000" dirty="0"/>
              <a:t> v zemském magmatu. Každých 100 m směrem do středu Země stoupá teplota o 3 °C, takže v hloubce 3 km je průměrná teplota kolem 100 °C</a:t>
            </a:r>
            <a:r>
              <a:rPr lang="cs-CZ" sz="2000" dirty="0" smtClean="0"/>
              <a:t>. </a:t>
            </a:r>
          </a:p>
          <a:p>
            <a:r>
              <a:rPr lang="cs-CZ" sz="2000" dirty="0" smtClean="0"/>
              <a:t>V </a:t>
            </a:r>
            <a:r>
              <a:rPr lang="cs-CZ" sz="2000" dirty="0"/>
              <a:t>ČR se geotermální energie využívá pro vytápění budov a zoologické zahrady v Ústí nad Labem a pro vytápění budov v Děčíně. Plánuje se výstavba geotermální elektrárny v Litoměřicích a v Dětřichově na Liberecku.</a:t>
            </a:r>
          </a:p>
        </p:txBody>
      </p:sp>
      <p:pic>
        <p:nvPicPr>
          <p:cNvPr id="12290" name="Picture 2" descr="Obr. 3 Sopka Augustino, Aljaška (USA)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4077072"/>
            <a:ext cx="2476500" cy="1638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2" name="Picture 4" descr="Obr. 4 Geotermální elektrárna Nesjavellir (Island)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4077072"/>
            <a:ext cx="2476500" cy="1647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4" name="Picture 6" descr="Obr. 2 Gejzír v národním parku Yellowstone (USA)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4077072"/>
            <a:ext cx="1828316" cy="16525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509416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22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22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5" name="TextovéPole 34"/>
          <p:cNvSpPr txBox="1"/>
          <p:nvPr/>
        </p:nvSpPr>
        <p:spPr>
          <a:xfrm>
            <a:off x="107504" y="1196752"/>
            <a:ext cx="323892" cy="1384995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ENERG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I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E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683568" y="1196752"/>
            <a:ext cx="8237140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biomasa (hlavně dřevo)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83568" y="1700808"/>
            <a:ext cx="8237140" cy="70788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Už jste někdy topili biomasou? Určitě ano, stačí přiložit polínko do ohně. Dřevo je totiž také biomasa.</a:t>
            </a:r>
          </a:p>
        </p:txBody>
      </p:sp>
      <p:pic>
        <p:nvPicPr>
          <p:cNvPr id="13314" name="Picture 2" descr="Obr. 1 Schéma uhlíkového cyklu při spalování biomasy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2204864"/>
            <a:ext cx="4708748" cy="3748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654869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33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5" name="TextovéPole 34"/>
          <p:cNvSpPr txBox="1"/>
          <p:nvPr/>
        </p:nvSpPr>
        <p:spPr>
          <a:xfrm>
            <a:off x="107504" y="1196752"/>
            <a:ext cx="323892" cy="2492990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ENERG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I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E</a:t>
            </a:r>
          </a:p>
          <a:p>
            <a:pPr marL="171450" indent="-171450" algn="ctr">
              <a:buFontTx/>
              <a:buChar char="-"/>
            </a:pPr>
            <a:endParaRPr lang="cs-CZ" sz="1200" dirty="0" smtClean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J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ÁDRA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683568" y="1196752"/>
            <a:ext cx="8237140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jaderná energie (atom)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83568" y="1700808"/>
            <a:ext cx="8237140" cy="1015663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V ČR jsou v současné době v provozu dvě jaderné elektrárny – JE Temelín (o výkonu 2 000 MW) a JE Dukovany (o výkonu 1 897 MW). Jaderná energetika se v ČR stará o přibližně 1/3 celkové produkce elektřiny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pic>
        <p:nvPicPr>
          <p:cNvPr id="14338" name="Picture 2" descr="Obr. 1 Jaderná elektrárna Temelín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7" y="2852936"/>
            <a:ext cx="3860223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40" name="Picture 4" descr="Obr. 2 Jaderná elektrárna Dukovany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852936"/>
            <a:ext cx="4353971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054790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43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43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541222" y="1110777"/>
            <a:ext cx="2107820" cy="523220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2800" b="1" dirty="0" smtClean="0"/>
              <a:t>Souhrn učiva</a:t>
            </a:r>
            <a:endParaRPr lang="cs-CZ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971600" y="1804754"/>
            <a:ext cx="748883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jaké znáš druhy elektráren?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971600" y="2380818"/>
            <a:ext cx="748883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kde se nacházejí největší zásoby fosilních paliv?</a:t>
            </a:r>
            <a:endParaRPr lang="cs-CZ" sz="2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971600" y="2956882"/>
            <a:ext cx="748883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kde je v tvém okolí nejbližší elektrárna?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6161868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4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5903984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426602" y="1110777"/>
            <a:ext cx="2285882" cy="523220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2800" b="1" dirty="0" smtClean="0"/>
              <a:t>Použité zdroje</a:t>
            </a:r>
            <a:endParaRPr lang="cs-CZ" sz="2800" b="1" dirty="0"/>
          </a:p>
        </p:txBody>
      </p:sp>
      <p:sp>
        <p:nvSpPr>
          <p:cNvPr id="4" name="Obdélník 3"/>
          <p:cNvSpPr/>
          <p:nvPr/>
        </p:nvSpPr>
        <p:spPr>
          <a:xfrm>
            <a:off x="323528" y="1772816"/>
            <a:ext cx="849694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AUTOR NEUVEDEN, Autor Neuveden. </a:t>
            </a:r>
            <a:r>
              <a:rPr lang="cs-CZ" i="1" dirty="0"/>
              <a:t>http://www.vitejtenazemi.cz/cenia/index.php?p=energeticke_zdroje_ve_svete&amp;site=energie</a:t>
            </a:r>
            <a:r>
              <a:rPr lang="cs-CZ" dirty="0"/>
              <a:t> [online]. [cit. 5.1.2014]. Dostupný na WWW: </a:t>
            </a:r>
            <a:r>
              <a:rPr lang="cs-CZ" u="sng" dirty="0">
                <a:hlinkClick r:id="rId4"/>
              </a:rPr>
              <a:t>http://www.vitejtenazemi.cz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395536" y="2690336"/>
            <a:ext cx="842493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AUTOR NEUVEDEN, Autor Neuveden. </a:t>
            </a:r>
            <a:r>
              <a:rPr lang="cs-CZ" i="1" dirty="0"/>
              <a:t>http://www.vitejtenazemi.cz/cenia/index.php?p=jaderna_energie_sep&amp;site=energie</a:t>
            </a:r>
            <a:r>
              <a:rPr lang="cs-CZ" dirty="0"/>
              <a:t> [online]. [cit. 5.1.2014]. Dostupný na WWW: http://www.vitejtenazemi.cz </a:t>
            </a:r>
          </a:p>
        </p:txBody>
      </p:sp>
    </p:spTree>
    <p:extLst>
      <p:ext uri="{BB962C8B-B14F-4D97-AF65-F5344CB8AC3E}">
        <p14:creationId xmlns:p14="http://schemas.microsoft.com/office/powerpoint/2010/main" val="1045468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4355</TotalTime>
  <Words>959</Words>
  <Application>Microsoft Office PowerPoint</Application>
  <PresentationFormat>Předvádění na obrazovce (4:3)</PresentationFormat>
  <Paragraphs>164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Karel Filas, Ing.</cp:lastModifiedBy>
  <cp:revision>272</cp:revision>
  <dcterms:created xsi:type="dcterms:W3CDTF">2010-11-01T23:40:31Z</dcterms:created>
  <dcterms:modified xsi:type="dcterms:W3CDTF">2014-01-07T10:44:08Z</dcterms:modified>
</cp:coreProperties>
</file>