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  <p:sldMasterId id="2147483732" r:id="rId2"/>
  </p:sldMasterIdLst>
  <p:sldIdLst>
    <p:sldId id="274" r:id="rId3"/>
    <p:sldId id="256" r:id="rId4"/>
    <p:sldId id="280" r:id="rId5"/>
    <p:sldId id="262" r:id="rId6"/>
    <p:sldId id="281" r:id="rId7"/>
    <p:sldId id="290" r:id="rId8"/>
    <p:sldId id="282" r:id="rId9"/>
    <p:sldId id="291" r:id="rId10"/>
    <p:sldId id="292" r:id="rId11"/>
    <p:sldId id="264" r:id="rId12"/>
    <p:sldId id="293" r:id="rId13"/>
    <p:sldId id="27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AD296F7A-DF30-47EA-8252-94E32B9D6162}">
          <p14:sldIdLst>
            <p14:sldId id="274"/>
            <p14:sldId id="256"/>
          </p14:sldIdLst>
        </p14:section>
        <p14:section name="Oddíl bez názvu" id="{5F4D1450-347F-4E69-B69C-00CD6BB513F4}">
          <p14:sldIdLst>
            <p14:sldId id="280"/>
            <p14:sldId id="262"/>
            <p14:sldId id="281"/>
            <p14:sldId id="290"/>
            <p14:sldId id="282"/>
            <p14:sldId id="291"/>
            <p14:sldId id="292"/>
            <p14:sldId id="264"/>
            <p14:sldId id="293"/>
            <p14:sldId id="278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355969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7016748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3415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682730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218182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6332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13197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658141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12023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2640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739503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Obdélník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4655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1B0C87BE-032E-460F-94F4-89FC16D128E4}" type="datetimeFigureOut">
              <a:rPr lang="cs-CZ" smtClean="0"/>
              <a:t>6.1.2014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B8A5BD8B-7AAB-4E98-BA97-1F47200CF80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Egypt.Giza.Sphinx.01.jpg" TargetMode="External"/><Relationship Id="rId2" Type="http://schemas.openxmlformats.org/officeDocument/2006/relationships/hyperlink" Target="http://cs.wikipedia.org/wiki/Soubor:Ancient_Egypt_map-en.svg" TargetMode="External"/><Relationship Id="rId1" Type="http://schemas.openxmlformats.org/officeDocument/2006/relationships/slideLayout" Target="../slideLayouts/slideLayout13.xml"/><Relationship Id="rId6" Type="http://schemas.openxmlformats.org/officeDocument/2006/relationships/hyperlink" Target="http://cs.wikipedia.org/wiki/Soubor:Rosetta_Stone.JPG" TargetMode="External"/><Relationship Id="rId5" Type="http://schemas.openxmlformats.org/officeDocument/2006/relationships/hyperlink" Target="http://cs.wikipedia.org/wiki/Soubor:DemoticScriptsRosettaStoneReplica.jpg" TargetMode="External"/><Relationship Id="rId4" Type="http://schemas.openxmlformats.org/officeDocument/2006/relationships/hyperlink" Target="http://cs.wikipedia.org/wiki/Soubor:Leon_Cogniet_-_Jean-Francois_Champollion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2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8" name="Picture 10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24750" y="549275"/>
            <a:ext cx="503238" cy="4889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45791" dir="3378596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35596" y="1844824"/>
            <a:ext cx="7272808" cy="4392637"/>
          </a:xfrm>
        </p:spPr>
        <p:txBody>
          <a:bodyPr>
            <a:normAutofit/>
          </a:bodyPr>
          <a:lstStyle/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ŠKOLA:		Gymnázium, Tanvald, Školní 305, příspěvková 		organizace</a:t>
            </a: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ČÍSLO PROJEKTU:	CZ.1.07/1.5.00/34.0434</a:t>
            </a: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NÁZEV PROJEKTU:	Šablony – Gymnázium Tanvald</a:t>
            </a: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ČÍSLO ŠABLONY:	III/2 Inovace a zkvalitnění výuky </a:t>
            </a:r>
            <a:r>
              <a:rPr lang="cs-CZ" sz="1400" dirty="0" smtClean="0">
                <a:solidFill>
                  <a:schemeClr val="tx1"/>
                </a:solidFill>
              </a:rPr>
              <a:t>prostřednictvím ICT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AUTOR</a:t>
            </a:r>
            <a:r>
              <a:rPr lang="cs-CZ" sz="1400" dirty="0" smtClean="0">
                <a:solidFill>
                  <a:schemeClr val="tx1"/>
                </a:solidFill>
              </a:rPr>
              <a:t>:                                Mgr. Hana KEPROVÁ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TEMATICKÁ OBLAST</a:t>
            </a:r>
            <a:r>
              <a:rPr lang="cs-CZ" sz="1400" dirty="0" smtClean="0">
                <a:solidFill>
                  <a:schemeClr val="tx1"/>
                </a:solidFill>
              </a:rPr>
              <a:t>:         Nejstarší památky světa - EGYPT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POŘADOVÉ ČÍSLO </a:t>
            </a:r>
            <a:r>
              <a:rPr lang="cs-CZ" sz="1400" dirty="0" err="1">
                <a:solidFill>
                  <a:schemeClr val="tx1"/>
                </a:solidFill>
              </a:rPr>
              <a:t>DUMu</a:t>
            </a:r>
            <a:r>
              <a:rPr lang="cs-CZ" sz="1400" dirty="0" smtClean="0">
                <a:solidFill>
                  <a:schemeClr val="tx1"/>
                </a:solidFill>
              </a:rPr>
              <a:t>:   5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KÓD </a:t>
            </a:r>
            <a:r>
              <a:rPr lang="cs-CZ" sz="1400" dirty="0" err="1">
                <a:solidFill>
                  <a:schemeClr val="tx1"/>
                </a:solidFill>
              </a:rPr>
              <a:t>DUMu</a:t>
            </a:r>
            <a:r>
              <a:rPr lang="cs-CZ" sz="1400" dirty="0" smtClean="0">
                <a:solidFill>
                  <a:schemeClr val="tx1"/>
                </a:solidFill>
              </a:rPr>
              <a:t>:                        HK_CJ1R_05</a:t>
            </a:r>
          </a:p>
          <a:p>
            <a:pPr algn="l">
              <a:lnSpc>
                <a:spcPct val="80000"/>
              </a:lnSpc>
            </a:pPr>
            <a:r>
              <a:rPr lang="cs-CZ" sz="1400" dirty="0" smtClean="0">
                <a:solidFill>
                  <a:schemeClr val="tx1"/>
                </a:solidFill>
              </a:rPr>
              <a:t>DATUM </a:t>
            </a:r>
            <a:r>
              <a:rPr lang="cs-CZ" sz="1400" dirty="0">
                <a:solidFill>
                  <a:schemeClr val="tx1"/>
                </a:solidFill>
              </a:rPr>
              <a:t>TVORBY</a:t>
            </a:r>
            <a:r>
              <a:rPr lang="cs-CZ" sz="1400" dirty="0" smtClean="0">
                <a:solidFill>
                  <a:schemeClr val="tx1"/>
                </a:solidFill>
              </a:rPr>
              <a:t>:               20.9.2013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ANOTACE (ROČNÍK</a:t>
            </a:r>
            <a:r>
              <a:rPr lang="cs-CZ" sz="1400" dirty="0" smtClean="0">
                <a:solidFill>
                  <a:schemeClr val="tx1"/>
                </a:solidFill>
              </a:rPr>
              <a:t>):         1.ročník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 smtClean="0">
                <a:solidFill>
                  <a:schemeClr val="tx1"/>
                </a:solidFill>
              </a:rPr>
              <a:t>                                              Materiál si klade za cíl seznámit žáky s písmem starověkého Egypta, se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                                              staroegyptskými </a:t>
            </a:r>
            <a:r>
              <a:rPr lang="cs-CZ" sz="1400" dirty="0" smtClean="0">
                <a:solidFill>
                  <a:schemeClr val="tx1"/>
                </a:solidFill>
              </a:rPr>
              <a:t>památkami. Část materiálu je věnována rozluštění</a:t>
            </a: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                                              </a:t>
            </a:r>
            <a:r>
              <a:rPr lang="cs-CZ" sz="1400" dirty="0" smtClean="0">
                <a:solidFill>
                  <a:schemeClr val="tx1"/>
                </a:solidFill>
              </a:rPr>
              <a:t>hieroglyfů a Rosettské desce. Prezentace je pro názornost  doplněna</a:t>
            </a: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 </a:t>
            </a:r>
            <a:r>
              <a:rPr lang="cs-CZ" sz="1400" dirty="0" smtClean="0">
                <a:solidFill>
                  <a:schemeClr val="tx1"/>
                </a:solidFill>
              </a:rPr>
              <a:t>                                             mapou a obrázky.</a:t>
            </a:r>
          </a:p>
          <a:p>
            <a:pPr algn="l">
              <a:lnSpc>
                <a:spcPct val="80000"/>
              </a:lnSpc>
            </a:pPr>
            <a:r>
              <a:rPr lang="cs-CZ" sz="1400" dirty="0" smtClean="0">
                <a:solidFill>
                  <a:schemeClr val="tx1"/>
                </a:solidFill>
              </a:rPr>
              <a:t>  </a:t>
            </a:r>
            <a:endParaRPr lang="cs-CZ" sz="1400" dirty="0">
              <a:solidFill>
                <a:schemeClr val="tx1"/>
              </a:solidFill>
            </a:endParaRPr>
          </a:p>
          <a:p>
            <a:pPr algn="l">
              <a:lnSpc>
                <a:spcPct val="80000"/>
              </a:lnSpc>
            </a:pPr>
            <a:r>
              <a:rPr lang="cs-CZ" sz="1400" dirty="0">
                <a:solidFill>
                  <a:schemeClr val="tx1"/>
                </a:solidFill>
              </a:rPr>
              <a:t>METODICKÝ POKYN</a:t>
            </a:r>
            <a:r>
              <a:rPr lang="cs-CZ" sz="1400" dirty="0" smtClean="0">
                <a:solidFill>
                  <a:schemeClr val="tx1"/>
                </a:solidFill>
              </a:rPr>
              <a:t>:         ---</a:t>
            </a:r>
            <a:endParaRPr lang="cs-CZ" sz="1400" dirty="0">
              <a:solidFill>
                <a:schemeClr val="tx1"/>
              </a:solidFill>
            </a:endParaRPr>
          </a:p>
        </p:txBody>
      </p:sp>
      <p:pic>
        <p:nvPicPr>
          <p:cNvPr id="2052" name="obrázek 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260350"/>
            <a:ext cx="5256212" cy="1325563"/>
          </a:xfrm>
          <a:prstGeom prst="rect">
            <a:avLst/>
          </a:prstGeom>
          <a:solidFill>
            <a:srgbClr val="FFFFFF"/>
          </a:solidFill>
        </p:spPr>
      </p:pic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5372100" y="319088"/>
            <a:ext cx="544513" cy="596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endParaRPr lang="cs-CZ"/>
          </a:p>
        </p:txBody>
      </p:sp>
      <p:sp>
        <p:nvSpPr>
          <p:cNvPr id="2055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  <p:sp>
        <p:nvSpPr>
          <p:cNvPr id="2056" name="Rectangle 8"/>
          <p:cNvSpPr>
            <a:spLocks noChangeArrowheads="1"/>
          </p:cNvSpPr>
          <p:nvPr/>
        </p:nvSpPr>
        <p:spPr bwMode="auto">
          <a:xfrm>
            <a:off x="0" y="0"/>
            <a:ext cx="0" cy="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cs-CZ"/>
          </a:p>
        </p:txBody>
      </p:sp>
      <p:sp>
        <p:nvSpPr>
          <p:cNvPr id="2057" name="Rectangle 9"/>
          <p:cNvSpPr>
            <a:spLocks noChangeArrowheads="1"/>
          </p:cNvSpPr>
          <p:nvPr/>
        </p:nvSpPr>
        <p:spPr bwMode="auto">
          <a:xfrm>
            <a:off x="0" y="3524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203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EGYPT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NEJSTARŠÍ PAMÁTKY SVĚTA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5419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                            EGYPT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3923928" y="2060848"/>
            <a:ext cx="4762872" cy="4336904"/>
          </a:xfrm>
        </p:spPr>
        <p:txBody>
          <a:bodyPr>
            <a:normAutofit/>
          </a:bodyPr>
          <a:lstStyle/>
          <a:p>
            <a:r>
              <a:rPr lang="cs-CZ" sz="1800" i="1" dirty="0" smtClean="0"/>
              <a:t>Pyramidy (zde </a:t>
            </a:r>
            <a:r>
              <a:rPr lang="cs-CZ" sz="1800" i="1" dirty="0" err="1" smtClean="0"/>
              <a:t>Rachefova</a:t>
            </a:r>
            <a:r>
              <a:rPr lang="cs-CZ" sz="1800" i="1" dirty="0" smtClean="0"/>
              <a:t>) a Velká sfinga v</a:t>
            </a:r>
            <a:r>
              <a:rPr lang="cs-CZ" sz="1800" i="1" dirty="0"/>
              <a:t> </a:t>
            </a:r>
            <a:r>
              <a:rPr lang="cs-CZ" sz="1800" i="1" dirty="0" smtClean="0"/>
              <a:t>Gíze</a:t>
            </a:r>
            <a:endParaRPr lang="cs-CZ" sz="1800" i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12" y="36"/>
            <a:ext cx="3364959" cy="68677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3928" y="2852936"/>
            <a:ext cx="5064224" cy="37981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120945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STAROEGYPTSKÁ LITERATURA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2060848"/>
            <a:ext cx="8075240" cy="4339952"/>
          </a:xfrm>
        </p:spPr>
        <p:txBody>
          <a:bodyPr>
            <a:normAutofit/>
          </a:bodyPr>
          <a:lstStyle/>
          <a:p>
            <a:r>
              <a:rPr lang="cs-CZ" sz="2400" dirty="0" smtClean="0"/>
              <a:t>konec 4.tisíciletí př.n.l.</a:t>
            </a:r>
          </a:p>
          <a:p>
            <a:endParaRPr lang="cs-CZ" sz="2400" dirty="0" smtClean="0"/>
          </a:p>
          <a:p>
            <a:r>
              <a:rPr lang="cs-CZ" sz="2400" dirty="0" smtClean="0"/>
              <a:t>obrázkové písmo = </a:t>
            </a:r>
            <a:r>
              <a:rPr lang="cs-CZ" sz="2400" b="1" dirty="0" smtClean="0"/>
              <a:t>hieroglyfy</a:t>
            </a:r>
          </a:p>
          <a:p>
            <a:r>
              <a:rPr lang="cs-CZ" sz="2400" dirty="0" smtClean="0"/>
              <a:t>hieratické písmo</a:t>
            </a:r>
          </a:p>
          <a:p>
            <a:r>
              <a:rPr lang="cs-CZ" sz="2400" dirty="0" smtClean="0"/>
              <a:t>démotické písmo</a:t>
            </a:r>
          </a:p>
          <a:p>
            <a:endParaRPr lang="cs-CZ" sz="2400" dirty="0" smtClean="0"/>
          </a:p>
          <a:p>
            <a:r>
              <a:rPr lang="cs-CZ" sz="2400" dirty="0" smtClean="0"/>
              <a:t>papyrus a třtinová pera</a:t>
            </a:r>
          </a:p>
          <a:p>
            <a:r>
              <a:rPr lang="cs-CZ" sz="2400" dirty="0" smtClean="0"/>
              <a:t>kámen</a:t>
            </a:r>
          </a:p>
          <a:p>
            <a:endParaRPr lang="cs-CZ" sz="2400" dirty="0" smtClean="0"/>
          </a:p>
        </p:txBody>
      </p:sp>
    </p:spTree>
    <p:extLst>
      <p:ext uri="{BB962C8B-B14F-4D97-AF65-F5344CB8AC3E}">
        <p14:creationId xmlns:p14="http://schemas.microsoft.com/office/powerpoint/2010/main" val="16087991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Rozluštění písma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775191"/>
            <a:ext cx="8435280" cy="4625609"/>
          </a:xfrm>
        </p:spPr>
        <p:txBody>
          <a:bodyPr/>
          <a:lstStyle/>
          <a:p>
            <a:pPr marL="118872" indent="0">
              <a:buNone/>
            </a:pPr>
            <a:endParaRPr lang="cs-CZ" sz="2400" dirty="0"/>
          </a:p>
          <a:p>
            <a:pPr marL="118872" indent="0">
              <a:buNone/>
            </a:pPr>
            <a:r>
              <a:rPr lang="cs-CZ" sz="2400" dirty="0"/>
              <a:t>1882 </a:t>
            </a:r>
            <a:endParaRPr lang="cs-CZ" sz="2400" dirty="0" smtClean="0"/>
          </a:p>
          <a:p>
            <a:pPr marL="118872" indent="0">
              <a:buNone/>
            </a:pPr>
            <a:r>
              <a:rPr lang="cs-CZ" sz="2400" dirty="0" smtClean="0"/>
              <a:t>Francouz </a:t>
            </a:r>
          </a:p>
          <a:p>
            <a:pPr marL="118872" indent="0">
              <a:buNone/>
            </a:pPr>
            <a:endParaRPr lang="cs-CZ" sz="2400" dirty="0" smtClean="0"/>
          </a:p>
          <a:p>
            <a:pPr marL="118872" indent="0">
              <a:buNone/>
            </a:pPr>
            <a:r>
              <a:rPr lang="cs-CZ" sz="2400" b="1" dirty="0" smtClean="0"/>
              <a:t>Jean-</a:t>
            </a:r>
            <a:r>
              <a:rPr lang="cs-CZ" sz="2400" b="1" dirty="0" err="1" smtClean="0"/>
              <a:t>Fran</a:t>
            </a:r>
            <a:r>
              <a:rPr lang="az-Cyrl-AZ" sz="2400" b="1" dirty="0"/>
              <a:t>ҫ</a:t>
            </a:r>
            <a:r>
              <a:rPr lang="cs-CZ" sz="2400" b="1" dirty="0" err="1"/>
              <a:t>ois</a:t>
            </a:r>
            <a:r>
              <a:rPr lang="cs-CZ" sz="2400" b="1" dirty="0"/>
              <a:t> </a:t>
            </a:r>
            <a:r>
              <a:rPr lang="cs-CZ" sz="2400" b="1" dirty="0" err="1"/>
              <a:t>Champollion</a:t>
            </a:r>
            <a:endParaRPr lang="cs-CZ" sz="2400" b="1" dirty="0"/>
          </a:p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628800"/>
            <a:ext cx="4048208" cy="49069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57699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Rosettská </a:t>
            </a:r>
            <a:r>
              <a:rPr lang="cs-CZ" dirty="0"/>
              <a:t>deska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r>
              <a:rPr lang="cs-CZ" sz="2400" dirty="0" smtClean="0"/>
              <a:t>nalezena r.1799 (Napoleonovo tažení)</a:t>
            </a:r>
          </a:p>
          <a:p>
            <a:pPr marL="118872" indent="0">
              <a:buNone/>
            </a:pPr>
            <a:endParaRPr lang="cs-CZ" sz="2400" dirty="0" smtClean="0"/>
          </a:p>
          <a:p>
            <a:r>
              <a:rPr lang="cs-CZ" sz="2400" dirty="0" smtClean="0"/>
              <a:t>žulová stéla</a:t>
            </a:r>
          </a:p>
          <a:p>
            <a:endParaRPr lang="cs-CZ" sz="2400" dirty="0" smtClean="0"/>
          </a:p>
          <a:p>
            <a:r>
              <a:rPr lang="cs-CZ" sz="2400" dirty="0" smtClean="0"/>
              <a:t>114 cm vysoká, </a:t>
            </a:r>
          </a:p>
          <a:p>
            <a:pPr marL="118872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   71 cm široká</a:t>
            </a:r>
          </a:p>
          <a:p>
            <a:pPr marL="118872" indent="0">
              <a:buNone/>
            </a:pPr>
            <a:endParaRPr lang="cs-CZ" sz="2400" dirty="0" smtClean="0"/>
          </a:p>
          <a:p>
            <a:r>
              <a:rPr lang="cs-CZ" sz="2400" dirty="0" smtClean="0"/>
              <a:t>166 znaků (3 verze =</a:t>
            </a:r>
          </a:p>
          <a:p>
            <a:pPr marL="118872" indent="0">
              <a:buNone/>
            </a:pPr>
            <a:r>
              <a:rPr lang="cs-CZ" sz="2400" dirty="0"/>
              <a:t> </a:t>
            </a:r>
            <a:r>
              <a:rPr lang="cs-CZ" sz="2400" dirty="0" smtClean="0"/>
              <a:t>    2 egyptské a 1 řecká)</a:t>
            </a:r>
            <a:endParaRPr lang="cs-CZ" sz="2400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688054"/>
            <a:ext cx="4314877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26692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Démotické písmo na Rosettské desce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7"/>
            <a:ext cx="8229600" cy="4988024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104" y="1700808"/>
            <a:ext cx="7372858" cy="50135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4524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 STAROEGYPTSKÉ PAMÁTKY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11560" y="1988840"/>
            <a:ext cx="8075240" cy="4411960"/>
          </a:xfrm>
        </p:spPr>
        <p:txBody>
          <a:bodyPr>
            <a:normAutofit/>
          </a:bodyPr>
          <a:lstStyle/>
          <a:p>
            <a:pPr marL="118872" indent="0">
              <a:buNone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1)  náboženské texty, </a:t>
            </a:r>
            <a:r>
              <a:rPr lang="cs-CZ" sz="2400" dirty="0" smtClean="0"/>
              <a:t>nápisy na stěnách hrobek, oslavné písně, …</a:t>
            </a:r>
          </a:p>
          <a:p>
            <a:pPr marL="118872" indent="0">
              <a:buNone/>
            </a:pPr>
            <a:endParaRPr lang="cs-CZ" sz="2400" dirty="0" smtClean="0"/>
          </a:p>
          <a:p>
            <a:pPr marL="118872" indent="0">
              <a:buNone/>
            </a:pPr>
            <a:endParaRPr lang="cs-CZ" sz="2400" dirty="0"/>
          </a:p>
          <a:p>
            <a:pPr marL="118872" indent="0">
              <a:buNone/>
            </a:pPr>
            <a:r>
              <a:rPr lang="cs-CZ" sz="2400" b="1" u="sng" dirty="0">
                <a:solidFill>
                  <a:schemeClr val="tx2">
                    <a:lumMod val="75000"/>
                  </a:schemeClr>
                </a:solidFill>
              </a:rPr>
              <a:t>HYMNUS NA SLUNCE </a:t>
            </a:r>
            <a:r>
              <a:rPr lang="cs-CZ" sz="2400" dirty="0"/>
              <a:t>(14.st.př.n.l.)</a:t>
            </a:r>
          </a:p>
          <a:p>
            <a:r>
              <a:rPr lang="cs-CZ" sz="2400" dirty="0" smtClean="0"/>
              <a:t>autorem </a:t>
            </a:r>
            <a:r>
              <a:rPr lang="cs-CZ" sz="2400" dirty="0"/>
              <a:t>egyptský faraon a náboženský reformátor </a:t>
            </a:r>
            <a:r>
              <a:rPr lang="cs-CZ" sz="2400" b="1" dirty="0" err="1"/>
              <a:t>Achnaton</a:t>
            </a:r>
            <a:r>
              <a:rPr lang="cs-CZ" sz="2400" b="1" dirty="0"/>
              <a:t> </a:t>
            </a:r>
            <a:r>
              <a:rPr lang="cs-CZ" sz="2400" dirty="0"/>
              <a:t>(</a:t>
            </a:r>
            <a:r>
              <a:rPr lang="cs-CZ" sz="2400" dirty="0" err="1"/>
              <a:t>Amenhotep</a:t>
            </a:r>
            <a:r>
              <a:rPr lang="cs-CZ" sz="2400" dirty="0"/>
              <a:t> IV.)</a:t>
            </a:r>
          </a:p>
          <a:p>
            <a:pPr marL="118872" indent="0">
              <a:buNone/>
            </a:pPr>
            <a:endParaRPr lang="cs-CZ" sz="2400" b="1" u="sng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118872" indent="0">
              <a:buNone/>
            </a:pPr>
            <a:r>
              <a:rPr lang="cs-CZ" sz="2400" b="1" u="sng" dirty="0" smtClean="0">
                <a:solidFill>
                  <a:schemeClr val="tx2">
                    <a:lumMod val="75000"/>
                  </a:schemeClr>
                </a:solidFill>
              </a:rPr>
              <a:t>KNIHY MRTVÝCH</a:t>
            </a:r>
            <a:r>
              <a:rPr lang="cs-CZ" sz="2400" dirty="0" smtClean="0">
                <a:solidFill>
                  <a:schemeClr val="tx2">
                    <a:lumMod val="75000"/>
                  </a:schemeClr>
                </a:solidFill>
              </a:rPr>
              <a:t> </a:t>
            </a:r>
            <a:endParaRPr lang="cs-CZ" sz="2400" dirty="0" smtClean="0"/>
          </a:p>
          <a:p>
            <a:pPr marL="118872" indent="0">
              <a:buNone/>
            </a:pPr>
            <a:endParaRPr lang="cs-CZ" sz="2800" b="1" u="sng" dirty="0">
              <a:solidFill>
                <a:schemeClr val="tx2">
                  <a:lumMod val="75000"/>
                </a:schemeClr>
              </a:solidFill>
            </a:endParaRPr>
          </a:p>
          <a:p>
            <a:pPr marL="118872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412002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  STAROEGYPTSKÉ </a:t>
            </a:r>
            <a:r>
              <a:rPr lang="cs-CZ" dirty="0"/>
              <a:t>PAMÁTKY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2132856"/>
            <a:ext cx="8003232" cy="4267944"/>
          </a:xfrm>
        </p:spPr>
        <p:txBody>
          <a:bodyPr/>
          <a:lstStyle/>
          <a:p>
            <a:pPr marL="118872" indent="0">
              <a:buNone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2) lyrika </a:t>
            </a:r>
            <a:r>
              <a:rPr lang="cs-CZ" sz="2400" dirty="0" smtClean="0"/>
              <a:t>– milostné písně</a:t>
            </a:r>
          </a:p>
          <a:p>
            <a:endParaRPr lang="cs-CZ" sz="2400" dirty="0"/>
          </a:p>
          <a:p>
            <a:pPr marL="118872" indent="0">
              <a:buNone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3) hymny </a:t>
            </a:r>
            <a:r>
              <a:rPr lang="cs-CZ" sz="2400" dirty="0" smtClean="0"/>
              <a:t>– </a:t>
            </a: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CHVALOZPĚV NA NIL </a:t>
            </a:r>
            <a:r>
              <a:rPr lang="cs-CZ" sz="2400" dirty="0" smtClean="0"/>
              <a:t>(2.tis.př.n.l.)</a:t>
            </a:r>
          </a:p>
          <a:p>
            <a:endParaRPr lang="cs-CZ" sz="2400" dirty="0"/>
          </a:p>
          <a:p>
            <a:pPr marL="118872" indent="0">
              <a:buNone/>
            </a:pPr>
            <a:r>
              <a:rPr lang="cs-CZ" sz="2400" b="1" dirty="0" smtClean="0">
                <a:solidFill>
                  <a:schemeClr val="accent1">
                    <a:lumMod val="75000"/>
                  </a:schemeClr>
                </a:solidFill>
              </a:rPr>
              <a:t>4) mravoučná a vzdělávací literatura</a:t>
            </a:r>
          </a:p>
          <a:p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1679569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  STAROEGYPTSKÉ PAMÁTKY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83568" y="1988840"/>
            <a:ext cx="8003232" cy="4411960"/>
          </a:xfrm>
        </p:spPr>
        <p:txBody>
          <a:bodyPr>
            <a:normAutofit/>
          </a:bodyPr>
          <a:lstStyle/>
          <a:p>
            <a:pPr marL="118872" indent="0">
              <a:buNone/>
            </a:pPr>
            <a:r>
              <a:rPr lang="cs-CZ" sz="2400" b="1" dirty="0">
                <a:solidFill>
                  <a:schemeClr val="accent1">
                    <a:lumMod val="75000"/>
                  </a:schemeClr>
                </a:solidFill>
              </a:rPr>
              <a:t>5) životopisy</a:t>
            </a:r>
          </a:p>
          <a:p>
            <a:endParaRPr lang="cs-CZ" sz="2400" dirty="0" smtClean="0"/>
          </a:p>
          <a:p>
            <a:pPr marL="118872" indent="0">
              <a:buNone/>
            </a:pPr>
            <a:r>
              <a:rPr lang="cs-CZ" sz="2400" b="1" u="sng" dirty="0" smtClean="0">
                <a:solidFill>
                  <a:schemeClr val="tx2">
                    <a:lumMod val="75000"/>
                  </a:schemeClr>
                </a:solidFill>
              </a:rPr>
              <a:t>VLASTNÍ ŽIVOTOPIS SINUHETŮV </a:t>
            </a:r>
            <a:r>
              <a:rPr lang="cs-CZ" sz="2400" dirty="0" smtClean="0"/>
              <a:t>(20.st.př.n.l.)</a:t>
            </a:r>
          </a:p>
          <a:p>
            <a:pPr marL="118872" indent="0">
              <a:buNone/>
            </a:pPr>
            <a:endParaRPr lang="cs-CZ" sz="2400" dirty="0" smtClean="0"/>
          </a:p>
          <a:p>
            <a:r>
              <a:rPr lang="cs-CZ" sz="2400" dirty="0" smtClean="0"/>
              <a:t>vysoký dvorský úředník</a:t>
            </a:r>
          </a:p>
          <a:p>
            <a:r>
              <a:rPr lang="cs-CZ" sz="2400" dirty="0" smtClean="0"/>
              <a:t>(Mika </a:t>
            </a:r>
            <a:r>
              <a:rPr lang="cs-CZ" sz="2400" dirty="0" err="1" smtClean="0"/>
              <a:t>Waltari</a:t>
            </a:r>
            <a:r>
              <a:rPr lang="cs-CZ" sz="2400" dirty="0" smtClean="0"/>
              <a:t> – Egypťan </a:t>
            </a:r>
            <a:r>
              <a:rPr lang="cs-CZ" sz="2400" dirty="0" err="1" smtClean="0"/>
              <a:t>Sinuhet</a:t>
            </a:r>
            <a:r>
              <a:rPr lang="cs-CZ" sz="2400" dirty="0" smtClean="0"/>
              <a:t> 1946)</a:t>
            </a:r>
          </a:p>
          <a:p>
            <a:endParaRPr lang="cs-CZ" sz="2400" b="1" u="sng" dirty="0" smtClean="0">
              <a:solidFill>
                <a:schemeClr val="tx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6225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1800" dirty="0"/>
              <a:t>Sochorová Marie: </a:t>
            </a:r>
            <a:r>
              <a:rPr lang="cs-CZ" sz="1800" i="1" dirty="0"/>
              <a:t>Literatura v kostce pro SŠ</a:t>
            </a:r>
            <a:r>
              <a:rPr lang="cs-CZ" sz="1800" dirty="0"/>
              <a:t>, Fragment, 2007, ISBN </a:t>
            </a:r>
            <a:r>
              <a:rPr lang="cs-CZ" sz="1800" dirty="0" smtClean="0"/>
              <a:t>978-80-253-0652-9</a:t>
            </a:r>
          </a:p>
          <a:p>
            <a:r>
              <a:rPr lang="cs-CZ" sz="1800" dirty="0" smtClean="0"/>
              <a:t>Hrabák Josef: </a:t>
            </a:r>
            <a:r>
              <a:rPr lang="cs-CZ" sz="1800" i="1" dirty="0" smtClean="0"/>
              <a:t>Literatura pro 1.ročník středních škol,</a:t>
            </a:r>
            <a:r>
              <a:rPr lang="cs-CZ" sz="1800" dirty="0" smtClean="0"/>
              <a:t> SPN, 1977, publikace č. 71-15-11</a:t>
            </a:r>
          </a:p>
          <a:p>
            <a:r>
              <a:rPr lang="cs-CZ" sz="1800" dirty="0" smtClean="0"/>
              <a:t>Prokop Vladimír: </a:t>
            </a:r>
            <a:r>
              <a:rPr lang="cs-CZ" sz="1800" i="1" dirty="0" smtClean="0"/>
              <a:t>Dějiny literatury od starověku do počátku 19.století</a:t>
            </a:r>
            <a:r>
              <a:rPr lang="cs-CZ" sz="1800" dirty="0" smtClean="0"/>
              <a:t>, O.K.-Soft, 2003</a:t>
            </a:r>
            <a:endParaRPr lang="cs-CZ" sz="1800" dirty="0"/>
          </a:p>
          <a:p>
            <a:endParaRPr lang="cs-CZ" i="1" dirty="0"/>
          </a:p>
        </p:txBody>
      </p:sp>
    </p:spTree>
    <p:extLst>
      <p:ext uri="{BB962C8B-B14F-4D97-AF65-F5344CB8AC3E}">
        <p14:creationId xmlns:p14="http://schemas.microsoft.com/office/powerpoint/2010/main" val="1910433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Obrázky: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600" dirty="0"/>
              <a:t>JEFF DAHL. </a:t>
            </a:r>
            <a:r>
              <a:rPr lang="cs-CZ" sz="1600" i="1" dirty="0"/>
              <a:t>Wikipedia.cz</a:t>
            </a:r>
            <a:r>
              <a:rPr lang="cs-CZ" sz="1600" dirty="0"/>
              <a:t> [online]. [cit. 2.10.2013]. Dostupný na WWW: </a:t>
            </a:r>
            <a:r>
              <a:rPr lang="cs-CZ" sz="1600" dirty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cs.wikipedia.org/wiki/Soubor:Ancient_Egypt_map-en.svg</a:t>
            </a:r>
            <a:endParaRPr lang="cs-CZ" sz="1600" dirty="0" smtClean="0"/>
          </a:p>
          <a:p>
            <a:r>
              <a:rPr lang="cs-CZ" sz="1600" dirty="0" smtClean="0"/>
              <a:t>EN:USER:HAJOR</a:t>
            </a:r>
            <a:r>
              <a:rPr lang="cs-CZ" sz="1600" dirty="0"/>
              <a:t>. </a:t>
            </a:r>
            <a:r>
              <a:rPr lang="cs-CZ" sz="1600" i="1" dirty="0"/>
              <a:t>Wikipedia.cz</a:t>
            </a:r>
            <a:r>
              <a:rPr lang="cs-CZ" sz="1600" dirty="0"/>
              <a:t> [online]. [cit. 2.10.2013]. Dostupný na WWW: </a:t>
            </a:r>
            <a:r>
              <a:rPr lang="cs-CZ" sz="1600" dirty="0">
                <a:hlinkClick r:id="rId3"/>
              </a:rPr>
              <a:t>http://</a:t>
            </a:r>
            <a:r>
              <a:rPr lang="cs-CZ" sz="1600" dirty="0" smtClean="0">
                <a:hlinkClick r:id="rId3"/>
              </a:rPr>
              <a:t>cs.wikipedia.org/wiki/Soubor:Egypt.Giza.Sphinx.01.jpg</a:t>
            </a:r>
            <a:endParaRPr lang="cs-CZ" sz="1600" dirty="0" smtClean="0"/>
          </a:p>
          <a:p>
            <a:r>
              <a:rPr lang="cs-CZ" sz="1600" dirty="0" smtClean="0"/>
              <a:t> </a:t>
            </a:r>
            <a:r>
              <a:rPr lang="cs-CZ" sz="1600" dirty="0"/>
              <a:t>VOLNÉ DÍLO. </a:t>
            </a:r>
            <a:r>
              <a:rPr lang="cs-CZ" sz="1600" i="1" dirty="0"/>
              <a:t>Wikipedia.cz</a:t>
            </a:r>
            <a:r>
              <a:rPr lang="cs-CZ" sz="1600" dirty="0"/>
              <a:t> [online]. [cit. 2.10.2013]. Dostupný na WWW: </a:t>
            </a:r>
            <a:r>
              <a:rPr lang="cs-CZ" sz="1600" dirty="0">
                <a:hlinkClick r:id="rId4"/>
              </a:rPr>
              <a:t>http://cs.wikipedia.org/wiki/Soubor:Leon_Cogniet_-_</a:t>
            </a:r>
            <a:r>
              <a:rPr lang="cs-CZ" sz="1600" dirty="0" smtClean="0">
                <a:hlinkClick r:id="rId4"/>
              </a:rPr>
              <a:t>Jean-Francois_Champollion.jpg</a:t>
            </a:r>
            <a:endParaRPr lang="cs-CZ" sz="1600" dirty="0" smtClean="0"/>
          </a:p>
          <a:p>
            <a:r>
              <a:rPr lang="cs-CZ" sz="1600" dirty="0"/>
              <a:t>CHRIS 73. </a:t>
            </a:r>
            <a:r>
              <a:rPr lang="cs-CZ" sz="1600" i="1" dirty="0"/>
              <a:t>Wikipedia.cz</a:t>
            </a:r>
            <a:r>
              <a:rPr lang="cs-CZ" sz="1600" dirty="0"/>
              <a:t> [online]. [cit. 2.10.2013]. Dostupný na WWW: </a:t>
            </a:r>
            <a:r>
              <a:rPr lang="cs-CZ" sz="1600" dirty="0">
                <a:hlinkClick r:id="rId5"/>
              </a:rPr>
              <a:t>http://</a:t>
            </a:r>
            <a:r>
              <a:rPr lang="cs-CZ" sz="1600" dirty="0" smtClean="0">
                <a:hlinkClick r:id="rId5"/>
              </a:rPr>
              <a:t>cs.wikipedia.org/wiki/Soubor:DemoticScriptsRosettaStoneReplica.jpg</a:t>
            </a:r>
            <a:endParaRPr lang="cs-CZ" sz="1600" dirty="0" smtClean="0"/>
          </a:p>
          <a:p>
            <a:r>
              <a:rPr lang="cs-CZ" sz="1600" dirty="0" smtClean="0"/>
              <a:t> </a:t>
            </a:r>
            <a:r>
              <a:rPr lang="cs-CZ" sz="1600" dirty="0"/>
              <a:t>HANS HELLIWAERT. </a:t>
            </a:r>
            <a:r>
              <a:rPr lang="cs-CZ" sz="1600" i="1" dirty="0"/>
              <a:t>Wikipedia.cz</a:t>
            </a:r>
            <a:r>
              <a:rPr lang="cs-CZ" sz="1600" dirty="0"/>
              <a:t> [online]. [cit. 2.10.2013]. Dostupný na WWW: </a:t>
            </a:r>
            <a:r>
              <a:rPr lang="cs-CZ" sz="1600" dirty="0">
                <a:hlinkClick r:id="rId6"/>
              </a:rPr>
              <a:t>http://</a:t>
            </a:r>
            <a:r>
              <a:rPr lang="cs-CZ" sz="1600" dirty="0" smtClean="0">
                <a:hlinkClick r:id="rId6"/>
              </a:rPr>
              <a:t>cs.wikipedia.org/wiki/Soubor:Rosetta_Stone.JPG</a:t>
            </a:r>
            <a:endParaRPr lang="cs-CZ" sz="1600" dirty="0" smtClean="0"/>
          </a:p>
          <a:p>
            <a:pPr marL="118872" indent="0">
              <a:buNone/>
            </a:pPr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 smtClean="0"/>
          </a:p>
          <a:p>
            <a:endParaRPr lang="cs-CZ" sz="1800" dirty="0"/>
          </a:p>
        </p:txBody>
      </p:sp>
    </p:spTree>
    <p:extLst>
      <p:ext uri="{BB962C8B-B14F-4D97-AF65-F5344CB8AC3E}">
        <p14:creationId xmlns:p14="http://schemas.microsoft.com/office/powerpoint/2010/main" val="3050947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dul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Office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odul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234</TotalTime>
  <Words>314</Words>
  <Application>Microsoft Office PowerPoint</Application>
  <PresentationFormat>Předvádění na obrazovce (4:3)</PresentationFormat>
  <Paragraphs>81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12</vt:i4>
      </vt:variant>
    </vt:vector>
  </HeadingPairs>
  <TitlesOfParts>
    <vt:vector size="14" baseType="lpstr">
      <vt:lpstr>Motiv systému Office</vt:lpstr>
      <vt:lpstr>Modul</vt:lpstr>
      <vt:lpstr>Prezentace aplikace PowerPoint</vt:lpstr>
      <vt:lpstr>EGYPT</vt:lpstr>
      <vt:lpstr>                              EGYPT</vt:lpstr>
      <vt:lpstr>STAROEGYPTSKÁ LITERATURA</vt:lpstr>
      <vt:lpstr>Rozluštění písma</vt:lpstr>
      <vt:lpstr>Rosettská deska</vt:lpstr>
      <vt:lpstr>Démotické písmo na Rosettské desce</vt:lpstr>
      <vt:lpstr>  STAROEGYPTSKÉ PAMÁTKY</vt:lpstr>
      <vt:lpstr>  STAROEGYPTSKÉ PAMÁTKY</vt:lpstr>
      <vt:lpstr>  STAROEGYPTSKÉ PAMÁTKY</vt:lpstr>
      <vt:lpstr>Zdroje:</vt:lpstr>
      <vt:lpstr>Obrázky: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</dc:creator>
  <cp:lastModifiedBy>Hana Keprová</cp:lastModifiedBy>
  <cp:revision>37</cp:revision>
  <dcterms:created xsi:type="dcterms:W3CDTF">2013-08-16T12:49:52Z</dcterms:created>
  <dcterms:modified xsi:type="dcterms:W3CDTF">2014-01-06T13:06:55Z</dcterms:modified>
</cp:coreProperties>
</file>