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61" r:id="rId7"/>
    <p:sldId id="262" r:id="rId8"/>
    <p:sldId id="264" r:id="rId9"/>
    <p:sldId id="268" r:id="rId10"/>
    <p:sldId id="267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F970D-A56F-43F7-AEC6-17CA94A4B926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054775F-F6A5-4D93-9DBA-520386553D07}">
      <dgm:prSet phldrT="[Text]"/>
      <dgm:spPr/>
      <dgm:t>
        <a:bodyPr/>
        <a:lstStyle/>
        <a:p>
          <a:r>
            <a:rPr lang="cs-CZ" dirty="0" smtClean="0"/>
            <a:t>ROZPOČET RODINY</a:t>
          </a:r>
          <a:endParaRPr lang="cs-CZ" dirty="0"/>
        </a:p>
      </dgm:t>
    </dgm:pt>
    <dgm:pt modelId="{DB6142B5-754D-4C7E-B0A1-BC8D16D19C33}" type="parTrans" cxnId="{24AC542F-2F47-4B93-B357-7AD7449296B2}">
      <dgm:prSet/>
      <dgm:spPr/>
      <dgm:t>
        <a:bodyPr/>
        <a:lstStyle/>
        <a:p>
          <a:endParaRPr lang="cs-CZ"/>
        </a:p>
      </dgm:t>
    </dgm:pt>
    <dgm:pt modelId="{5893E8E4-EB5C-4359-8DE2-492CE5AA06F0}" type="sibTrans" cxnId="{24AC542F-2F47-4B93-B357-7AD7449296B2}">
      <dgm:prSet/>
      <dgm:spPr/>
      <dgm:t>
        <a:bodyPr/>
        <a:lstStyle/>
        <a:p>
          <a:endParaRPr lang="cs-CZ"/>
        </a:p>
      </dgm:t>
    </dgm:pt>
    <dgm:pt modelId="{38A1A6D3-83D0-4818-B5E3-57B347353820}">
      <dgm:prSet phldrT="[Text]"/>
      <dgm:spPr/>
      <dgm:t>
        <a:bodyPr/>
        <a:lstStyle/>
        <a:p>
          <a:r>
            <a:rPr lang="cs-CZ" dirty="0" smtClean="0"/>
            <a:t>Schodek</a:t>
          </a:r>
          <a:endParaRPr lang="cs-CZ" dirty="0"/>
        </a:p>
      </dgm:t>
    </dgm:pt>
    <dgm:pt modelId="{13306CE6-8386-4D9F-B907-B2F56361C63D}" type="parTrans" cxnId="{2ED62210-859D-47C9-AA5F-B56A12A87FA0}">
      <dgm:prSet/>
      <dgm:spPr/>
      <dgm:t>
        <a:bodyPr/>
        <a:lstStyle/>
        <a:p>
          <a:endParaRPr lang="cs-CZ"/>
        </a:p>
      </dgm:t>
    </dgm:pt>
    <dgm:pt modelId="{6FBE8761-B184-4395-A36D-9EED79537BDE}" type="sibTrans" cxnId="{2ED62210-859D-47C9-AA5F-B56A12A87FA0}">
      <dgm:prSet/>
      <dgm:spPr/>
      <dgm:t>
        <a:bodyPr/>
        <a:lstStyle/>
        <a:p>
          <a:endParaRPr lang="cs-CZ"/>
        </a:p>
      </dgm:t>
    </dgm:pt>
    <dgm:pt modelId="{F92F5D5C-6F61-4EFD-ADF8-C0A09D56DE9C}">
      <dgm:prSet phldrT="[Text]"/>
      <dgm:spPr/>
      <dgm:t>
        <a:bodyPr/>
        <a:lstStyle/>
        <a:p>
          <a:r>
            <a:rPr lang="cs-CZ" dirty="0" smtClean="0"/>
            <a:t>Přebytek</a:t>
          </a:r>
          <a:endParaRPr lang="cs-CZ" dirty="0"/>
        </a:p>
      </dgm:t>
    </dgm:pt>
    <dgm:pt modelId="{7751181C-F502-451F-96E4-6FCF8C339FC5}" type="parTrans" cxnId="{E409F15C-B4A6-4982-ADA2-B8D517654197}">
      <dgm:prSet/>
      <dgm:spPr/>
      <dgm:t>
        <a:bodyPr/>
        <a:lstStyle/>
        <a:p>
          <a:endParaRPr lang="cs-CZ"/>
        </a:p>
      </dgm:t>
    </dgm:pt>
    <dgm:pt modelId="{F8A83A1C-659F-4165-8F07-B3BF36171136}" type="sibTrans" cxnId="{E409F15C-B4A6-4982-ADA2-B8D517654197}">
      <dgm:prSet/>
      <dgm:spPr/>
      <dgm:t>
        <a:bodyPr/>
        <a:lstStyle/>
        <a:p>
          <a:endParaRPr lang="cs-CZ"/>
        </a:p>
      </dgm:t>
    </dgm:pt>
    <dgm:pt modelId="{FC627FEE-A196-420C-8D49-C066D00D1A22}" type="pres">
      <dgm:prSet presAssocID="{2C3F970D-A56F-43F7-AEC6-17CA94A4B92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0FC7BF-0BBE-44EF-A724-5DC557436F0A}" type="pres">
      <dgm:prSet presAssocID="{B054775F-F6A5-4D93-9DBA-520386553D07}" presName="node" presStyleLbl="node1" presStyleIdx="0" presStyleCnt="3" custRadScaleRad="99983" custRadScaleInc="-22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B41284-BC0B-4934-A14D-3EB31449D1D6}" type="pres">
      <dgm:prSet presAssocID="{5893E8E4-EB5C-4359-8DE2-492CE5AA06F0}" presName="sibTrans" presStyleLbl="sibTrans2D1" presStyleIdx="0" presStyleCnt="3"/>
      <dgm:spPr/>
      <dgm:t>
        <a:bodyPr/>
        <a:lstStyle/>
        <a:p>
          <a:endParaRPr lang="cs-CZ"/>
        </a:p>
      </dgm:t>
    </dgm:pt>
    <dgm:pt modelId="{4F12A919-8537-4881-9744-7770E37446E0}" type="pres">
      <dgm:prSet presAssocID="{5893E8E4-EB5C-4359-8DE2-492CE5AA06F0}" presName="connectorText" presStyleLbl="sibTrans2D1" presStyleIdx="0" presStyleCnt="3"/>
      <dgm:spPr/>
      <dgm:t>
        <a:bodyPr/>
        <a:lstStyle/>
        <a:p>
          <a:endParaRPr lang="cs-CZ"/>
        </a:p>
      </dgm:t>
    </dgm:pt>
    <dgm:pt modelId="{C4E4BD21-DBC4-4EFB-8E2D-EA799BA406E2}" type="pres">
      <dgm:prSet presAssocID="{38A1A6D3-83D0-4818-B5E3-57B34735382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E4AD8F-1293-4410-948F-7C729096A98C}" type="pres">
      <dgm:prSet presAssocID="{6FBE8761-B184-4395-A36D-9EED79537BDE}" presName="sibTrans" presStyleLbl="sibTrans2D1" presStyleIdx="1" presStyleCnt="3" custLinFactNeighborX="2566" custLinFactNeighborY="-11826"/>
      <dgm:spPr/>
      <dgm:t>
        <a:bodyPr/>
        <a:lstStyle/>
        <a:p>
          <a:endParaRPr lang="cs-CZ"/>
        </a:p>
      </dgm:t>
    </dgm:pt>
    <dgm:pt modelId="{8CFEC486-1200-4A67-8E95-B3043FE0275A}" type="pres">
      <dgm:prSet presAssocID="{6FBE8761-B184-4395-A36D-9EED79537BDE}" presName="connectorText" presStyleLbl="sibTrans2D1" presStyleIdx="1" presStyleCnt="3"/>
      <dgm:spPr/>
      <dgm:t>
        <a:bodyPr/>
        <a:lstStyle/>
        <a:p>
          <a:endParaRPr lang="cs-CZ"/>
        </a:p>
      </dgm:t>
    </dgm:pt>
    <dgm:pt modelId="{666A6735-EFD9-49C5-9109-43A62853989E}" type="pres">
      <dgm:prSet presAssocID="{F92F5D5C-6F61-4EFD-ADF8-C0A09D56DE9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DB87F-5899-4950-B09C-0BCFADCA790A}" type="pres">
      <dgm:prSet presAssocID="{F8A83A1C-659F-4165-8F07-B3BF36171136}" presName="sibTrans" presStyleLbl="sibTrans2D1" presStyleIdx="2" presStyleCnt="3"/>
      <dgm:spPr/>
      <dgm:t>
        <a:bodyPr/>
        <a:lstStyle/>
        <a:p>
          <a:endParaRPr lang="cs-CZ"/>
        </a:p>
      </dgm:t>
    </dgm:pt>
    <dgm:pt modelId="{E3231EBB-2E38-489A-B734-DFE034CD95D8}" type="pres">
      <dgm:prSet presAssocID="{F8A83A1C-659F-4165-8F07-B3BF36171136}" presName="connectorText" presStyleLbl="sibTrans2D1" presStyleIdx="2" presStyleCnt="3"/>
      <dgm:spPr/>
      <dgm:t>
        <a:bodyPr/>
        <a:lstStyle/>
        <a:p>
          <a:endParaRPr lang="cs-CZ"/>
        </a:p>
      </dgm:t>
    </dgm:pt>
  </dgm:ptLst>
  <dgm:cxnLst>
    <dgm:cxn modelId="{6BACBFD0-17A2-45EA-9128-B5C1035B6376}" type="presOf" srcId="{F8A83A1C-659F-4165-8F07-B3BF36171136}" destId="{B21DB87F-5899-4950-B09C-0BCFADCA790A}" srcOrd="0" destOrd="0" presId="urn:microsoft.com/office/officeart/2005/8/layout/cycle7"/>
    <dgm:cxn modelId="{2ED62210-859D-47C9-AA5F-B56A12A87FA0}" srcId="{2C3F970D-A56F-43F7-AEC6-17CA94A4B926}" destId="{38A1A6D3-83D0-4818-B5E3-57B347353820}" srcOrd="1" destOrd="0" parTransId="{13306CE6-8386-4D9F-B907-B2F56361C63D}" sibTransId="{6FBE8761-B184-4395-A36D-9EED79537BDE}"/>
    <dgm:cxn modelId="{3E6C3E71-0938-4855-9544-9D07350CA502}" type="presOf" srcId="{B054775F-F6A5-4D93-9DBA-520386553D07}" destId="{740FC7BF-0BBE-44EF-A724-5DC557436F0A}" srcOrd="0" destOrd="0" presId="urn:microsoft.com/office/officeart/2005/8/layout/cycle7"/>
    <dgm:cxn modelId="{E409F15C-B4A6-4982-ADA2-B8D517654197}" srcId="{2C3F970D-A56F-43F7-AEC6-17CA94A4B926}" destId="{F92F5D5C-6F61-4EFD-ADF8-C0A09D56DE9C}" srcOrd="2" destOrd="0" parTransId="{7751181C-F502-451F-96E4-6FCF8C339FC5}" sibTransId="{F8A83A1C-659F-4165-8F07-B3BF36171136}"/>
    <dgm:cxn modelId="{CAAA9281-5232-4AAF-9C32-B5731C52E08E}" type="presOf" srcId="{6FBE8761-B184-4395-A36D-9EED79537BDE}" destId="{8CFEC486-1200-4A67-8E95-B3043FE0275A}" srcOrd="1" destOrd="0" presId="urn:microsoft.com/office/officeart/2005/8/layout/cycle7"/>
    <dgm:cxn modelId="{910ACE5A-5A81-4952-ABB6-84CB96CA8C8C}" type="presOf" srcId="{F8A83A1C-659F-4165-8F07-B3BF36171136}" destId="{E3231EBB-2E38-489A-B734-DFE034CD95D8}" srcOrd="1" destOrd="0" presId="urn:microsoft.com/office/officeart/2005/8/layout/cycle7"/>
    <dgm:cxn modelId="{24AC542F-2F47-4B93-B357-7AD7449296B2}" srcId="{2C3F970D-A56F-43F7-AEC6-17CA94A4B926}" destId="{B054775F-F6A5-4D93-9DBA-520386553D07}" srcOrd="0" destOrd="0" parTransId="{DB6142B5-754D-4C7E-B0A1-BC8D16D19C33}" sibTransId="{5893E8E4-EB5C-4359-8DE2-492CE5AA06F0}"/>
    <dgm:cxn modelId="{8E7AF079-78AC-4F54-B239-5C0BC593766D}" type="presOf" srcId="{2C3F970D-A56F-43F7-AEC6-17CA94A4B926}" destId="{FC627FEE-A196-420C-8D49-C066D00D1A22}" srcOrd="0" destOrd="0" presId="urn:microsoft.com/office/officeart/2005/8/layout/cycle7"/>
    <dgm:cxn modelId="{3E0815BC-D8D8-487E-8C7D-B3128720EBBC}" type="presOf" srcId="{38A1A6D3-83D0-4818-B5E3-57B347353820}" destId="{C4E4BD21-DBC4-4EFB-8E2D-EA799BA406E2}" srcOrd="0" destOrd="0" presId="urn:microsoft.com/office/officeart/2005/8/layout/cycle7"/>
    <dgm:cxn modelId="{BD9E448B-09A5-48BD-8D99-7B8966D4445C}" type="presOf" srcId="{5893E8E4-EB5C-4359-8DE2-492CE5AA06F0}" destId="{4F12A919-8537-4881-9744-7770E37446E0}" srcOrd="1" destOrd="0" presId="urn:microsoft.com/office/officeart/2005/8/layout/cycle7"/>
    <dgm:cxn modelId="{73BE7CB4-2DB7-407C-AD88-8A4B90F39D65}" type="presOf" srcId="{6FBE8761-B184-4395-A36D-9EED79537BDE}" destId="{BBE4AD8F-1293-4410-948F-7C729096A98C}" srcOrd="0" destOrd="0" presId="urn:microsoft.com/office/officeart/2005/8/layout/cycle7"/>
    <dgm:cxn modelId="{CFD3C1F5-503E-4AA2-ADD7-B8C784355A6A}" type="presOf" srcId="{F92F5D5C-6F61-4EFD-ADF8-C0A09D56DE9C}" destId="{666A6735-EFD9-49C5-9109-43A62853989E}" srcOrd="0" destOrd="0" presId="urn:microsoft.com/office/officeart/2005/8/layout/cycle7"/>
    <dgm:cxn modelId="{5F1A4339-0D04-476C-A54E-9914CE3A28C8}" type="presOf" srcId="{5893E8E4-EB5C-4359-8DE2-492CE5AA06F0}" destId="{A4B41284-BC0B-4934-A14D-3EB31449D1D6}" srcOrd="0" destOrd="0" presId="urn:microsoft.com/office/officeart/2005/8/layout/cycle7"/>
    <dgm:cxn modelId="{50D1DE8F-8155-4236-AB89-6859A4650A9C}" type="presParOf" srcId="{FC627FEE-A196-420C-8D49-C066D00D1A22}" destId="{740FC7BF-0BBE-44EF-A724-5DC557436F0A}" srcOrd="0" destOrd="0" presId="urn:microsoft.com/office/officeart/2005/8/layout/cycle7"/>
    <dgm:cxn modelId="{CAF4C943-E33E-4FE3-A414-4E528AC8A750}" type="presParOf" srcId="{FC627FEE-A196-420C-8D49-C066D00D1A22}" destId="{A4B41284-BC0B-4934-A14D-3EB31449D1D6}" srcOrd="1" destOrd="0" presId="urn:microsoft.com/office/officeart/2005/8/layout/cycle7"/>
    <dgm:cxn modelId="{D2696450-E20E-4265-8C47-242A3C80739D}" type="presParOf" srcId="{A4B41284-BC0B-4934-A14D-3EB31449D1D6}" destId="{4F12A919-8537-4881-9744-7770E37446E0}" srcOrd="0" destOrd="0" presId="urn:microsoft.com/office/officeart/2005/8/layout/cycle7"/>
    <dgm:cxn modelId="{9E58C73D-EB90-4BB4-902D-8ECEE7B0F6C0}" type="presParOf" srcId="{FC627FEE-A196-420C-8D49-C066D00D1A22}" destId="{C4E4BD21-DBC4-4EFB-8E2D-EA799BA406E2}" srcOrd="2" destOrd="0" presId="urn:microsoft.com/office/officeart/2005/8/layout/cycle7"/>
    <dgm:cxn modelId="{9DF26711-F77B-43B1-8846-0BC014364F67}" type="presParOf" srcId="{FC627FEE-A196-420C-8D49-C066D00D1A22}" destId="{BBE4AD8F-1293-4410-948F-7C729096A98C}" srcOrd="3" destOrd="0" presId="urn:microsoft.com/office/officeart/2005/8/layout/cycle7"/>
    <dgm:cxn modelId="{DBD81E9C-5CA0-432E-B64F-E3F1AD44EC7C}" type="presParOf" srcId="{BBE4AD8F-1293-4410-948F-7C729096A98C}" destId="{8CFEC486-1200-4A67-8E95-B3043FE0275A}" srcOrd="0" destOrd="0" presId="urn:microsoft.com/office/officeart/2005/8/layout/cycle7"/>
    <dgm:cxn modelId="{7C4DD83C-2BAE-4AD8-8758-6227FA2DBBF4}" type="presParOf" srcId="{FC627FEE-A196-420C-8D49-C066D00D1A22}" destId="{666A6735-EFD9-49C5-9109-43A62853989E}" srcOrd="4" destOrd="0" presId="urn:microsoft.com/office/officeart/2005/8/layout/cycle7"/>
    <dgm:cxn modelId="{0D8D6DA3-766F-449F-ACAA-CE76B527DB9B}" type="presParOf" srcId="{FC627FEE-A196-420C-8D49-C066D00D1A22}" destId="{B21DB87F-5899-4950-B09C-0BCFADCA790A}" srcOrd="5" destOrd="0" presId="urn:microsoft.com/office/officeart/2005/8/layout/cycle7"/>
    <dgm:cxn modelId="{57197550-06C9-4D22-AC2B-A2CB6D36736F}" type="presParOf" srcId="{B21DB87F-5899-4950-B09C-0BCFADCA790A}" destId="{E3231EBB-2E38-489A-B734-DFE034CD95D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3F970D-A56F-43F7-AEC6-17CA94A4B926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054775F-F6A5-4D93-9DBA-520386553D07}">
      <dgm:prSet phldrT="[Text]"/>
      <dgm:spPr/>
      <dgm:t>
        <a:bodyPr/>
        <a:lstStyle/>
        <a:p>
          <a:r>
            <a:rPr lang="cs-CZ" dirty="0" smtClean="0"/>
            <a:t>MAJETEK ZÁVAZKY</a:t>
          </a:r>
          <a:endParaRPr lang="cs-CZ" dirty="0"/>
        </a:p>
      </dgm:t>
    </dgm:pt>
    <dgm:pt modelId="{DB6142B5-754D-4C7E-B0A1-BC8D16D19C33}" type="parTrans" cxnId="{24AC542F-2F47-4B93-B357-7AD7449296B2}">
      <dgm:prSet/>
      <dgm:spPr/>
      <dgm:t>
        <a:bodyPr/>
        <a:lstStyle/>
        <a:p>
          <a:endParaRPr lang="cs-CZ"/>
        </a:p>
      </dgm:t>
    </dgm:pt>
    <dgm:pt modelId="{5893E8E4-EB5C-4359-8DE2-492CE5AA06F0}" type="sibTrans" cxnId="{24AC542F-2F47-4B93-B357-7AD7449296B2}">
      <dgm:prSet/>
      <dgm:spPr/>
      <dgm:t>
        <a:bodyPr/>
        <a:lstStyle/>
        <a:p>
          <a:endParaRPr lang="cs-CZ"/>
        </a:p>
      </dgm:t>
    </dgm:pt>
    <dgm:pt modelId="{38A1A6D3-83D0-4818-B5E3-57B347353820}">
      <dgm:prSet phldrT="[Text]"/>
      <dgm:spPr/>
      <dgm:t>
        <a:bodyPr/>
        <a:lstStyle/>
        <a:p>
          <a:r>
            <a:rPr lang="cs-CZ" dirty="0" smtClean="0"/>
            <a:t>Zadluženost</a:t>
          </a:r>
          <a:endParaRPr lang="cs-CZ" dirty="0"/>
        </a:p>
      </dgm:t>
    </dgm:pt>
    <dgm:pt modelId="{13306CE6-8386-4D9F-B907-B2F56361C63D}" type="parTrans" cxnId="{2ED62210-859D-47C9-AA5F-B56A12A87FA0}">
      <dgm:prSet/>
      <dgm:spPr/>
      <dgm:t>
        <a:bodyPr/>
        <a:lstStyle/>
        <a:p>
          <a:endParaRPr lang="cs-CZ"/>
        </a:p>
      </dgm:t>
    </dgm:pt>
    <dgm:pt modelId="{6FBE8761-B184-4395-A36D-9EED79537BDE}" type="sibTrans" cxnId="{2ED62210-859D-47C9-AA5F-B56A12A87FA0}">
      <dgm:prSet/>
      <dgm:spPr/>
      <dgm:t>
        <a:bodyPr/>
        <a:lstStyle/>
        <a:p>
          <a:endParaRPr lang="cs-CZ"/>
        </a:p>
      </dgm:t>
    </dgm:pt>
    <dgm:pt modelId="{F92F5D5C-6F61-4EFD-ADF8-C0A09D56DE9C}">
      <dgm:prSet phldrT="[Text]"/>
      <dgm:spPr/>
      <dgm:t>
        <a:bodyPr/>
        <a:lstStyle/>
        <a:p>
          <a:r>
            <a:rPr lang="cs-CZ" dirty="0" smtClean="0"/>
            <a:t>Majetek splacený</a:t>
          </a:r>
          <a:endParaRPr lang="cs-CZ" dirty="0"/>
        </a:p>
      </dgm:t>
    </dgm:pt>
    <dgm:pt modelId="{7751181C-F502-451F-96E4-6FCF8C339FC5}" type="parTrans" cxnId="{E409F15C-B4A6-4982-ADA2-B8D517654197}">
      <dgm:prSet/>
      <dgm:spPr/>
      <dgm:t>
        <a:bodyPr/>
        <a:lstStyle/>
        <a:p>
          <a:endParaRPr lang="cs-CZ"/>
        </a:p>
      </dgm:t>
    </dgm:pt>
    <dgm:pt modelId="{F8A83A1C-659F-4165-8F07-B3BF36171136}" type="sibTrans" cxnId="{E409F15C-B4A6-4982-ADA2-B8D517654197}">
      <dgm:prSet/>
      <dgm:spPr/>
      <dgm:t>
        <a:bodyPr/>
        <a:lstStyle/>
        <a:p>
          <a:endParaRPr lang="cs-CZ"/>
        </a:p>
      </dgm:t>
    </dgm:pt>
    <dgm:pt modelId="{FC627FEE-A196-420C-8D49-C066D00D1A22}" type="pres">
      <dgm:prSet presAssocID="{2C3F970D-A56F-43F7-AEC6-17CA94A4B92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0FC7BF-0BBE-44EF-A724-5DC557436F0A}" type="pres">
      <dgm:prSet presAssocID="{B054775F-F6A5-4D93-9DBA-520386553D07}" presName="node" presStyleLbl="node1" presStyleIdx="0" presStyleCnt="3" custRadScaleRad="99983" custRadScaleInc="-22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B41284-BC0B-4934-A14D-3EB31449D1D6}" type="pres">
      <dgm:prSet presAssocID="{5893E8E4-EB5C-4359-8DE2-492CE5AA06F0}" presName="sibTrans" presStyleLbl="sibTrans2D1" presStyleIdx="0" presStyleCnt="3"/>
      <dgm:spPr/>
      <dgm:t>
        <a:bodyPr/>
        <a:lstStyle/>
        <a:p>
          <a:endParaRPr lang="cs-CZ"/>
        </a:p>
      </dgm:t>
    </dgm:pt>
    <dgm:pt modelId="{4F12A919-8537-4881-9744-7770E37446E0}" type="pres">
      <dgm:prSet presAssocID="{5893E8E4-EB5C-4359-8DE2-492CE5AA06F0}" presName="connectorText" presStyleLbl="sibTrans2D1" presStyleIdx="0" presStyleCnt="3"/>
      <dgm:spPr/>
      <dgm:t>
        <a:bodyPr/>
        <a:lstStyle/>
        <a:p>
          <a:endParaRPr lang="cs-CZ"/>
        </a:p>
      </dgm:t>
    </dgm:pt>
    <dgm:pt modelId="{C4E4BD21-DBC4-4EFB-8E2D-EA799BA406E2}" type="pres">
      <dgm:prSet presAssocID="{38A1A6D3-83D0-4818-B5E3-57B34735382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E4AD8F-1293-4410-948F-7C729096A98C}" type="pres">
      <dgm:prSet presAssocID="{6FBE8761-B184-4395-A36D-9EED79537BDE}" presName="sibTrans" presStyleLbl="sibTrans2D1" presStyleIdx="1" presStyleCnt="3" custLinFactNeighborX="2566" custLinFactNeighborY="-11826"/>
      <dgm:spPr/>
      <dgm:t>
        <a:bodyPr/>
        <a:lstStyle/>
        <a:p>
          <a:endParaRPr lang="cs-CZ"/>
        </a:p>
      </dgm:t>
    </dgm:pt>
    <dgm:pt modelId="{8CFEC486-1200-4A67-8E95-B3043FE0275A}" type="pres">
      <dgm:prSet presAssocID="{6FBE8761-B184-4395-A36D-9EED79537BDE}" presName="connectorText" presStyleLbl="sibTrans2D1" presStyleIdx="1" presStyleCnt="3"/>
      <dgm:spPr/>
      <dgm:t>
        <a:bodyPr/>
        <a:lstStyle/>
        <a:p>
          <a:endParaRPr lang="cs-CZ"/>
        </a:p>
      </dgm:t>
    </dgm:pt>
    <dgm:pt modelId="{666A6735-EFD9-49C5-9109-43A62853989E}" type="pres">
      <dgm:prSet presAssocID="{F92F5D5C-6F61-4EFD-ADF8-C0A09D56DE9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DB87F-5899-4950-B09C-0BCFADCA790A}" type="pres">
      <dgm:prSet presAssocID="{F8A83A1C-659F-4165-8F07-B3BF36171136}" presName="sibTrans" presStyleLbl="sibTrans2D1" presStyleIdx="2" presStyleCnt="3"/>
      <dgm:spPr/>
      <dgm:t>
        <a:bodyPr/>
        <a:lstStyle/>
        <a:p>
          <a:endParaRPr lang="cs-CZ"/>
        </a:p>
      </dgm:t>
    </dgm:pt>
    <dgm:pt modelId="{E3231EBB-2E38-489A-B734-DFE034CD95D8}" type="pres">
      <dgm:prSet presAssocID="{F8A83A1C-659F-4165-8F07-B3BF36171136}" presName="connectorText" presStyleLbl="sibTrans2D1" presStyleIdx="2" presStyleCnt="3"/>
      <dgm:spPr/>
      <dgm:t>
        <a:bodyPr/>
        <a:lstStyle/>
        <a:p>
          <a:endParaRPr lang="cs-CZ"/>
        </a:p>
      </dgm:t>
    </dgm:pt>
  </dgm:ptLst>
  <dgm:cxnLst>
    <dgm:cxn modelId="{86E864A9-E9D8-434C-A9C8-AFF6BC132ABE}" type="presOf" srcId="{38A1A6D3-83D0-4818-B5E3-57B347353820}" destId="{C4E4BD21-DBC4-4EFB-8E2D-EA799BA406E2}" srcOrd="0" destOrd="0" presId="urn:microsoft.com/office/officeart/2005/8/layout/cycle7"/>
    <dgm:cxn modelId="{02E409DE-15DF-4A2A-BB8B-53FD69889C83}" type="presOf" srcId="{5893E8E4-EB5C-4359-8DE2-492CE5AA06F0}" destId="{A4B41284-BC0B-4934-A14D-3EB31449D1D6}" srcOrd="0" destOrd="0" presId="urn:microsoft.com/office/officeart/2005/8/layout/cycle7"/>
    <dgm:cxn modelId="{43FACE52-CDF6-43C3-874D-52F7B7CAD338}" type="presOf" srcId="{F8A83A1C-659F-4165-8F07-B3BF36171136}" destId="{B21DB87F-5899-4950-B09C-0BCFADCA790A}" srcOrd="0" destOrd="0" presId="urn:microsoft.com/office/officeart/2005/8/layout/cycle7"/>
    <dgm:cxn modelId="{3BB607FB-439C-4680-8DA8-D37F32D1E50E}" type="presOf" srcId="{5893E8E4-EB5C-4359-8DE2-492CE5AA06F0}" destId="{4F12A919-8537-4881-9744-7770E37446E0}" srcOrd="1" destOrd="0" presId="urn:microsoft.com/office/officeart/2005/8/layout/cycle7"/>
    <dgm:cxn modelId="{8F0C4127-BAB0-4EDC-9E9A-7BA460A5A39B}" type="presOf" srcId="{2C3F970D-A56F-43F7-AEC6-17CA94A4B926}" destId="{FC627FEE-A196-420C-8D49-C066D00D1A22}" srcOrd="0" destOrd="0" presId="urn:microsoft.com/office/officeart/2005/8/layout/cycle7"/>
    <dgm:cxn modelId="{000068E9-F37F-40D2-8098-95088CAE2496}" type="presOf" srcId="{F8A83A1C-659F-4165-8F07-B3BF36171136}" destId="{E3231EBB-2E38-489A-B734-DFE034CD95D8}" srcOrd="1" destOrd="0" presId="urn:microsoft.com/office/officeart/2005/8/layout/cycle7"/>
    <dgm:cxn modelId="{E3BD98AB-5570-4D18-9EA3-5DFE4D0BFCFE}" type="presOf" srcId="{B054775F-F6A5-4D93-9DBA-520386553D07}" destId="{740FC7BF-0BBE-44EF-A724-5DC557436F0A}" srcOrd="0" destOrd="0" presId="urn:microsoft.com/office/officeart/2005/8/layout/cycle7"/>
    <dgm:cxn modelId="{24AC542F-2F47-4B93-B357-7AD7449296B2}" srcId="{2C3F970D-A56F-43F7-AEC6-17CA94A4B926}" destId="{B054775F-F6A5-4D93-9DBA-520386553D07}" srcOrd="0" destOrd="0" parTransId="{DB6142B5-754D-4C7E-B0A1-BC8D16D19C33}" sibTransId="{5893E8E4-EB5C-4359-8DE2-492CE5AA06F0}"/>
    <dgm:cxn modelId="{D2ADC2A8-4D62-490E-BE3D-CC1FA707E1AE}" type="presOf" srcId="{F92F5D5C-6F61-4EFD-ADF8-C0A09D56DE9C}" destId="{666A6735-EFD9-49C5-9109-43A62853989E}" srcOrd="0" destOrd="0" presId="urn:microsoft.com/office/officeart/2005/8/layout/cycle7"/>
    <dgm:cxn modelId="{A93E35A1-1DD2-445C-90D8-7E2A329562F1}" type="presOf" srcId="{6FBE8761-B184-4395-A36D-9EED79537BDE}" destId="{BBE4AD8F-1293-4410-948F-7C729096A98C}" srcOrd="0" destOrd="0" presId="urn:microsoft.com/office/officeart/2005/8/layout/cycle7"/>
    <dgm:cxn modelId="{E409F15C-B4A6-4982-ADA2-B8D517654197}" srcId="{2C3F970D-A56F-43F7-AEC6-17CA94A4B926}" destId="{F92F5D5C-6F61-4EFD-ADF8-C0A09D56DE9C}" srcOrd="2" destOrd="0" parTransId="{7751181C-F502-451F-96E4-6FCF8C339FC5}" sibTransId="{F8A83A1C-659F-4165-8F07-B3BF36171136}"/>
    <dgm:cxn modelId="{58B63060-76DD-4C4D-875E-8732767B9188}" type="presOf" srcId="{6FBE8761-B184-4395-A36D-9EED79537BDE}" destId="{8CFEC486-1200-4A67-8E95-B3043FE0275A}" srcOrd="1" destOrd="0" presId="urn:microsoft.com/office/officeart/2005/8/layout/cycle7"/>
    <dgm:cxn modelId="{2ED62210-859D-47C9-AA5F-B56A12A87FA0}" srcId="{2C3F970D-A56F-43F7-AEC6-17CA94A4B926}" destId="{38A1A6D3-83D0-4818-B5E3-57B347353820}" srcOrd="1" destOrd="0" parTransId="{13306CE6-8386-4D9F-B907-B2F56361C63D}" sibTransId="{6FBE8761-B184-4395-A36D-9EED79537BDE}"/>
    <dgm:cxn modelId="{EBE02C3A-6D5A-4D24-B16E-1CC623F36E93}" type="presParOf" srcId="{FC627FEE-A196-420C-8D49-C066D00D1A22}" destId="{740FC7BF-0BBE-44EF-A724-5DC557436F0A}" srcOrd="0" destOrd="0" presId="urn:microsoft.com/office/officeart/2005/8/layout/cycle7"/>
    <dgm:cxn modelId="{F5847A83-9655-4AEB-8360-726676E830A7}" type="presParOf" srcId="{FC627FEE-A196-420C-8D49-C066D00D1A22}" destId="{A4B41284-BC0B-4934-A14D-3EB31449D1D6}" srcOrd="1" destOrd="0" presId="urn:microsoft.com/office/officeart/2005/8/layout/cycle7"/>
    <dgm:cxn modelId="{E8140B7B-FF88-4462-A795-8E0A829E4FC7}" type="presParOf" srcId="{A4B41284-BC0B-4934-A14D-3EB31449D1D6}" destId="{4F12A919-8537-4881-9744-7770E37446E0}" srcOrd="0" destOrd="0" presId="urn:microsoft.com/office/officeart/2005/8/layout/cycle7"/>
    <dgm:cxn modelId="{A90305B0-05B7-49AB-BB6F-185EC3640A86}" type="presParOf" srcId="{FC627FEE-A196-420C-8D49-C066D00D1A22}" destId="{C4E4BD21-DBC4-4EFB-8E2D-EA799BA406E2}" srcOrd="2" destOrd="0" presId="urn:microsoft.com/office/officeart/2005/8/layout/cycle7"/>
    <dgm:cxn modelId="{1921B065-FC15-4931-9CD2-5C4EDA9D726F}" type="presParOf" srcId="{FC627FEE-A196-420C-8D49-C066D00D1A22}" destId="{BBE4AD8F-1293-4410-948F-7C729096A98C}" srcOrd="3" destOrd="0" presId="urn:microsoft.com/office/officeart/2005/8/layout/cycle7"/>
    <dgm:cxn modelId="{F9C712E5-66EA-4E38-844E-DDEAB8DC8168}" type="presParOf" srcId="{BBE4AD8F-1293-4410-948F-7C729096A98C}" destId="{8CFEC486-1200-4A67-8E95-B3043FE0275A}" srcOrd="0" destOrd="0" presId="urn:microsoft.com/office/officeart/2005/8/layout/cycle7"/>
    <dgm:cxn modelId="{1DC0561F-4E74-4A5E-BCA7-14F147736649}" type="presParOf" srcId="{FC627FEE-A196-420C-8D49-C066D00D1A22}" destId="{666A6735-EFD9-49C5-9109-43A62853989E}" srcOrd="4" destOrd="0" presId="urn:microsoft.com/office/officeart/2005/8/layout/cycle7"/>
    <dgm:cxn modelId="{4A7B0AE5-43F5-4850-A7FB-2902F3F25681}" type="presParOf" srcId="{FC627FEE-A196-420C-8D49-C066D00D1A22}" destId="{B21DB87F-5899-4950-B09C-0BCFADCA790A}" srcOrd="5" destOrd="0" presId="urn:microsoft.com/office/officeart/2005/8/layout/cycle7"/>
    <dgm:cxn modelId="{E47054C6-B5ED-4D7D-AC7E-052B38C065B5}" type="presParOf" srcId="{B21DB87F-5899-4950-B09C-0BCFADCA790A}" destId="{E3231EBB-2E38-489A-B734-DFE034CD95D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FC7BF-0BBE-44EF-A724-5DC557436F0A}">
      <dsp:nvSpPr>
        <dsp:cNvPr id="0" name=""/>
        <dsp:cNvSpPr/>
      </dsp:nvSpPr>
      <dsp:spPr>
        <a:xfrm>
          <a:off x="1287412" y="291140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ROZPOČET RODINY</a:t>
          </a:r>
          <a:endParaRPr lang="cs-CZ" sz="2100" kern="1200" dirty="0"/>
        </a:p>
      </dsp:txBody>
      <dsp:txXfrm>
        <a:off x="1310865" y="314593"/>
        <a:ext cx="1554568" cy="753831"/>
      </dsp:txXfrm>
    </dsp:sp>
    <dsp:sp modelId="{A4B41284-BC0B-4934-A14D-3EB31449D1D6}">
      <dsp:nvSpPr>
        <dsp:cNvPr id="0" name=""/>
        <dsp:cNvSpPr/>
      </dsp:nvSpPr>
      <dsp:spPr>
        <a:xfrm rot="3559210">
          <a:off x="2350011" y="1696417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2434088" y="1752469"/>
        <a:ext cx="666780" cy="168154"/>
      </dsp:txXfrm>
    </dsp:sp>
    <dsp:sp modelId="{C4E4BD21-DBC4-4EFB-8E2D-EA799BA406E2}">
      <dsp:nvSpPr>
        <dsp:cNvPr id="0" name=""/>
        <dsp:cNvSpPr/>
      </dsp:nvSpPr>
      <dsp:spPr>
        <a:xfrm>
          <a:off x="2646070" y="2581215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Schodek</a:t>
          </a:r>
          <a:endParaRPr lang="cs-CZ" sz="2100" kern="1200" dirty="0"/>
        </a:p>
      </dsp:txBody>
      <dsp:txXfrm>
        <a:off x="2669523" y="2604668"/>
        <a:ext cx="1554568" cy="753831"/>
      </dsp:txXfrm>
    </dsp:sp>
    <dsp:sp modelId="{BBE4AD8F-1293-4410-948F-7C729096A98C}">
      <dsp:nvSpPr>
        <dsp:cNvPr id="0" name=""/>
        <dsp:cNvSpPr/>
      </dsp:nvSpPr>
      <dsp:spPr>
        <a:xfrm rot="10800000">
          <a:off x="1728193" y="2808312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 rot="10800000">
        <a:off x="1812270" y="2864364"/>
        <a:ext cx="666780" cy="168154"/>
      </dsp:txXfrm>
    </dsp:sp>
    <dsp:sp modelId="{666A6735-EFD9-49C5-9109-43A62853989E}">
      <dsp:nvSpPr>
        <dsp:cNvPr id="0" name=""/>
        <dsp:cNvSpPr/>
      </dsp:nvSpPr>
      <dsp:spPr>
        <a:xfrm>
          <a:off x="927" y="2581215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Přebytek</a:t>
          </a:r>
          <a:endParaRPr lang="cs-CZ" sz="2100" kern="1200" dirty="0"/>
        </a:p>
      </dsp:txBody>
      <dsp:txXfrm>
        <a:off x="24380" y="2604668"/>
        <a:ext cx="1554568" cy="753831"/>
      </dsp:txXfrm>
    </dsp:sp>
    <dsp:sp modelId="{B21DB87F-5899-4950-B09C-0BCFADCA790A}">
      <dsp:nvSpPr>
        <dsp:cNvPr id="0" name=""/>
        <dsp:cNvSpPr/>
      </dsp:nvSpPr>
      <dsp:spPr>
        <a:xfrm rot="17959547">
          <a:off x="1027440" y="1696417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1111517" y="1752469"/>
        <a:ext cx="666780" cy="168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FC7BF-0BBE-44EF-A724-5DC557436F0A}">
      <dsp:nvSpPr>
        <dsp:cNvPr id="0" name=""/>
        <dsp:cNvSpPr/>
      </dsp:nvSpPr>
      <dsp:spPr>
        <a:xfrm>
          <a:off x="1287412" y="291140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MAJETEK ZÁVAZKY</a:t>
          </a:r>
          <a:endParaRPr lang="cs-CZ" sz="2100" kern="1200" dirty="0"/>
        </a:p>
      </dsp:txBody>
      <dsp:txXfrm>
        <a:off x="1310865" y="314593"/>
        <a:ext cx="1554568" cy="753831"/>
      </dsp:txXfrm>
    </dsp:sp>
    <dsp:sp modelId="{A4B41284-BC0B-4934-A14D-3EB31449D1D6}">
      <dsp:nvSpPr>
        <dsp:cNvPr id="0" name=""/>
        <dsp:cNvSpPr/>
      </dsp:nvSpPr>
      <dsp:spPr>
        <a:xfrm rot="3559210">
          <a:off x="2350011" y="1696417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2434088" y="1752469"/>
        <a:ext cx="666780" cy="168154"/>
      </dsp:txXfrm>
    </dsp:sp>
    <dsp:sp modelId="{C4E4BD21-DBC4-4EFB-8E2D-EA799BA406E2}">
      <dsp:nvSpPr>
        <dsp:cNvPr id="0" name=""/>
        <dsp:cNvSpPr/>
      </dsp:nvSpPr>
      <dsp:spPr>
        <a:xfrm>
          <a:off x="2646070" y="2581215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Zadluženost</a:t>
          </a:r>
          <a:endParaRPr lang="cs-CZ" sz="2100" kern="1200" dirty="0"/>
        </a:p>
      </dsp:txBody>
      <dsp:txXfrm>
        <a:off x="2669523" y="2604668"/>
        <a:ext cx="1554568" cy="753831"/>
      </dsp:txXfrm>
    </dsp:sp>
    <dsp:sp modelId="{BBE4AD8F-1293-4410-948F-7C729096A98C}">
      <dsp:nvSpPr>
        <dsp:cNvPr id="0" name=""/>
        <dsp:cNvSpPr/>
      </dsp:nvSpPr>
      <dsp:spPr>
        <a:xfrm rot="10800000">
          <a:off x="1728193" y="2808312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 rot="10800000">
        <a:off x="1812270" y="2864364"/>
        <a:ext cx="666780" cy="168154"/>
      </dsp:txXfrm>
    </dsp:sp>
    <dsp:sp modelId="{666A6735-EFD9-49C5-9109-43A62853989E}">
      <dsp:nvSpPr>
        <dsp:cNvPr id="0" name=""/>
        <dsp:cNvSpPr/>
      </dsp:nvSpPr>
      <dsp:spPr>
        <a:xfrm>
          <a:off x="927" y="2581215"/>
          <a:ext cx="1601474" cy="80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Majetek splacený</a:t>
          </a:r>
          <a:endParaRPr lang="cs-CZ" sz="2100" kern="1200" dirty="0"/>
        </a:p>
      </dsp:txBody>
      <dsp:txXfrm>
        <a:off x="24380" y="2604668"/>
        <a:ext cx="1554568" cy="753831"/>
      </dsp:txXfrm>
    </dsp:sp>
    <dsp:sp modelId="{B21DB87F-5899-4950-B09C-0BCFADCA790A}">
      <dsp:nvSpPr>
        <dsp:cNvPr id="0" name=""/>
        <dsp:cNvSpPr/>
      </dsp:nvSpPr>
      <dsp:spPr>
        <a:xfrm rot="17959547">
          <a:off x="1027440" y="1696417"/>
          <a:ext cx="834934" cy="28025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1111517" y="1752469"/>
        <a:ext cx="666780" cy="1681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386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78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61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452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54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35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844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41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834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185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32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5BD31-EDB2-41FF-A595-24BF69AB64C2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40954-D3BA-4347-9A96-D6133EC041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20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finance.cz/hypoteky/srovnan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finance.cz/hypoteky/srovnan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010453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VY_62_INOVACE_01B_03_Majetek a závazky domácnosti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.10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77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dirty="0"/>
              <a:t>Materiál je určen pro žáky </a:t>
            </a:r>
            <a:r>
              <a:rPr lang="cs-CZ" b="1" dirty="0" smtClean="0"/>
              <a:t>v </a:t>
            </a:r>
            <a:r>
              <a:rPr lang="cs-CZ" b="1" dirty="0"/>
              <a:t>předmětu „Seminář z ekonomie – finanční gramotnost</a:t>
            </a:r>
            <a:r>
              <a:rPr lang="cs-CZ" b="1" dirty="0" smtClean="0"/>
              <a:t>“.</a:t>
            </a:r>
            <a:endParaRPr lang="cs-CZ" b="1" dirty="0"/>
          </a:p>
          <a:p>
            <a:r>
              <a:rPr lang="cs-CZ" b="1" dirty="0"/>
              <a:t>Žáci se seznamují s pojmy </a:t>
            </a:r>
            <a:r>
              <a:rPr lang="cs-CZ" b="1" dirty="0" smtClean="0"/>
              <a:t>majetek, závazky, rozvaha </a:t>
            </a:r>
            <a:r>
              <a:rPr lang="cs-CZ" b="1" dirty="0" smtClean="0"/>
              <a:t>domácnosti, </a:t>
            </a:r>
            <a:r>
              <a:rPr lang="cs-CZ" b="1" dirty="0" smtClean="0"/>
              <a:t>domácí </a:t>
            </a:r>
            <a:r>
              <a:rPr lang="cs-CZ" b="1" dirty="0" smtClean="0"/>
              <a:t>finance a rezerva domácího rozpočtu. </a:t>
            </a:r>
          </a:p>
          <a:p>
            <a:r>
              <a:rPr lang="cs-CZ" b="1" dirty="0" smtClean="0"/>
              <a:t>Na </a:t>
            </a:r>
            <a:r>
              <a:rPr lang="cs-CZ" b="1" dirty="0" smtClean="0"/>
              <a:t>praktickém příkladu (snímek č. 6) se seznamují s hypotetickou rozvahou domácnosti, následně vytváří (snímek č. 7) vlastní rozvahu. </a:t>
            </a:r>
            <a:endParaRPr lang="cs-CZ" b="1" dirty="0" smtClean="0"/>
          </a:p>
          <a:p>
            <a:r>
              <a:rPr lang="cs-CZ" b="1" dirty="0" smtClean="0"/>
              <a:t>Na snímku č. 10 odpovídají pomocí digitálního pera na otázky k tématu.</a:t>
            </a:r>
            <a:endParaRPr lang="cs-CZ" b="1" dirty="0" smtClean="0"/>
          </a:p>
          <a:p>
            <a:r>
              <a:rPr lang="cs-CZ" b="1" dirty="0" smtClean="0"/>
              <a:t>Na základě získaných vědomostí a s pomocí odkazu na příslušné webové stránky rozhodují o tom, za jakých okolností si může konkrétní domácnost pořídit nemovitost na hypoteční úvěr (snímek č. </a:t>
            </a:r>
            <a:r>
              <a:rPr lang="cs-CZ" b="1" dirty="0" smtClean="0"/>
              <a:t>11).</a:t>
            </a:r>
            <a:endParaRPr lang="cs-CZ" b="1" dirty="0"/>
          </a:p>
          <a:p>
            <a:r>
              <a:rPr lang="cs-CZ" b="1" dirty="0"/>
              <a:t>Cílem je praktická dovednost žáka sestavit </a:t>
            </a:r>
            <a:r>
              <a:rPr lang="cs-CZ" b="1" dirty="0" smtClean="0"/>
              <a:t>rozvahu </a:t>
            </a:r>
            <a:r>
              <a:rPr lang="cs-CZ" b="1" dirty="0" smtClean="0"/>
              <a:t>domácnosti s příslušnou rezervou a </a:t>
            </a:r>
            <a:r>
              <a:rPr lang="cs-CZ" b="1" dirty="0" smtClean="0"/>
              <a:t>kvalifikovat správně možnosti investování domácnosti.</a:t>
            </a:r>
            <a:endParaRPr lang="cs-CZ" b="1" dirty="0"/>
          </a:p>
          <a:p>
            <a:r>
              <a:rPr lang="cs-CZ" b="1" dirty="0"/>
              <a:t>Časová dotace – dle počtu žáků, cca </a:t>
            </a:r>
            <a:r>
              <a:rPr lang="cs-CZ" b="1" dirty="0" smtClean="0"/>
              <a:t>45 </a:t>
            </a:r>
            <a:r>
              <a:rPr lang="cs-CZ" b="1" dirty="0"/>
              <a:t>minut</a:t>
            </a:r>
          </a:p>
          <a:p>
            <a:endParaRPr lang="cs-CZ" b="1" dirty="0"/>
          </a:p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</a:rPr>
              <a:t>Materiál je určen k interaktivní výuce.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742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MAJETEK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Veškerá hodnota, kterou můžeme </a:t>
            </a:r>
            <a:r>
              <a:rPr lang="cs-CZ" b="1" dirty="0" smtClean="0"/>
              <a:t>disponovat v tržních cenách.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Zahrnuje: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Peníze </a:t>
            </a:r>
            <a:r>
              <a:rPr lang="cs-CZ" dirty="0" smtClean="0"/>
              <a:t>- </a:t>
            </a:r>
            <a:r>
              <a:rPr lang="cs-CZ" i="1" dirty="0" smtClean="0"/>
              <a:t>hotovost, bankovní účty (běžné, termínované, spořící)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Finanční majetek </a:t>
            </a:r>
            <a:r>
              <a:rPr lang="cs-CZ" i="1" dirty="0" smtClean="0"/>
              <a:t>– cenné papíry, stavební spoření, penzijní připojištění, pohledávky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Nemovitosti </a:t>
            </a:r>
            <a:r>
              <a:rPr lang="cs-CZ" dirty="0" smtClean="0"/>
              <a:t>– </a:t>
            </a:r>
            <a:r>
              <a:rPr lang="cs-CZ" i="1" dirty="0" smtClean="0"/>
              <a:t>dům, pozemek, zahrada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Ostatní majetek </a:t>
            </a:r>
            <a:r>
              <a:rPr lang="cs-CZ" dirty="0" smtClean="0"/>
              <a:t>– </a:t>
            </a:r>
            <a:r>
              <a:rPr lang="cs-CZ" i="1" dirty="0" smtClean="0"/>
              <a:t>auto, šperky, vybavení domácnosti, starožitnosti ………..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20976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ZÁVAZKY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Jsou to pohledávky, které jsme povinni splatit.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Zahrnují: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Krátkodobé do 1 roku </a:t>
            </a:r>
            <a:r>
              <a:rPr lang="cs-CZ" i="1" dirty="0" smtClean="0"/>
              <a:t>– krátkodobé půjčky, půjčky od přátel, rodiny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Střednědobé do 5 let </a:t>
            </a:r>
            <a:r>
              <a:rPr lang="cs-CZ" dirty="0" smtClean="0"/>
              <a:t>– </a:t>
            </a:r>
            <a:r>
              <a:rPr lang="cs-CZ" i="1" dirty="0" smtClean="0"/>
              <a:t>spotřebitelské úvěry, splátkový prodej, leasing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Dlouhodobé závazky </a:t>
            </a:r>
            <a:r>
              <a:rPr lang="cs-CZ" dirty="0" smtClean="0"/>
              <a:t>– </a:t>
            </a:r>
            <a:r>
              <a:rPr lang="cs-CZ" i="1" dirty="0" smtClean="0"/>
              <a:t>hypotéky, úvěry ze stavebního spoření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4276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ROZVAHA DOMÁCNOSTI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Ukazuje skutečný majetek </a:t>
            </a:r>
            <a:r>
              <a:rPr lang="cs-CZ" dirty="0" smtClean="0"/>
              <a:t>(uvádíme v tržní ceně = hodnota, kterou právě teď má)</a:t>
            </a:r>
          </a:p>
          <a:p>
            <a:r>
              <a:rPr lang="cs-CZ" b="1" dirty="0" smtClean="0"/>
              <a:t>Porovnává majetek a závazky. </a:t>
            </a:r>
            <a:r>
              <a:rPr lang="cs-CZ" dirty="0" smtClean="0"/>
              <a:t>Pokud závazky převyšují hodnotu majetku, je zde riziko předlužení domácnosti</a:t>
            </a:r>
          </a:p>
          <a:p>
            <a:r>
              <a:rPr lang="cs-CZ" b="1" dirty="0" smtClean="0"/>
              <a:t>Hodnota majetku či výše závazků se může měnit.</a:t>
            </a:r>
            <a:r>
              <a:rPr lang="cs-CZ" dirty="0" smtClean="0"/>
              <a:t> (Př. splatili jsme hypotéku a zvýšil se nám příjem ze závislé výdělečné činnosti)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396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Praktický příklad rodiny Novákových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Majetek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smtClean="0"/>
              <a:t>Běžný účet              </a:t>
            </a:r>
            <a:r>
              <a:rPr lang="cs-CZ" b="1" dirty="0" smtClean="0"/>
              <a:t>32 000 Kč</a:t>
            </a:r>
          </a:p>
          <a:p>
            <a:r>
              <a:rPr lang="cs-CZ" dirty="0" smtClean="0"/>
              <a:t>Stavební spoření </a:t>
            </a:r>
            <a:r>
              <a:rPr lang="cs-CZ" b="1" dirty="0" smtClean="0"/>
              <a:t>120 000 Kč</a:t>
            </a:r>
          </a:p>
          <a:p>
            <a:r>
              <a:rPr lang="cs-CZ" dirty="0" smtClean="0"/>
              <a:t>Byt ve vlastnictví </a:t>
            </a:r>
            <a:r>
              <a:rPr lang="cs-CZ" b="1" dirty="0" smtClean="0"/>
              <a:t>550 000 Kč</a:t>
            </a:r>
          </a:p>
          <a:p>
            <a:r>
              <a:rPr lang="cs-CZ" dirty="0" smtClean="0"/>
              <a:t>Auto                      </a:t>
            </a:r>
            <a:r>
              <a:rPr lang="cs-CZ" b="1" dirty="0" smtClean="0"/>
              <a:t>220 000 Kč</a:t>
            </a:r>
          </a:p>
          <a:p>
            <a:r>
              <a:rPr lang="cs-CZ" dirty="0" smtClean="0"/>
              <a:t>Vybavení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domácnosti          </a:t>
            </a:r>
            <a:r>
              <a:rPr lang="cs-CZ" b="1" dirty="0" smtClean="0"/>
              <a:t>345 000 Kč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CELKEM                  1 267 000 Kč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ROZDÍL                    + 717 000 Kč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Závazky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Osobní půjčky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krátkodobé           </a:t>
            </a:r>
            <a:r>
              <a:rPr lang="cs-CZ" b="1" dirty="0" smtClean="0"/>
              <a:t>150 000 Kč</a:t>
            </a:r>
          </a:p>
          <a:p>
            <a:r>
              <a:rPr lang="cs-CZ" dirty="0" smtClean="0"/>
              <a:t>Leasing                              </a:t>
            </a:r>
            <a:r>
              <a:rPr lang="cs-CZ" b="1" dirty="0" smtClean="0"/>
              <a:t>0 Kč</a:t>
            </a:r>
          </a:p>
          <a:p>
            <a:r>
              <a:rPr lang="cs-CZ" dirty="0" smtClean="0"/>
              <a:t>Hypotéka              </a:t>
            </a:r>
            <a:r>
              <a:rPr lang="cs-CZ" b="1" dirty="0" smtClean="0"/>
              <a:t>400 000 Kč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CELKEM                     550 000 Kč</a:t>
            </a:r>
            <a:endParaRPr lang="cs-CZ" b="1" dirty="0">
              <a:solidFill>
                <a:schemeClr val="accent2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014386"/>
              </p:ext>
            </p:extLst>
          </p:nvPr>
        </p:nvGraphicFramePr>
        <p:xfrm>
          <a:off x="1524000" y="1397000"/>
          <a:ext cx="6096000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7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ÚKOL - ROZVAHA VAŠÍ DOMÁCNOSTI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Doplňte do tabulky údaje o majetku a závazcích vaší rodiny, porovnejte a vyhodnoťte skutečnou hodnotu vašeho majetku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745362"/>
              </p:ext>
            </p:extLst>
          </p:nvPr>
        </p:nvGraphicFramePr>
        <p:xfrm>
          <a:off x="683568" y="2420885"/>
          <a:ext cx="7560840" cy="4176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1069"/>
                <a:gridCol w="3809771"/>
              </a:tblGrid>
              <a:tr h="633422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Majetek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Závazky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061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4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DOMÁCÍ FINANCE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Porovnáváme a vyhodnocujeme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průběžný stav financí         celkový stav financí</a:t>
            </a:r>
            <a:endParaRPr lang="cs-CZ" b="1" dirty="0">
              <a:solidFill>
                <a:schemeClr val="accent2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6363120"/>
              </p:ext>
            </p:extLst>
          </p:nvPr>
        </p:nvGraphicFramePr>
        <p:xfrm>
          <a:off x="179512" y="2564904"/>
          <a:ext cx="4248472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6856431"/>
              </p:ext>
            </p:extLst>
          </p:nvPr>
        </p:nvGraphicFramePr>
        <p:xfrm>
          <a:off x="4644008" y="2564904"/>
          <a:ext cx="4248472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6755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b="1" dirty="0" smtClean="0"/>
              <a:t>V rozpočtu domácnosti je důležitá rezerva</a:t>
            </a:r>
          </a:p>
          <a:p>
            <a:endParaRPr lang="cs-CZ" b="1" dirty="0" smtClean="0"/>
          </a:p>
          <a:p>
            <a:r>
              <a:rPr lang="cs-CZ" b="1" dirty="0" smtClean="0"/>
              <a:t>Nečekané výdaje, výpadek příjmů</a:t>
            </a:r>
          </a:p>
          <a:p>
            <a:endParaRPr lang="cs-CZ" b="1" dirty="0" smtClean="0"/>
          </a:p>
          <a:p>
            <a:r>
              <a:rPr lang="cs-CZ" b="1" dirty="0" smtClean="0"/>
              <a:t>Výše rezervy – individuální</a:t>
            </a:r>
          </a:p>
          <a:p>
            <a:endParaRPr lang="cs-CZ" b="1" dirty="0" smtClean="0"/>
          </a:p>
          <a:p>
            <a:r>
              <a:rPr lang="cs-CZ" b="1" dirty="0" smtClean="0"/>
              <a:t>Obecné doporučení  - trojnásobek až šestinásobek průměrných měsíčních výdajů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2596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kromě příjmů a výdajů posuzujeme při hospodaření domácnosti?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Majetek a závazky domácnosti.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všechno obsahují domácí finance?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Příjmy a výdaje; majetek a závazky.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podmínkou pravdivosti rozvahy domácnosti?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Musíme uvádět majetek v aktuálních tržních cenách.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čím by měl počítat domácí rozpočet a proč?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rezervou - kvůli nečekaným výdajům či výpadkům v příjmech.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vysoká by rezerva měla být?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6násobek průměrných měsíčních výdajů.</a:t>
            </a:r>
          </a:p>
          <a:p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387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ÚKOL NA PŘÍŠTÍ HODINU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Rozhodněte, zda si může rodina Novotných (2dospělí + 1 dítě) dovolit koupit byt na hypotéku za 1 milion korun při těchto domácích financích: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>
                <a:solidFill>
                  <a:schemeClr val="accent2"/>
                </a:solidFill>
              </a:rPr>
              <a:t>Příjmy/měsíc ……………………. 48 000 Kč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/>
                </a:solidFill>
              </a:rPr>
              <a:t> </a:t>
            </a:r>
            <a:r>
              <a:rPr lang="cs-CZ" b="1" dirty="0" smtClean="0">
                <a:solidFill>
                  <a:schemeClr val="accent2"/>
                </a:solidFill>
              </a:rPr>
              <a:t>   Výdaje/měsíc ……………………  41 000 Kč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/>
                </a:solidFill>
              </a:rPr>
              <a:t> </a:t>
            </a:r>
            <a:r>
              <a:rPr lang="cs-CZ" b="1" dirty="0" smtClean="0">
                <a:solidFill>
                  <a:schemeClr val="accent2"/>
                </a:solidFill>
              </a:rPr>
              <a:t>   Majetek v penězích ………….  75 000 Kč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/>
                </a:solidFill>
              </a:rPr>
              <a:t> </a:t>
            </a:r>
            <a:r>
              <a:rPr lang="cs-CZ" b="1" dirty="0" smtClean="0">
                <a:solidFill>
                  <a:schemeClr val="accent2"/>
                </a:solidFill>
              </a:rPr>
              <a:t>   Zadluženost   ………………………………0 Kč</a:t>
            </a:r>
          </a:p>
          <a:p>
            <a:r>
              <a:rPr lang="cs-CZ" dirty="0" smtClean="0"/>
              <a:t>Navrhněte, u jaké banky a na kolik let splácení by na ni mohla dosáhnout. Informace hledejte na internetových stránkách: </a:t>
            </a:r>
            <a:r>
              <a:rPr lang="cs-CZ" dirty="0">
                <a:hlinkClick r:id="rId2"/>
              </a:rPr>
              <a:t>http://www.sfinance.cz/hypoteky/srovnani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818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KLINSKÝ,P.; CHROMÁ,D.; TESAŘOVÁ,S. aj. </a:t>
            </a:r>
            <a:r>
              <a:rPr lang="cs-CZ" sz="1800" i="1" dirty="0"/>
              <a:t>Finanční gramotnost - obsah a příklady z praxe škol. </a:t>
            </a:r>
            <a:r>
              <a:rPr lang="cs-CZ" sz="1800" dirty="0"/>
              <a:t>Národní ústav odborného vzdělávání. Praha: NÚOV, 2008. ISBN 978-80-87063-13-2.</a:t>
            </a:r>
          </a:p>
          <a:p>
            <a:r>
              <a:rPr lang="cs-CZ" sz="1800" dirty="0"/>
              <a:t>Archiv </a:t>
            </a:r>
            <a:r>
              <a:rPr lang="cs-CZ" sz="1800" dirty="0" smtClean="0"/>
              <a:t>autora</a:t>
            </a:r>
          </a:p>
          <a:p>
            <a:r>
              <a:rPr lang="cs-CZ" sz="1800" dirty="0">
                <a:hlinkClick r:id="rId2"/>
              </a:rPr>
              <a:t>http://www.sfinance.cz/hypoteky/srovnani</a:t>
            </a:r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03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674</Words>
  <Application>Microsoft Office PowerPoint</Application>
  <PresentationFormat>Předvádění na obrazovce (4:3)</PresentationFormat>
  <Paragraphs>107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MAJETEK </vt:lpstr>
      <vt:lpstr>ZÁVAZKY</vt:lpstr>
      <vt:lpstr>ROZVAHA DOMÁCNOSTI</vt:lpstr>
      <vt:lpstr>Praktický příklad rodiny Novákových</vt:lpstr>
      <vt:lpstr>ÚKOL - ROZVAHA VAŠÍ DOMÁCNOSTI</vt:lpstr>
      <vt:lpstr>DOMÁCÍ FINANCE</vt:lpstr>
      <vt:lpstr>Prezentace aplikace PowerPoint</vt:lpstr>
      <vt:lpstr>OTÁZKY K OPAKOVÁNÍ</vt:lpstr>
      <vt:lpstr>ÚKOL NA PŘÍŠTÍ HODINU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 Zahrádka</dc:creator>
  <cp:lastModifiedBy>Jaroslav Zahrádka</cp:lastModifiedBy>
  <cp:revision>24</cp:revision>
  <dcterms:created xsi:type="dcterms:W3CDTF">2013-10-31T11:40:11Z</dcterms:created>
  <dcterms:modified xsi:type="dcterms:W3CDTF">2013-12-01T09:48:08Z</dcterms:modified>
</cp:coreProperties>
</file>