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941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182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391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1410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0702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0626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9113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2561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383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8410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8870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053ED-E4DE-415F-BDC9-1B76F85B892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156EB-A667-443A-927C-2B5E609AF0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6551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7595312"/>
              </p:ext>
            </p:extLst>
          </p:nvPr>
        </p:nvGraphicFramePr>
        <p:xfrm>
          <a:off x="467544" y="2420888"/>
          <a:ext cx="8136904" cy="33624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9791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41447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Marcela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Zahrádková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725331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VY_62_INOVACE_01B_04_Osobní aktiva a pasiva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1447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Finanční gramotnost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1447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1447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6.10. 2013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952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dirty="0" smtClean="0"/>
              <a:t>Materiál je určen pro žáky v předmětu „Seminář z ekonomie – finanční gramotnost“</a:t>
            </a:r>
          </a:p>
          <a:p>
            <a:r>
              <a:rPr lang="cs-CZ" b="1" dirty="0" smtClean="0"/>
              <a:t>Žáci se seznamují s pojmy osobní aktiva, osobní pasiva a prostřednictvím digitálního pera je určují na konkrétních příkladech</a:t>
            </a:r>
          </a:p>
          <a:p>
            <a:r>
              <a:rPr lang="cs-CZ" b="1" dirty="0" smtClean="0"/>
              <a:t>Na základě získaných poznatků posuzují různé druhy rozpočtů uvedené v příkladech, odpovídají na otázky (snímky 7; 9 a 11)</a:t>
            </a:r>
          </a:p>
          <a:p>
            <a:r>
              <a:rPr lang="cs-CZ" b="1" dirty="0" smtClean="0"/>
              <a:t>Cílem je pochopení zákonitostí při správné konstrukci domácího rozpočtu prostřednictvím osobních aktiv</a:t>
            </a:r>
          </a:p>
          <a:p>
            <a:r>
              <a:rPr lang="cs-CZ" b="1" dirty="0" smtClean="0"/>
              <a:t>Časová dotace –  cca 45 minut</a:t>
            </a:r>
          </a:p>
          <a:p>
            <a:endParaRPr lang="cs-CZ" b="1" dirty="0" smtClean="0"/>
          </a:p>
          <a:p>
            <a:pPr marL="0" indent="0">
              <a:buNone/>
            </a:pPr>
            <a:r>
              <a:rPr lang="cs-CZ" sz="5400" b="1" dirty="0" smtClean="0">
                <a:solidFill>
                  <a:srgbClr val="FF0000"/>
                </a:solidFill>
              </a:rPr>
              <a:t>Materiál je určen k interaktivní výuce.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487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Osobní aktiva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 co přináší osobní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příjem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svou existencí</a:t>
            </a:r>
          </a:p>
          <a:p>
            <a:endParaRPr lang="cs-CZ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Finanční aktiva – akcie, dluhopisy, podílové listy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Majetek, stoupající na hodnotě a dobře prodejný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Autorská práva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Podnikání nevyžadující osobní přítomnost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335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Osobní pasiva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Majetek, který vytváří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</a:t>
            </a:r>
          </a:p>
          <a:p>
            <a:pPr marL="0" indent="0" algn="ctr">
              <a:buNone/>
            </a:pP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Nemovitosti k osobní spotřebě</a:t>
            </a:r>
          </a:p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Automobil k osobní spotřebě</a:t>
            </a:r>
          </a:p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Osobní spotřební předměty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711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Příklady - doplňte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Dům, ve kterém bydlíme, je osobním    …………………………………</a:t>
            </a:r>
          </a:p>
          <a:p>
            <a:pPr algn="ctr"/>
            <a:r>
              <a:rPr lang="cs-CZ" dirty="0" smtClean="0"/>
              <a:t>Dům, který pronajímáme, je osobním ………………………………..</a:t>
            </a:r>
          </a:p>
          <a:p>
            <a:pPr algn="ctr"/>
            <a:r>
              <a:rPr lang="cs-CZ" dirty="0" smtClean="0"/>
              <a:t>Auto, které používáme k podnikání, je osobním   ……………………………..</a:t>
            </a:r>
          </a:p>
          <a:p>
            <a:pPr algn="ctr"/>
            <a:r>
              <a:rPr lang="cs-CZ" dirty="0" smtClean="0"/>
              <a:t>Auto, které nám slouží k osobním účelům, je osobním    …………………………….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333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dirty="0" smtClean="0"/>
              <a:t>Hospodaření bez příjmů z osobních aktiv</a:t>
            </a:r>
            <a:endParaRPr lang="cs-CZ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5726779"/>
              </p:ext>
            </p:extLst>
          </p:nvPr>
        </p:nvGraphicFramePr>
        <p:xfrm>
          <a:off x="539553" y="1268762"/>
          <a:ext cx="8136902" cy="53811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25029"/>
                <a:gridCol w="1515766"/>
                <a:gridCol w="2673258"/>
                <a:gridCol w="1322849"/>
              </a:tblGrid>
              <a:tr h="78295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Osobní příjmy</a:t>
                      </a:r>
                      <a:endParaRPr lang="cs-CZ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cs-CZ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cs-CZ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Osobní výdaje</a:t>
                      </a:r>
                      <a:endParaRPr lang="cs-CZ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cs-CZ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cs-CZ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</a:tr>
              <a:tr h="62544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>
                          <a:effectLst/>
                        </a:rPr>
                        <a:t>čistá mzda</a:t>
                      </a:r>
                      <a:endParaRPr lang="cs-CZ" sz="2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>
                          <a:effectLst/>
                        </a:rPr>
                        <a:t>23000</a:t>
                      </a:r>
                      <a:endParaRPr lang="cs-CZ" sz="2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nájemné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8000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782954">
                <a:tc rowSpan="5" gridSpan="2"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5" h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provoz domácnosti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2000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625444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doprava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2000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625444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jídlo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8000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625444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oblečení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2000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656718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zábava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effectLst/>
                        </a:rPr>
                        <a:t>1000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656718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celkem</a:t>
                      </a:r>
                      <a:endParaRPr lang="cs-CZ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23000</a:t>
                      </a:r>
                      <a:endParaRPr lang="cs-CZ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celkem</a:t>
                      </a:r>
                      <a:endParaRPr lang="cs-CZ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23000</a:t>
                      </a:r>
                      <a:endParaRPr lang="cs-CZ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802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dirty="0" smtClean="0"/>
              <a:t>Úkoly k předcházejícímu příkladu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co obecně vynakládá tato domácnost své příjmy?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spotřební výdaje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Pochází příjmy z osobních aktiv?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kladem hospodaření této domácnosti?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Není zatížena splátkami úvěrů, hospodaření není deficitní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2310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dirty="0" smtClean="0"/>
              <a:t>Hospodaření s pořizováním osobních pasiv</a:t>
            </a:r>
            <a:endParaRPr lang="cs-CZ" sz="36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6898954"/>
              </p:ext>
            </p:extLst>
          </p:nvPr>
        </p:nvGraphicFramePr>
        <p:xfrm>
          <a:off x="467544" y="1700807"/>
          <a:ext cx="8208911" cy="5082348"/>
        </p:xfrm>
        <a:graphic>
          <a:graphicData uri="http://schemas.openxmlformats.org/drawingml/2006/table">
            <a:tbl>
              <a:tblPr/>
              <a:tblGrid>
                <a:gridCol w="2648259"/>
                <a:gridCol w="1529180"/>
                <a:gridCol w="2696916"/>
                <a:gridCol w="1334556"/>
              </a:tblGrid>
              <a:tr h="4841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Osobní příjmy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Osobní výdaje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6113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čistá mzda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nájemné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6113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provoz domácnosti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6113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doprava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6113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jídlo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6113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oblečení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6113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zábava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6113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splátka leasingu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841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splátka úvěru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841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36000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35000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600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Úkoly k předcházejícímu příkladu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jaký rozpočet se jedná?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Mírně přebytkový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Jaká obsahuje osobní pasiva?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Leasing, úvěr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tato rodina „bohatá“?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Není, je v kolotoči půjček a splátek. Ze zvýšeného příjmu zvyšuje platby za nové zboží či služby.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8326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Hospodaření s příjmy z aktiv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1211421"/>
              </p:ext>
            </p:extLst>
          </p:nvPr>
        </p:nvGraphicFramePr>
        <p:xfrm>
          <a:off x="395536" y="1628798"/>
          <a:ext cx="8280921" cy="4752531"/>
        </p:xfrm>
        <a:graphic>
          <a:graphicData uri="http://schemas.openxmlformats.org/drawingml/2006/table">
            <a:tbl>
              <a:tblPr/>
              <a:tblGrid>
                <a:gridCol w="2664855"/>
                <a:gridCol w="1285675"/>
                <a:gridCol w="3208346"/>
                <a:gridCol w="1122045"/>
              </a:tblGrid>
              <a:tr h="410712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Osobní příjmy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Osobní výdaje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911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čistá mzda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nájemné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911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příjmy z pronájmu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provoz domácnosti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911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přijaté úroky, dividendy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doprava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911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jídlo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911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oblečení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911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zábava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911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splátka úvěru 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za </a:t>
                      </a:r>
                      <a:r>
                        <a:rPr lang="cs-CZ" sz="20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pron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 </a:t>
                      </a:r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byt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911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nákupy podílových listů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911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stavební spoření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10712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náklady pronajímaného bytu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10712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46000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38000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181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Úkoly k předcházejícímu snímku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jaký rozpočet se jedná?</a:t>
            </a:r>
          </a:p>
          <a:p>
            <a:pPr marL="0" indent="0" algn="ctr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Přebytkový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jsou čisté příjmy z osobních aktiv této domácnosti?</a:t>
            </a:r>
          </a:p>
          <a:p>
            <a:pPr marL="0" indent="0" algn="ctr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3 000,- Kč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Jakým způsobem si domácnost může pořizovat zboží či služby?</a:t>
            </a:r>
          </a:p>
          <a:p>
            <a:pPr marL="0" indent="0" algn="ctr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hotovost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Pořizuje je levněji, než domácnost v předcházejícím případě?</a:t>
            </a:r>
          </a:p>
          <a:p>
            <a:pPr marL="0" indent="0" algn="ctr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Ano, neplatí úroky za půjčky a leasing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513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Závěr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Osobní aktiva jsou majetkem, který přináší příjmy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Osobní pasiva jsou majetkem, který přináší výdaje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Někdy to může být ten samý předmět, důležitý je charakter jeho užívání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Osobní aktiva by měla převyšovat osobní pasiva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to lze, je správné pořizovat osobní aktiva a začlenit je do rozpočtu domácnosti tak, aby umožnila nákup zboží a služeb za hotové a přitom byl dodržen přebytkový ráz rozpočtu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osobní aktiva nelze pořizovat, je důležité nakupovat zboží za hotovost a udržet přitom vyrovnaný rozpočet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512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KLINSKÝ,P</a:t>
            </a:r>
            <a:r>
              <a:rPr lang="cs-CZ" sz="2400" dirty="0"/>
              <a:t>.; CHROMÁ,D.; TESAŘOVÁ,S. aj. </a:t>
            </a:r>
            <a:r>
              <a:rPr lang="cs-CZ" sz="2400" i="1" dirty="0"/>
              <a:t>Finanční gramotnost - obsah a příklady z praxe škol. </a:t>
            </a:r>
            <a:r>
              <a:rPr lang="cs-CZ" sz="2400" dirty="0"/>
              <a:t>Národní ústav odborného vzdělávání. Praha: NÚOV, 2008. ISBN 978-80-87063-13-2.</a:t>
            </a:r>
          </a:p>
          <a:p>
            <a:r>
              <a:rPr lang="cs-CZ" sz="2400" dirty="0"/>
              <a:t>Archiv autora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9350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591</Words>
  <Application>Microsoft Office PowerPoint</Application>
  <PresentationFormat>Předvádění na obrazovce (4:3)</PresentationFormat>
  <Paragraphs>185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Osobní aktiva</vt:lpstr>
      <vt:lpstr>Osobní pasiva</vt:lpstr>
      <vt:lpstr>Příklady - doplňte</vt:lpstr>
      <vt:lpstr>Hospodaření bez příjmů z osobních aktiv</vt:lpstr>
      <vt:lpstr>Úkoly k předcházejícímu příkladu</vt:lpstr>
      <vt:lpstr>Hospodaření s pořizováním osobních pasiv</vt:lpstr>
      <vt:lpstr>Úkoly k předcházejícímu příkladu</vt:lpstr>
      <vt:lpstr>Hospodaření s příjmy z aktiv</vt:lpstr>
      <vt:lpstr>Úkoly k předcházejícímu snímku</vt:lpstr>
      <vt:lpstr>Závěr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 Zahrádka</dc:creator>
  <cp:lastModifiedBy>Jaroslav Zahrádka</cp:lastModifiedBy>
  <cp:revision>13</cp:revision>
  <dcterms:created xsi:type="dcterms:W3CDTF">2013-11-03T21:02:14Z</dcterms:created>
  <dcterms:modified xsi:type="dcterms:W3CDTF">2013-11-04T20:55:22Z</dcterms:modified>
</cp:coreProperties>
</file>