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3" r:id="rId5"/>
    <p:sldId id="264" r:id="rId6"/>
    <p:sldId id="260" r:id="rId7"/>
    <p:sldId id="261" r:id="rId8"/>
    <p:sldId id="262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91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851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686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8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55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79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262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055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594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99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754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6CA63-0031-4FEB-96F9-B011AB81A014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E3857D-3242-46E2-82C8-131A847058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867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st%C3%A1t%C5%AF_sv%C4%9Bta_podle_HDP_na_obyvatel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rld_GDP,_2012.svg" TargetMode="External"/><Relationship Id="rId2" Type="http://schemas.openxmlformats.org/officeDocument/2006/relationships/hyperlink" Target="http://cs.wikipedia.org/wiki/Seznam_st%C3%A1t%C5%AF_sv%C4%9Bta_podle_HDP_na_obyvatel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759247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VY_62_INOVACE_01B_05_Životní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úroveň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8.10. 2013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533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/>
              <a:t>Materiál je určen pro žáky v předmětu „Seminář z ekonomie – finanční gramotnost</a:t>
            </a:r>
            <a:r>
              <a:rPr lang="cs-CZ" b="1" dirty="0" smtClean="0"/>
              <a:t>“.</a:t>
            </a:r>
            <a:endParaRPr lang="cs-CZ" b="1" dirty="0"/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životní úroveň a její struktura, měření životní úrovně dílčí a globální.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posuzují </a:t>
            </a:r>
            <a:r>
              <a:rPr lang="cs-CZ" b="1" dirty="0" smtClean="0"/>
              <a:t>dílčí měření životní úrovně (snímek č. 6) a pomocí digitálního pera odpovídají na otázky k tabulce č. 1 (snímek č. 7).</a:t>
            </a:r>
          </a:p>
          <a:p>
            <a:r>
              <a:rPr lang="cs-CZ" b="1" dirty="0" smtClean="0"/>
              <a:t>Na snímku č. 8 je úkolem žáků spočítat a určit změnu v dílčím posuzování ŽÚ.</a:t>
            </a:r>
          </a:p>
          <a:p>
            <a:r>
              <a:rPr lang="cs-CZ" b="1" dirty="0" smtClean="0"/>
              <a:t>Prostřednictvím internetového odkazu na snímku č. 9 si žáci vytváří představu o globálním posuzování ŽÚ a následně odpovídají na otázky k tomuto tématu (snímek č. 11).</a:t>
            </a:r>
          </a:p>
          <a:p>
            <a:r>
              <a:rPr lang="cs-CZ" b="1" dirty="0" smtClean="0"/>
              <a:t>Cílem interaktivní výuky je </a:t>
            </a:r>
            <a:r>
              <a:rPr lang="cs-CZ" b="1" dirty="0"/>
              <a:t>pochopení </a:t>
            </a:r>
            <a:r>
              <a:rPr lang="cs-CZ" b="1" dirty="0" smtClean="0"/>
              <a:t>složitosti a relativnosti při posuzování životní úrovně.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45 minut</a:t>
            </a:r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výuce.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48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I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úroveň</a:t>
            </a:r>
          </a:p>
          <a:p>
            <a:pPr marL="0" indent="0">
              <a:buNone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Stupeň uspokojování hmotných a duševních potřeb lidí a souhrn životních podmínek, za kterých jsou tyto potřeby uspokojovány.</a:t>
            </a:r>
          </a:p>
          <a:p>
            <a:pPr marL="0" indent="0" algn="ctr">
              <a:buNone/>
            </a:pP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…přesněji… </a:t>
            </a:r>
          </a:p>
          <a:p>
            <a:pPr marL="457200" indent="-457200">
              <a:buAutoNum type="alphaUcParenR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statků a služeb obyvatelstvo spotřebuje a v jaké kvalitě</a:t>
            </a:r>
          </a:p>
          <a:p>
            <a:pPr marL="457200" indent="-457200">
              <a:buAutoNum type="alphaUcParenR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statků a služeb je obyvatelstvu poskytnuto státem a v jaké kvalitě (množství veřejných statků a služeb)</a:t>
            </a:r>
          </a:p>
          <a:p>
            <a:pPr marL="457200" indent="-457200">
              <a:buAutoNum type="alphaUcParenR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Úroveň podmínek (životní prostředí, množství volného času,..), za kterých jsou uspokojovány naše potřeby</a:t>
            </a:r>
            <a:endParaRPr lang="cs-CZ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464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Základní pojmy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životní úrovně</a:t>
            </a:r>
          </a:p>
          <a:p>
            <a:r>
              <a:rPr lang="cs-CZ" sz="2800" b="1" dirty="0" smtClean="0"/>
              <a:t>Osobní spotřeba</a:t>
            </a:r>
          </a:p>
          <a:p>
            <a:r>
              <a:rPr lang="cs-CZ" sz="2800" b="1" dirty="0" smtClean="0"/>
              <a:t>Společenská spotřeba ve službách (školství, zdravotnictví,..)</a:t>
            </a:r>
          </a:p>
          <a:p>
            <a:r>
              <a:rPr lang="cs-CZ" sz="2800" b="1" dirty="0" smtClean="0"/>
              <a:t>Spol. spotřeba v obraně, bezpečnosti a správě státu</a:t>
            </a:r>
          </a:p>
          <a:p>
            <a:r>
              <a:rPr lang="cs-CZ" sz="2800" b="1" dirty="0" smtClean="0"/>
              <a:t>Úroveň bydlení</a:t>
            </a:r>
          </a:p>
          <a:p>
            <a:r>
              <a:rPr lang="cs-CZ" sz="2800" b="1" dirty="0" smtClean="0"/>
              <a:t>Délka volného času</a:t>
            </a:r>
          </a:p>
          <a:p>
            <a:r>
              <a:rPr lang="cs-CZ" sz="2800" b="1" dirty="0" smtClean="0"/>
              <a:t>Sociální jistoty</a:t>
            </a:r>
          </a:p>
          <a:p>
            <a:r>
              <a:rPr lang="cs-CZ" sz="2800" b="1" dirty="0" smtClean="0"/>
              <a:t>Životní prostředí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7676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Základní pojmy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 (porovnávání) životní úrovně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Dílčí – v každé ze složek zvlášť – např. reálná mzda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Globální – obtížné – obecně dáno výkonností národního hospodářství – HDP podle parity kupní síly vyjádřené v dolarech na osobu daného státu</a:t>
            </a: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53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1 - dílčí měření životní úrovně – tabulka 1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1820796"/>
              </p:ext>
            </p:extLst>
          </p:nvPr>
        </p:nvGraphicFramePr>
        <p:xfrm>
          <a:off x="457200" y="1916832"/>
          <a:ext cx="8219255" cy="38164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48763"/>
                <a:gridCol w="1985246"/>
                <a:gridCol w="1985246"/>
              </a:tblGrid>
              <a:tr h="9773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Druh potraviny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2001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2005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93083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maso v kg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77,8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81,4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93083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mléčné výrobky v kg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208,8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231,4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97737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ovoce v kg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70,1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u="none" strike="noStrike" dirty="0">
                          <a:effectLst/>
                        </a:rPr>
                        <a:t>80,5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467" marR="9467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10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tabulce č. 1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měříme životní úroveň podle tabulky č.1?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množství statků (určitých druhů potravin), které obyvatelstvo spotřebovalo v daných letech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globální nebo dílčí měření životní úrovně?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Dílčí</a:t>
            </a: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Stoupla nebo klesla životní úroveň mezi lety 2001 a 2005 podle tohoto kritéria?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Stoupla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toto tvrzení považovat za jednoznačně správné?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Nelze, pouze při dodržení zásady „za jinak stejných podmínek“</a:t>
            </a:r>
          </a:p>
          <a:p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248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2 – dílčí měření životní úrovně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Klesla či stoupla v následujícím případě životní úroveň měřeno zvýšením či snížením reálné mzdy?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Nominální mzda v roce 2012 – 22 000,- Kč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Zvýšení NM v roce 2013 o 500,- Kč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Míra inflace v roce 2013 – 2%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Reálná mzda ?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Pokles či vzrůst dílčí životní úrovně?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Nominálně vzrostla mzda o 2,27%, reálně o 0,27% (po odečtení inflace), životní úroveň v tomto dílčím ukazateli tedy stoupla.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351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Úkol 3 – globální měření životní úrovně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Přejděte na níže uvedený odkaz a prostudujte tabulku států světa podle HDP v paritě kupní síly na obyvatele vyjádřené v dolarech.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cs.wikipedia.org/wiki/Seznam_st%C3%A1t%C5%AF_sv%C4%9Bta_podle_HDP_na_obyvatele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74939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1026" name="Picture 2" descr="C:\Users\zahradka\Documents\DUM\World_GDP,_2012.svg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16632"/>
            <a:ext cx="9252520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425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 k úkolu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b="1" dirty="0" smtClean="0"/>
              <a:t>Které 3  státy světa mají nejvyšší HDP podle parity kupní síly na obyvatele podle údajů Světové banky z roku 2011?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Lucembursko, Katar, Macao.</a:t>
            </a:r>
          </a:p>
          <a:p>
            <a:r>
              <a:rPr lang="cs-CZ" sz="2400" b="1" dirty="0"/>
              <a:t>Které 3  státy světa mají </a:t>
            </a:r>
            <a:r>
              <a:rPr lang="cs-CZ" sz="2400" b="1" dirty="0" smtClean="0"/>
              <a:t>nejnižší HDP </a:t>
            </a:r>
            <a:r>
              <a:rPr lang="cs-CZ" sz="2400" b="1" dirty="0"/>
              <a:t>podle parity kupní síly na </a:t>
            </a:r>
            <a:r>
              <a:rPr lang="cs-CZ" sz="2400" b="1" dirty="0" smtClean="0"/>
              <a:t>obyvatele podle téhož zdroje?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Eritrea, 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Liberie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Kongo.</a:t>
            </a:r>
          </a:p>
          <a:p>
            <a:r>
              <a:rPr lang="cs-CZ" sz="2400" b="1" dirty="0" smtClean="0"/>
              <a:t>Na jakém místě je v tomto přehledu Česká republika a jak vysoký je její HDP podle výše zvolených kritérií?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36., 26 208 dolarů na obyvatele.</a:t>
            </a:r>
          </a:p>
          <a:p>
            <a:r>
              <a:rPr lang="cs-CZ" sz="2400" b="1" dirty="0" smtClean="0"/>
              <a:t>Je na základě údajů v této tabulce jednoznačně pravdivé tvrzení, že ČR má vyšší životní úroveň než Řecko (a proč)?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Není, kritéria v tabulce obsažená neobsahují další dílčí faktory nutné pro posuzování životní úrovně (životní prostředí, délka volného času, sociální jistoty apod.)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8353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úroveň je jen velmi těžce měřitelná veličina, jelikož její struktura je velmi komplikovaná.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Nejobjektivnější je globální (komplexní) měření ŽÚ prostřednictvím hrubého domácího produktu na obyvatele podle parity kupní síly v dolarech.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 to však nezahrnuje všechny proměnné podle kterých můžeme posuzovat kvalitu našeho života.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621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KLINSKÝ,P.; CHROMÁ,D.; TESAŘOVÁ,S. aj. </a:t>
            </a:r>
            <a:r>
              <a:rPr lang="cs-CZ" sz="2000" i="1" dirty="0"/>
              <a:t>Finanční gramotnost - obsah a příklady z praxe škol. </a:t>
            </a:r>
            <a:r>
              <a:rPr lang="cs-CZ" sz="2000" dirty="0"/>
              <a:t>Národní ústav odborného vzdělávání. Praha: NÚOV, 2008. ISBN 978-80-87063-13-2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ŠVARCOVÁ,J. a kol. </a:t>
            </a:r>
            <a:r>
              <a:rPr lang="cs-CZ" sz="2000" i="1" dirty="0" smtClean="0"/>
              <a:t>Ekonomie – stručný přehled.</a:t>
            </a:r>
            <a:r>
              <a:rPr lang="cs-CZ" sz="2000" dirty="0" smtClean="0"/>
              <a:t> Zlín: CEED, 2013. ISBN 978-80-87301-17-3.</a:t>
            </a:r>
            <a:endParaRPr lang="cs-CZ" sz="2000" i="1" dirty="0"/>
          </a:p>
          <a:p>
            <a:r>
              <a:rPr lang="cs-CZ" sz="2000" dirty="0"/>
              <a:t>Archiv autora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cs.wikipedia.org/wiki/Seznam_st%C3%A1t%C5%AF_sv%C4%9Bta_podle_HDP_na_obyvatele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b="1" u="sng" dirty="0" err="1" smtClean="0"/>
              <a:t>Citace</a:t>
            </a:r>
            <a:r>
              <a:rPr lang="cs-CZ" sz="2000" b="1" u="sng" dirty="0" smtClean="0"/>
              <a:t>: </a:t>
            </a:r>
          </a:p>
          <a:p>
            <a:r>
              <a:rPr lang="cs-CZ" sz="2000" dirty="0" smtClean="0"/>
              <a:t>Obrázek na snímku č. </a:t>
            </a:r>
            <a:r>
              <a:rPr lang="cs-CZ" sz="2000" dirty="0" smtClean="0"/>
              <a:t>10: </a:t>
            </a:r>
            <a:r>
              <a:rPr lang="cs-CZ" sz="2000" i="1" dirty="0" err="1" smtClean="0"/>
              <a:t>Jldominguez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Countries</a:t>
            </a:r>
            <a:r>
              <a:rPr lang="cs-CZ" sz="2000" i="1" dirty="0" smtClean="0"/>
              <a:t> by GDP</a:t>
            </a:r>
            <a:r>
              <a:rPr lang="cs-CZ" sz="2000" i="1" dirty="0" smtClean="0"/>
              <a:t> per capita </a:t>
            </a:r>
            <a:r>
              <a:rPr lang="en-US" sz="2000" dirty="0" smtClean="0"/>
              <a:t>[on line]. [cit</a:t>
            </a:r>
            <a:r>
              <a:rPr lang="en-US" sz="2000" dirty="0" smtClean="0"/>
              <a:t>. 2013</a:t>
            </a:r>
            <a:r>
              <a:rPr lang="cs-CZ" sz="2000" dirty="0" smtClean="0"/>
              <a:t>-10-08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://cs.wikipedia.org/wiki/Soubor:World_GDP,_</a:t>
            </a:r>
            <a:r>
              <a:rPr lang="cs-CZ" sz="2000" dirty="0" smtClean="0">
                <a:hlinkClick r:id="rId3"/>
              </a:rPr>
              <a:t>2012.svg</a:t>
            </a:r>
            <a:r>
              <a:rPr lang="en-US" sz="2000" dirty="0" smtClean="0"/>
              <a:t>&gt;</a:t>
            </a:r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 smtClean="0">
              <a:hlinkClick r:id="rId3"/>
            </a:endParaRPr>
          </a:p>
          <a:p>
            <a:endParaRPr lang="cs-CZ" sz="2000" dirty="0" smtClean="0"/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03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828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Základní pojmy I</vt:lpstr>
      <vt:lpstr>Základní pojmy II</vt:lpstr>
      <vt:lpstr>Základní pojmy III</vt:lpstr>
      <vt:lpstr>Úkol 1 - dílčí měření životní úrovně – tabulka 1 </vt:lpstr>
      <vt:lpstr>Otázky k tabulce č. 1</vt:lpstr>
      <vt:lpstr>Úkol 2 – dílčí měření životní úrovně</vt:lpstr>
      <vt:lpstr>Úkol 3 – globální měření životní úrovně</vt:lpstr>
      <vt:lpstr>Prezentace aplikace PowerPoint</vt:lpstr>
      <vt:lpstr>Otázky k úkolu č. 3</vt:lpstr>
      <vt:lpstr>Závěr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20</cp:revision>
  <dcterms:created xsi:type="dcterms:W3CDTF">2013-11-04T20:20:20Z</dcterms:created>
  <dcterms:modified xsi:type="dcterms:W3CDTF">2013-12-07T19:41:53Z</dcterms:modified>
</cp:coreProperties>
</file>