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ink/ink1.xml" ContentType="application/inkml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1"/>
  </p:notesMasterIdLst>
  <p:sldIdLst>
    <p:sldId id="258" r:id="rId2"/>
    <p:sldId id="259" r:id="rId3"/>
    <p:sldId id="260" r:id="rId4"/>
    <p:sldId id="261" r:id="rId5"/>
    <p:sldId id="262" r:id="rId6"/>
    <p:sldId id="263" r:id="rId7"/>
    <p:sldId id="281" r:id="rId8"/>
    <p:sldId id="264" r:id="rId9"/>
    <p:sldId id="283" r:id="rId10"/>
    <p:sldId id="284" r:id="rId11"/>
    <p:sldId id="285" r:id="rId12"/>
    <p:sldId id="265" r:id="rId13"/>
    <p:sldId id="282" r:id="rId14"/>
    <p:sldId id="278" r:id="rId15"/>
    <p:sldId id="266" r:id="rId16"/>
    <p:sldId id="267" r:id="rId17"/>
    <p:sldId id="268" r:id="rId18"/>
    <p:sldId id="286" r:id="rId19"/>
    <p:sldId id="287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2904" y="-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emf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1366" units="cm"/>
          <inkml:channel name="Y" type="integer" max="768" units="cm"/>
        </inkml:traceFormat>
        <inkml:channelProperties>
          <inkml:channelProperty channel="X" name="resolution" value="28.34025" units="1/cm"/>
          <inkml:channelProperty channel="Y" name="resolution" value="28.33948" units="1/cm"/>
        </inkml:channelProperties>
      </inkml:inkSource>
      <inkml:timestamp xml:id="ts0" timeString="2013-12-07T19:57:43.301"/>
    </inkml:context>
    <inkml:brush xml:id="br0">
      <inkml:brushProperty name="width" value="0.05292" units="cm"/>
      <inkml:brushProperty name="height" value="0.05292" units="cm"/>
      <inkml:brushProperty name="color" value="#FF0000"/>
    </inkml:brush>
  </inkml:definitions>
  <inkml:trace contextRef="#ctx0" brushRef="#br0">14288 8210,'0'0,"25"0,-25 0,24 0,1 0,-25 0,25 25,-25-25,50 25,-26-25,1 25,25 0,-50-1,50-24,-50 25,24-25,-24 0,25 25,-25 0,25-25,0 0,-25 25,25-25,-25 24,24-24,1 25,-25 0,25-25,0 25,0-25,-1 25,-24-1</inkml:trace>
  <inkml:trace contextRef="#ctx0" brushRef="#br0" timeOffset="1400.08">15156 8905,'0'25,"50"-25,-50 0,0 0,24 0,-24 0,25 24,0-24,-25 0,25 25,-25-25,25 25,-1-25,1 25,-25-25,25 0,0 25,-25 0,25-25,-1 24,1-24,-25 25,25 0,-25-25,0 0,0 25,25-25,-25 25,25-1,-1-24</inkml:trace>
  <inkml:trace contextRef="#ctx0" brushRef="#br0" timeOffset="4067.2327">15875 9525,'0'0,"0"0,25 0,-25 25,25-25,0 0,-25 25,0-25,25 0,-25 24,49 1,-49-25,0 0,25 0,-25 25,25-25,0 25,-1 0,-24-25,25 24,0-24,-25 25,0-25,25 0,-25 25,25 0,-1-25,-24 25,0-25,0 24,25-24,-25 0,0 0,0 25,0 0,25-25,-25 0,0 0,0 0,0 0,-25 0,25-25,-25 25,1 0,24 0,-25 0,25 0,0-25,-25 25,0 0,25 0,-25 0,25 0,-49 0,49 0,-25 0,0-24,0 24,25 0,-24 0,24 0,-25 0,25 0,-50 0,1 0,49 0,-50 0,50 0,0 0,-25 0,25 0,0-25,-25 25</inkml:trace>
  <inkml:trace contextRef="#ctx0" brushRef="#br0" timeOffset="5807.3322">16322 9922,'0'-25,"0"25,0-25,0 25,0-25,0 1,0 24,0-25,0 0,0 0,0 0,0 25,0-49,0 49,0-25,0 0,0 0,0 25,0-24,0 24,0-25,0 0,0 25,0-25</inkml:trace>
  <inkml:trace contextRef="#ctx0" brushRef="#br0" timeOffset="9631.5508">16619 13022,'0'25,"0"-25,0 0,-24 0,24 25,0 0,0-25,0 0,0 25,0-25,-25 24,25-24,0 25,0-25,0 25,-25-25,25 0,0 0,0 25,-25-25,0 0,25 25,-24-25,24 0,-25 0,25 25,-25-25,0 0,25 0,0 0,-25 0,1 0,24 24</inkml:trace>
  <inkml:trace contextRef="#ctx0" brushRef="#br0" timeOffset="11151.6379">16223 13618,'0'0,"0"0,0 0,0 25,0-1,0-24,-25 0,25 25,0-25,0 0,-25 25,25 0,0-25,0 0,-25 25,0-25,25 0,-24 24,24-24,-25 0,25 25,-25 0,0-25,25 0,-25 0,25 0,-24 25,-1-25,25 0,-25 0,25 25,-25-25,0 24,25-24,0 0,-24 0,24 25,0-25,-25 0</inkml:trace>
  <inkml:trace contextRef="#ctx0" brushRef="#br0" timeOffset="12871.7362">15553 14188,'0'0,"0"0,0 0,0 25,0-25,0 25,0-25,0 0,0 25,-25-25,25 0,0 0,-25 0,25 24,-25-24,1 0,24 0,-25 0,25 0,-25 25,0-25,25 0,-25 0,25 25,-24-25,-1 0,0 0,0 0,-24 0,24 0,-50 0,75 0,0 25,-24-25,24 0</inkml:trace>
  <inkml:trace contextRef="#ctx0" brushRef="#br0" timeOffset="14630.8368">14858 14511,'25'0,"0"0,-25 0,0 0,0 25,0-1,0-24,0 25,0-25,0 25,0-25,0 0,-25 0,25 0,-25 0,25 0,-24 0,24 25,-50-25,25 0,0 0,-24 0,49 0,-25 0,25 0,-25 0,25 0,-25 0,1 0,24 0,-25 0,25 0,-50 25,50-25,-25 0,25 0,-25 0,1 24,-1-24,25 0,-25 0,0 0,25 0,-25 0,25 25,-24-25,-1 0,25 0,-25 0,25 0,-25 0,0 0,1 0</inkml:trace>
  <inkml:trace contextRef="#ctx0" brushRef="#br0" timeOffset="15590.8918">14189 14709,'0'0,"0"-25,0 25,24 0,-24-24,0 24,0-25,25 0,-25 0,25 25,-25-25,0 1,0 24,25-25,0 25,-25-25,0 25,0-25,0 25,24 0,-24-25,0 25,0 0,0-24</inkml:trace>
  <inkml:trace contextRef="#ctx0" brushRef="#br0" timeOffset="16774.9594">14238 14684,'25'0,"-25"0,0 0,25 0,-25 25,0-25,25 0,-1 25,-24-25,25 0,-25 0,0 0,25 0,0 0,-25 25,25-25,-25 0,24 0,-24 25,25-25,-25 0,25 0,-25 0,0 0,0 24,25-24,-25 0,0 25,25-25,0 0,-25 0,0 0,24 0,-24 0,0 0</inkml:trace>
  <inkml:trace contextRef="#ctx0" brushRef="#br0" timeOffset="19071.0908">9029 14858,'0'0,"0"-25,-25 0,1 25,-1-24,0-1,25 0,0 25,0-25,0 25,-25-25,25 25,0-24,-25 24,1-25,24 0,0 25,0-25,-25 25,25 0,0-25,-25 1,0 24,0 0,25-25,0 25,-24 0,-1-25,25 25,-25-25,25 0,0 25,-25-24,25 24</inkml:trace>
  <inkml:trace contextRef="#ctx0" brushRef="#br0" timeOffset="20279.1598">8434 14139,'0'0,"0"-25,0 0,-25 25,0-25,25 0,-24 1,24-1,-25 0,0-25,25 50,0-24,-25 24,25-25,-25 0,25 25,0-25,-24 25,24-25,0 1,-25 24,25-25,0 25,-25-25,0 0,25 25,0-25,0 25,0-24,-25 24,25-25,0 0,-25 25,1-25</inkml:trace>
  <inkml:trace contextRef="#ctx0" brushRef="#br0" timeOffset="22535.289">7789 13196,'0'0,"-25"0,25 0,0-25,0 0,0 25,0 0,0-24,0 24,0-25,0 25,0-25,0 0,0 25,-25 0,25-25,0 25,0-24,-24 24,24-25,0 25,0-25,0 25,0 0,-25-25,25 25,0-25</inkml:trace>
  <inkml:trace contextRef="#ctx0" brushRef="#br0" timeOffset="24839.4208">7541 12774,'0'0,"0"0,0 0,0-24,0 24,0-25,-25 25,25-25,-25 25,25-25,0 0,0 25,0-24,0 24,-24-25,24 0,0 25,0-25,0 25,0-25,-25 25,25-24,0-1,0 25,0 0,0-25,-25 25,0-25,25 0,0 25,0-24,0 24,0 0,0 0,0 24,0 1,0-25,0 25,0-25,0 25,0 0,0-25,0 24,0-24,0 25,0-25,0 25,-25-25,25 25,0-25,0 25,0-25,0 24,0 1,0-25,0 25,0-25,0 25,0-25,0 25,0-1,0-24</inkml:trace>
  <inkml:trace contextRef="#ctx0" brushRef="#br0" timeOffset="25814.4765">7417 12402,'0'0,"25"0,-25 0,0 0,49 0,-24 0,25 25,-1-25,-24 0,0 25,49 0,-49-25,0 0,25 0,-1 25,-49-1,25-24,0 0,-25 0,0 0,25 0,-25 25</inkml:trace>
  <inkml:trace contextRef="#ctx0" brushRef="#br0" timeOffset="28230.6147">6450 9748,'0'0,"24"0,-24 0,0 0,25 0,0 0,0 0,-25-25,0 25,25 0,-25 0,0-24,24 24,1 0,-25 0,0-25,25 25,-25-25,0 25,25 0,-25-25,0 25,25 0,-25-25,0 25,24-24,-24-1,0 25</inkml:trace>
  <inkml:trace contextRef="#ctx0" brushRef="#br0" timeOffset="30150.7245">7020 9277,'0'0,"0"0,0-25,25 25,-25 0,0-25,25 25,-25-24,24 24,-24 0,25 0,-25-25,25 25,-25 0,0 0,0-25,25 25,0 0,-25 0,0 0,25-25,-25 0,24 25,-24 0,25 0,0 0,-25 0,25 0,-25-24,0 24,25 0,-25 0,24 0,1 0,-25-25</inkml:trace>
  <inkml:trace contextRef="#ctx0" brushRef="#br0" timeOffset="31744.8157">7839 8830,'0'0,"24"0,-24-24,0 24,0 0,25 0,0 0,-25-25,25 25,-25-25,0 25,25 0,-1 0,-24-25,25 25,-25-25,25 25,0 0,0-24,-25 24,24 0,-24 0,25 0,-25 0,25 0,-25-25,25 25,0 0,-25 0,25 0,-25-25</inkml:trace>
  <inkml:trace contextRef="#ctx0" brushRef="#br0" timeOffset="33838.9355">8558 8533,'0'0,"0"0,0 0,0 0,50 0,-50 0,24 0,-24 0,25 0,0 0,-25 0,25 0,-25 0,25 0,-25-25,24 25,1 0,-25 0,0 0,25 0,-25 0,25-25,0 25,-1 0,-24 0,25 0,-25 0,25 0,0 0,-25 0,0 0,0-25,0 25,0 0,-25-24,25-1,0 25,0 0,-25 0,25-25,0 25,0 0,-25 0,25-25,-24 0,-1 25,25-24,-25 24,25-25,-25 25,25 0,0 0,-25 0</inkml:trace>
  <inkml:trace contextRef="#ctx0" brushRef="#br0" timeOffset="35806.048">9029 8533,'0'0,"-25"0,25 0,0 25,-24-25,24 24,0-24,0 0,0 25,0-25,-25 0,25 25,0-25,0 25,0-25,-25 0,25 25,0-25,0 24,-25-24,25 25,0 0,0-25,0 0,0 25,-25-25,25 25,0-1,0-24,0 0,0 25</inkml:trace>
  <inkml:trace contextRef="#ctx0" brushRef="#br0" timeOffset="56638.2395">17339 9575,'0'-25,"0"25,0-25,0 0,0 25,0-25,0 25,0-24,0-1,0 25,0-25,0 25,0 0,0-25,0 25,0-25,-25 25,25-24,0 24,0-25,-25 25,25 0,0-25,0 0,-25 25,25 0,0 0,0-25,-24 1,24-1,0 25,0-25,-25 25,25-25,-25 25,25-25,0 1,0 24,0-25,-25 25,25-25,-25 0,25 25,-24 0,24-25,0 25,0-25,-25 25,25-24,0 24,-25-25,25 0,0 25,-25 0,25-25,-25 0,25 25,0-24,-24-1,24 25,-25-25,25 0,-25 25,25-25,-25 1,25 24,0-25,0 25,-25-25,1 0,24 0,-25 25,25-24,0-1,-25 25,25-25,-25 0,0 0,25 25,0-24,0 24,-24 0,24-25,-25 0,25 25,0-25,-25 25,25-25,-50 1,50-1,0 25,-25-25,25 0,0 25,-24-25,-1 25,25-24,0-1,-25 25,25-25,0 25,-25-25,25 25,-25 0,25-25,0 1,0 24,-24-25,24 25,0-25,-25 0,25 25,-25-50,0 50,25-24,-25 24,25-25,-24 25,-1-25,25 0,-25 25,25-25,-25 25,0-24,25-1,-24 25,24-25,0 25,-25-25,25 25,-25-25,0 1,25 24,-25-25,25 25,-24-25,-1 25,25-25,-25 0,0 1,0-1,25 25,-24 0,24-25,-25 25,0-25,0 0,25 25,-49-24,24 24,0 0,25-25,-25 25,25 0,-25-25,25 25,-24-25,-1 25,-25-25,50 25,-50-24,50 24,-24 0,-1-25,0 0,0 25,0 0,1 0,24 0,-25-25,0 25,0 0,0 0,-24-25,24 1,0 24,-24-25,24 25,0-25,-25 25,26-25,-26 25,0 0,50-25,-49 1,-26 24,51-25,-26 25,25-25,0 25,1 0,-26-25,25 25,25-25,-25 25,1 0,24 0,-50 0,50 0,-25-24,0 24,0 0,1 0,-1 0,0-25,0 0,-24 25,24 0,25 0,-25 0,0 0,25 0,-25-25,25 25,-24 0,-1 0,25 0,-25 0,25 0,0 0,0 0,0 0,0 0,0 25,25-25,-25 25,25-25,-25 0,0 25,0-25,24 24,-24-24,25 25,0-25,-25 25,25 0,-25-25,0 25,0-25,25 0,-25 24,0-24,0 0,24 25,1 0,-25-25,0 25,0-25,25 0,-25 25,0-1,0-24,25 0,0 25,-25-25,24 25,-24 0,25-25</inkml:trace>
  <inkml:trace contextRef="#ctx0" brushRef="#br0" timeOffset="58573.3502">14189 6896,'24'0,"1"0,-25 0,25 0,-25 0,25 0,0 0,-25 0,0 0,24 0,1-25,0 25,-25 0,25-25,-25 25,25 0,-25 0,0 0,0-25,49 25,-49 0,0 0,0-25,25 25,-25-24,25 24,0 0,-25 0,25-25,-1 25,26 0,0 0,-1 0,-24 0,0 0,0 0,-1 0,-24-25</inkml:trace>
  <inkml:trace contextRef="#ctx0" brushRef="#br0" timeOffset="65629.7537">8980 7144,'0'0,"-25"0,25 0,-25 0,0 0,25 0,-25 0,25 0,-24 0,-1 0,25 0,-25 0,25 0,-25 0,25 0,-25 0,1 0,24 0,-25 0,25 0,-25 0,0 0,25 0,-25 0,25 0,-24 0,24 0,-25 0,0 0,25 0,-25 0,25 0,-25 0,1 0,24 0,-25 0,25 0,-25 0,25 0,-25 0,0 0,25 0,-24 0,24 0,-25 0,0 0,25 0,-25 0,25 0,-25 0,25 0,-24 0,-1 0,25 25,0-25,-25 0,0 0,0 0,0 24,1-24,-1 0,25 0,-25 0,25 25,-25-25,0 0,25 0,0 0,-24 0,-1 25,0-25,25 0,0 0,-25 0,25 0,-25 25,1-25,24 0,-25 0,0 25,0-25,0 0,25 24,-24-24,24 0,-25 0,0 25,25 0,-25-25,25 0,0 25,-25-25,25 0,-24 0,24 0,-25 25,25-1,-25-24,0 25,0-25,25 0,-24 25,-1-25,25 25,0-25,-25 0,25 25,-25-25,25 0,0 24,0-24,-25 0,1 25,-1-25,25 25,-25-25,25 25,-50-25,50 25,0-25,0 0,-24 24,-1-24,0 0,25 25,-25-25,25 25,-25-25,0 0,25 0,-24 25,-1-25,0 0,25 0,-25 25,25-1,-25-24,25 0,-24 25,24-25,-25 0,0 0,25 0,0 0,-25 25,0-25,25 0,0 25,-24-25,24 25,-25-25,0 0,25 0,0 0,-25 0,25 24,0-24,-25 0,25 0,-24 0,24 25,-25-25,25 25,-25-25,0 0,25 25,0-25,-25 0,25 0,0 0,-24 25,24-25,-25 0,0 0,0 25,25-1,-49-24,49 25,0-25,-50 0,50 0,0 0,0 25,-25-25,25 25,-25-25,25 0,-24 0,24 0,0 25,-25-25,25 0,-25 0,25 24,-25-24,0 25,25-25,-49 0,49 0,-25 25,25-25,-25 0,25 25,-25-25,25 0,-25 0,25 25,0-25,-24 24,24-24,-25 0,0 25,0-25,25 25,-25-25,25 25,-24-25,24 0,0 0,0 25,-25-25,25 0,0 0,0 24,-25-24,0 0,0 25,25 0,-24-25,24 25,-25-25,25 0,0 25,0-1,-25-24,25 0,0 0,-25 0,25 25,0-25,0 25,-25-25,1 0,24 0,0 25,-25-25,25 0,0 25,0-25,-25 24,0-24,25 0,0 0,-25 0,25 25,0 0,0-25,-24 0,24 25,0-25,0 0,-25 0,0 25,25-25,0 0,0 24,0 1,-25-25,25 0,0 25,0-25,-25 0,25 25,-24-25,24 25,0-25,0 24,-25-24,25 25,0-25,0 25,-25-25,25 0,0 25,-25-25,25 0,0 25,-25-25,25 0,0 25,-24-25,24 24,0-24,-25 0,25 25,0-25,-25 0,25 25,0 0,0-25,0 0,-25 0,25 0,0 25,-25-25,25 0,0 24,0-24,0 0,0 25,-24-25,24 25,0-25,0 25,-25-25,25 0,0 25,0-1,0-24,0 25,0-25,0 0,0 25,0-25,0 25,-25-25,25 25,0-25,0 24,0-24,0 25,0 0,0-25,0 25,0-25,0 0,0 0,0 0,-25 0,25 0,-25-25,1 0,24 25,0-25,0 25,0-24,-25-1,25 0,0 25,0-25,0 0,0 25,-25-24,25 24,-25-25,25 25,0-25,0 25,0-25,0 25,-25 0,25-25,0 25,0-24,0 24,0-25,0 25,0-25,0 25,0-25,-25 25,1 0</inkml:trace>
  <inkml:trace contextRef="#ctx0" brushRef="#br0" timeOffset="67548.8636">5135 9500,'0'0,"25"0,0 0,-25 0,0 0,0-25,24 25,-24 0,25 0,-25-24,25 24,-25-25,25 25,-25 0,25 0,-25-25,0 25,0 0,24 0,-24-25,25 0,-25 25,0 0,25 0,-25-24,25 24,-25 0,0 0,0-25,25 25,-1 0,-24 0,0-25,25 25,-25 0,25 0,0 0,-25 0,0-25,25 25,-25 0,0 0,24 0</inkml:trace>
  <inkml:trace contextRef="#ctx0" brushRef="#br0" timeOffset="75101.2956">5036 13246,'0'0,"0"0,0 0,0 0,0 25,25-25,-25 0,0 24,0-24,0 0,24 25,-24 0,0-25,0 0,0 25,25-25,-25 25,0-25,0 24,0-24,25 25,-25-25,0 25,25-25,-25 0,25 25,-25 0,0-25,24 24,-24-24,0 25,25 0,-25-25,0 25,0-25,0 25,0-25,25 24,-25 1,0-25,25 25,-25-25,0 25,0 0,0-25,0 24,0-24,25 0,-25 25,0-25,0 25,0 0,24-25,-24 25,0-25,0 24,25 1,-25-25,0 0,0 25,25-25,-25 25,25-25,-25 49,0-49,25 25,-25-25,0 50,0-50,0 25,24-25,-24 24,0 1,0-25,25 25,0 0,0 24,0-24,-1 25,-24-50,0 25,25-25,-25 25,25-1,-25-24,0 0,25 25,-25-25,0 25,0 0,0-25,25 25,-25-25,0 24,0-24,24 25,1-25,-25 25,0-25,0 25,0-25,0 25,25-25,-25 24,0-24,0 25,25-25,-25 50,25-50,-25 0,24 25,-24-1,0-24,0 25,0-25,25 0,-25 25,25-25,-25 25,25 0,-25-25,0 24,0-24,0 0,25 0,-25 50,24-50,-24 0,0 25,25-25,-25 25,0-1,25-24,-25 25,0-25,0 25,25-25,0 0,-25 25,0 0,24-25,-24 24,0-24,25 25,0-25,-25 25,25-25,-25 0,25 0,-25 0,25 0,-25 25,0-25,24 0,-24 0,0 0,25 25,-25-25,25 24,-25 1,25-25,-25 0,25 0,-25 50,0-50,0 0,24 0,-24 25,25-25,0 0,-25 0,25 25,-25-1,0-24,25 0,-25 25,24-25,-24 0,25 0,-25 25,0-25,25 0,0 0,-25 25,0 0,25-25,-25 0,24 0,-24 24,25-24,-25 0,0 0,25 0,0 25,0-25,-25 25,0-25,24 0,-24 0,0 0,25 0,-25 25,25-25,0 25,-25-25,25 0,-25 24,49-24,-49 25,25-25,0 0,0 25,-25-25,24 0,-24 25,25-25,0 25,0-25,0 0,-1 0,-24 24,25-24,0 0,-25 25,25-25,-25 0,25 0,-25 25,25-25,24 0,-49 25,25 0,0-25,-25 0,25 0,-25 24,0-24,24 0,1 0,-25 25,0-25,0 0,25 0,-25 25,25 0,-25-25,25 0,-1 0,1 0,-25 25,25-25,-25 0,25 0,-25 0,25 24,-25 1,24-25,-24 0,25 0,-25 25,0-25,0 25,50 0,-25-25,-25 0,24 0,1 0,-25 24,25-24,-25 0,25 0,-25 0,25 25,-1-25,1 25,0-25,-25 0,25 25,-25-25,49 0,-49 0,25 25,0-25,0 0,24 24,-24-24,0 0,-25 25,25-25,-25 0,25 0,0 25,-25-25,24 0,26 0,-50 25,50-25,-26 0,-24 0,25 0,-25 25,25-25,0 0,0 25,-1-25,1 0,0 0,0 0,-25 24,25-24,-25 0,24 0,-24 0,25 0,-25 25,25-25,-25 0,25 0,-25 0,25 0,-25 0,24 0,1 0,-25 0,25 0,-25 0,25 0,-25 0,0 25,0-25,25 0,-25 0,24 0,-24 0,0 25,25-25,-25 0,25 0,0 0,-25 0,0 0,0 25,0-25,0 0,0 0,0-25,0 25,0-25,0 25,0-25,0 0,-25 25,25 0,0-24,0 24,0-25,0 0,0 25,-25-25,25 0,0 25,0-25,-25 1,1-1,24 0,0 25,0-25,0 25,0-25,0 1,-25 24,25-25,0 25,0-25,0 25,0-25,-25 25,25-25,0 25,-25-24,0 24</inkml:trace>
  <inkml:trace contextRef="#ctx0" brushRef="#br0" timeOffset="77445.4296">8980 16644,'0'0,"0"25,0-25,-25 0,25 0,-25 0,25 0,-25 25,0-25,25 24,0-24,0 0,-24 0,24 25,0-25,-25 0,25 0,-25 0,25 0,-25 0,25 25,0-25,0 25,-25-25,25 0,0 0,0 25,-24-25,24 0,-25 24,25-24,0 0,0 25,-25-25,25 25,0-25,0 0,-25 0,25 25,-25-25,25 0</inkml:trace>
  <inkml:trace contextRef="#ctx0" brushRef="#br0" timeOffset="83636.7837">14263 16049,'25'0,"-25"0,0-25,25 25,-25 0,24 0,-24 0,0 0,0-25,25 25,-25 0,25 0,-25 0,0-25,0 25,25 0,-25 0,0-25,25 25,-1 0,-24-24,0 24,0 0,25 0,-25 0,0-25,25 25,-25 0,25 0,0 0,-25 0,0 0,25 0,-25-25,24 25,-24 0,25 0,-25-25,25 25,-25 0,25 0,-25 0,25 0,-1 0,-24 0,0-25,25 25,-25 0,25 0,0 0,0 0,-1 0,1 0,0 0,-25 0,25 0,-25-24,25 24,-25 0,0 0,24 0,-24 0,0-25,25 25,0 0,-25-25,0 25,0 0,25 0,-25 0,25-25,-1 25,1 0,-25 0,25 0,-25 0,0-25,25 25,0 0,-1 0,-24 0,25-24,0 24,0 0,-25-25,25 25,-1 0,-24 0,0 0,0-25,25 25,-25 0,25 0,-25 0,50 0,-50-25,24 25,-24 0,50 0,-50-25,50 25,-26 0,-24 0,25-24,0 24,-25 0,25 0,0 0,-25-25,25 25,-1 0,-24-25,50 25,-50 0,25 0,0-25,-1 25,-24 0,0 0,25 0,-25-25,0 25,25 0,-25 0,25 0,0 0,-25-24,49 24,-49-25,25 25,-25 0,0 0,25 0,-25-25,25 25,-25 0,24 0,-24-25,25 0,0 25,0 0,0-25,24 1,-24 24,0 0,-25 0,25 0,-25-25,24 25,1-25,-25 25,25-25,0 25,-25-25,25 25,-1 0,1 0,0-24,25-1,-26 25,26-25,-25 25,0-25,0 25,-25 0,24-25,1 25,-25-24,0 24,25 0,-25-25,25 25,-25 0,25-25,-1 25,1-25,0 25,0-25,-25 25,25-24,-25 24,24-25,-24 0,0 25,25-25,-25 25,0-25,25 25,-25-24,0-1,25 0,0 0,-25 25,0-25,49 1,-49 24,0-25,0 25,25-25,-25 0,0 25,25-25,0 25,-25-24,0 24,24-25,-24 0,25 0,0 25,-25-49,25 49,-25-50,0 50,25 0,-25-25,24 25,-24-25,0 25,0-25,25 25,-25-24,0 24,25-25,-25 25,0 0,25-50,0 1,-25 24,24 25,1-25,-25 25,25-50,-25 50,0 0,0-24,25 24,-25-25,0 25,0-25,25 0,-25 0,24 1,-24-1,0 25,0-25,25 25,-25-25,25 0,-25 1,0-1,0 25,25-25,-25 25,0-25,0 25,0-25,0 1,25 24,-25 0,25-50,-25 50,0-25,0 25,0-25,0 1,24-1,-24 25,0-25,0 0,0 0,25 25,0-49,-25 49,0-25,0 25,0-25,0 25,0-25,25 25,-25-24,0 24,0-25,0 25,0-25,0 0,25 25,-25 0,0-25,0 25,0 0,0 25,0-25,0 25,0-25,0 0,-25 0,25 25,0-25,0 0,-25 0,0 25,25-1,-25-24,25 0,-24 0,24 0,-25 25,0-25,25 0,-25 0,25 0,0 0,0 25,-25-25,0 0,25 0,0 0,0 25,-24-25,24 0,0 25,-25-25,25 0,0 0,-25 0,0 24,25-24,-25 0</inkml:trace>
  <inkml:trace contextRef="#ctx0" brushRef="#br0" timeOffset="85332.8808">17885 13221,'24'0,"-24"0,25 0,0 0,-25 0,0 0,25 0,-25 25,0 0,25-1,-1-24,-24 25,0-25,0 25,0 0,25-25,-25 25,0-25,25 24,-25-24,0 25,0 0,25-25,-25 25,25-25,-25 25,24-1,-24-24,0 25,0-25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3F72D47-3180-4840-823D-CDB2965C73E5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4F2ABFC-DE55-43E1-93EC-35DF4E47DA7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56414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4F2ABFC-DE55-43E1-93EC-35DF4E47DA76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21447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436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6876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61319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2663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3287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7432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69558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99161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0831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87330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67681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6CF293-3C8E-4DC8-AD13-F5562C718F07}" type="datetimeFigureOut">
              <a:rPr lang="cs-CZ" smtClean="0"/>
              <a:t>7.12.2013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B5BF2D-D664-4591-8E50-9148FBEA78A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706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customXml" Target="../ink/ink1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1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3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2.xls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4.em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63955484"/>
              </p:ext>
            </p:extLst>
          </p:nvPr>
        </p:nvGraphicFramePr>
        <p:xfrm>
          <a:off x="467544" y="2492894"/>
          <a:ext cx="8136904" cy="39890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128000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VY_62_INOVACE_01B_06_Trh_Nabídka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Finanční gramotnost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54180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9.10. 2013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76350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b="1" dirty="0"/>
              <a:t>Materiál je určen pro žáky v předmětu „Seminář z ekonomie – finanční gramotnost“</a:t>
            </a:r>
          </a:p>
          <a:p>
            <a:r>
              <a:rPr lang="cs-CZ" b="1" dirty="0"/>
              <a:t>Žáci se seznamují s pojmy </a:t>
            </a:r>
            <a:r>
              <a:rPr lang="cs-CZ" b="1" dirty="0" smtClean="0"/>
              <a:t>trh, nabídka, poptávka, cena</a:t>
            </a:r>
            <a:r>
              <a:rPr lang="cs-CZ" b="1" dirty="0" smtClean="0"/>
              <a:t>, zákon stoupající nabídky, </a:t>
            </a:r>
            <a:r>
              <a:rPr lang="cs-CZ" b="1" dirty="0" smtClean="0"/>
              <a:t>konkurence a tržní mechanismus</a:t>
            </a:r>
          </a:p>
          <a:p>
            <a:r>
              <a:rPr lang="cs-CZ" b="1" dirty="0" smtClean="0"/>
              <a:t>Na </a:t>
            </a:r>
            <a:r>
              <a:rPr lang="cs-CZ" b="1" dirty="0"/>
              <a:t>základě získaných poznatků </a:t>
            </a:r>
            <a:r>
              <a:rPr lang="cs-CZ" b="1" dirty="0" smtClean="0"/>
              <a:t>prostřednictvím digitálního pera plní úkoly zadané na snímcích 6; 9; 11 a 16</a:t>
            </a:r>
            <a:endParaRPr lang="cs-CZ" b="1" dirty="0"/>
          </a:p>
          <a:p>
            <a:r>
              <a:rPr lang="cs-CZ" b="1" dirty="0"/>
              <a:t>Cílem je pochopení </a:t>
            </a:r>
            <a:r>
              <a:rPr lang="cs-CZ" b="1" dirty="0" smtClean="0"/>
              <a:t>principu fungování tržního mechanismu, zákona stoupající nabídky, získání kompetence ke konstrukci nabídkové křivky a jejím posunům v závislosti na jiných než cenových faktorech</a:t>
            </a:r>
          </a:p>
          <a:p>
            <a:r>
              <a:rPr lang="cs-CZ" b="1" dirty="0" smtClean="0"/>
              <a:t>Časová </a:t>
            </a:r>
            <a:r>
              <a:rPr lang="cs-CZ" b="1" dirty="0"/>
              <a:t>dotace –  cca 45 minut</a:t>
            </a:r>
          </a:p>
          <a:p>
            <a:endParaRPr lang="cs-CZ" b="1" dirty="0"/>
          </a:p>
          <a:p>
            <a:pPr marL="0" indent="0" algn="ctr">
              <a:buNone/>
            </a:pPr>
            <a:r>
              <a:rPr lang="cs-CZ" sz="5400" b="1" dirty="0">
                <a:solidFill>
                  <a:srgbClr val="FF0000"/>
                </a:solidFill>
              </a:rPr>
              <a:t>Materiál je určen k interaktivní </a:t>
            </a:r>
            <a:r>
              <a:rPr lang="cs-CZ" sz="5400" b="1" dirty="0" smtClean="0">
                <a:solidFill>
                  <a:srgbClr val="FF0000"/>
                </a:solidFill>
              </a:rPr>
              <a:t>výuce</a:t>
            </a:r>
            <a:endParaRPr lang="cs-CZ" sz="5400" b="1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2299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pojmy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Trh</a:t>
            </a:r>
            <a:endParaRPr lang="cs-CZ" sz="4000" b="1" dirty="0" smtClean="0"/>
          </a:p>
          <a:p>
            <a:r>
              <a:rPr lang="cs-CZ" sz="4000" b="1" dirty="0" smtClean="0"/>
              <a:t>Nabídka </a:t>
            </a:r>
            <a:endParaRPr lang="cs-CZ" sz="4000" b="1" dirty="0" smtClean="0"/>
          </a:p>
          <a:p>
            <a:r>
              <a:rPr lang="cs-CZ" sz="4000" b="1" dirty="0" smtClean="0"/>
              <a:t>Poptávka</a:t>
            </a:r>
            <a:endParaRPr lang="cs-CZ" sz="4000" b="1" dirty="0" smtClean="0"/>
          </a:p>
          <a:p>
            <a:r>
              <a:rPr lang="cs-CZ" sz="4000" b="1" dirty="0" smtClean="0"/>
              <a:t>Cena </a:t>
            </a:r>
            <a:endParaRPr lang="cs-CZ" sz="4000" b="1" dirty="0" smtClean="0"/>
          </a:p>
          <a:p>
            <a:r>
              <a:rPr lang="cs-CZ" sz="4000" b="1" dirty="0" smtClean="0"/>
              <a:t>Konkurence</a:t>
            </a:r>
          </a:p>
          <a:p>
            <a:r>
              <a:rPr lang="cs-CZ" sz="4000" b="1" dirty="0" smtClean="0"/>
              <a:t>Tržní mechanismus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932519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Střetávání nabídky a poptávky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Dělení </a:t>
            </a:r>
          </a:p>
          <a:p>
            <a:pPr marL="1257300" lvl="2" indent="-457200">
              <a:buAutoNum type="arabicPeriod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územního hlediska</a:t>
            </a:r>
          </a:p>
          <a:p>
            <a:pPr marL="1714500" lvl="3" indent="-457200">
              <a:buAutoNum type="alphaLcParenR"/>
            </a:pPr>
            <a:r>
              <a:rPr lang="cs-CZ" sz="2400" b="1" dirty="0" smtClean="0"/>
              <a:t>Místní</a:t>
            </a:r>
          </a:p>
          <a:p>
            <a:pPr marL="1714500" lvl="3" indent="-457200">
              <a:buAutoNum type="alphaLcParenR"/>
            </a:pPr>
            <a:r>
              <a:rPr lang="cs-CZ" sz="2400" b="1" dirty="0" smtClean="0"/>
              <a:t>Národní</a:t>
            </a:r>
          </a:p>
          <a:p>
            <a:pPr marL="1714500" lvl="3" indent="-457200">
              <a:buAutoNum type="alphaLcParenR"/>
            </a:pPr>
            <a:r>
              <a:rPr lang="cs-CZ" sz="2400" b="1" dirty="0" smtClean="0"/>
              <a:t>Mezinárodní</a:t>
            </a:r>
          </a:p>
          <a:p>
            <a:pPr marL="1257300" lvl="2" indent="-457200">
              <a:buAutoNum type="arabicPeriod"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obsahu</a:t>
            </a:r>
          </a:p>
          <a:p>
            <a:pPr marL="1714500" lvl="3" indent="-457200">
              <a:buAutoNum type="alphaLcParenR"/>
            </a:pPr>
            <a:r>
              <a:rPr lang="cs-CZ" sz="2400" b="1" dirty="0" smtClean="0"/>
              <a:t>Statků a služeb</a:t>
            </a:r>
          </a:p>
          <a:p>
            <a:pPr marL="1714500" lvl="3" indent="-457200">
              <a:buAutoNum type="alphaLcParenR"/>
            </a:pPr>
            <a:r>
              <a:rPr lang="cs-CZ" sz="2400" b="1" dirty="0" smtClean="0"/>
              <a:t>Výrobních faktorů</a:t>
            </a:r>
          </a:p>
          <a:p>
            <a:pPr marL="1714500" lvl="3" indent="-457200">
              <a:buAutoNum type="alphaLcParenR"/>
            </a:pPr>
            <a:r>
              <a:rPr lang="cs-CZ" sz="2400" b="1" dirty="0"/>
              <a:t>F</a:t>
            </a:r>
            <a:r>
              <a:rPr lang="cs-CZ" sz="2400" b="1" dirty="0" smtClean="0"/>
              <a:t>inanční</a:t>
            </a:r>
          </a:p>
        </p:txBody>
      </p:sp>
    </p:spTree>
    <p:extLst>
      <p:ext uri="{BB962C8B-B14F-4D97-AF65-F5344CB8AC3E}">
        <p14:creationId xmlns:p14="http://schemas.microsoft.com/office/powerpoint/2010/main" val="38936845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Subjekty trhu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altLang="cs-CZ" sz="3600" b="1" dirty="0" smtClean="0"/>
              <a:t>Domácnosti </a:t>
            </a:r>
            <a:r>
              <a:rPr lang="cs-CZ" altLang="cs-CZ" sz="3600" dirty="0" smtClean="0"/>
              <a:t>– nakupují na trhu statky a služby a nabízejí výrobní faktory (pracovní sílu)</a:t>
            </a:r>
            <a:endParaRPr lang="cs-CZ" altLang="cs-CZ" sz="3600" b="1" dirty="0" smtClean="0"/>
          </a:p>
          <a:p>
            <a:r>
              <a:rPr lang="cs-CZ" altLang="cs-CZ" sz="3600" b="1" dirty="0" smtClean="0"/>
              <a:t>Firmy</a:t>
            </a:r>
            <a:r>
              <a:rPr lang="cs-CZ" altLang="cs-CZ" sz="3600" dirty="0" smtClean="0"/>
              <a:t> – vyrábějí a nabízejí na trhu statky a služby a poptávají výrobní faktory</a:t>
            </a:r>
            <a:endParaRPr lang="cs-CZ" altLang="cs-CZ" sz="3600" b="1" dirty="0" smtClean="0"/>
          </a:p>
          <a:p>
            <a:r>
              <a:rPr lang="cs-CZ" altLang="cs-CZ" sz="3600" b="1" dirty="0" smtClean="0"/>
              <a:t>Stát</a:t>
            </a:r>
            <a:r>
              <a:rPr lang="cs-CZ" altLang="cs-CZ" sz="3600" dirty="0" smtClean="0"/>
              <a:t> – ovlivňuje trh tím, že odstraňuje jeho negativní vlivy a jeho pozitivní vliv posiluje</a:t>
            </a:r>
          </a:p>
          <a:p>
            <a:pPr marL="0" indent="0">
              <a:buNone/>
            </a:pPr>
            <a:r>
              <a:rPr lang="cs-CZ" altLang="cs-CZ" sz="3600" dirty="0"/>
              <a:t> </a:t>
            </a:r>
            <a:r>
              <a:rPr lang="cs-CZ" altLang="cs-CZ" sz="3600" dirty="0" smtClean="0"/>
              <a:t>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5244843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ržní mechanismus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ÚKOL:</a:t>
            </a:r>
            <a:r>
              <a:rPr lang="cs-CZ" sz="2400" dirty="0" smtClean="0"/>
              <a:t> </a:t>
            </a:r>
            <a:r>
              <a:rPr lang="cs-CZ" sz="2400" b="1" dirty="0" smtClean="0"/>
              <a:t>Pomocí digitálního pera propojte všechny objekty. </a:t>
            </a:r>
            <a:r>
              <a:rPr lang="cs-CZ" sz="2400" b="1" dirty="0"/>
              <a:t>Č</a:t>
            </a:r>
            <a:r>
              <a:rPr lang="cs-CZ" sz="2400" b="1" dirty="0" smtClean="0"/>
              <a:t>árkovaně – finanční tok, plně – tok statků a  výrobních faktorů. Šipkami určete směr toku.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3241138" y="2835577"/>
            <a:ext cx="1872208" cy="1008112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firmy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436096" y="3789040"/>
            <a:ext cx="2016224" cy="1152128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Trh výrobních faktorů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83568" y="3789040"/>
            <a:ext cx="2160240" cy="122413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Trh statků a služeb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41138" y="5157192"/>
            <a:ext cx="1872208" cy="108012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domácnosti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3553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3241138" y="2132857"/>
            <a:ext cx="1872208" cy="108012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firmy</a:t>
            </a:r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5436096" y="3429000"/>
            <a:ext cx="2016224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Trh výrobních faktorů</a:t>
            </a:r>
            <a:endParaRPr lang="cs-CZ" dirty="0"/>
          </a:p>
        </p:txBody>
      </p:sp>
      <p:sp>
        <p:nvSpPr>
          <p:cNvPr id="11" name="Ovál 10"/>
          <p:cNvSpPr/>
          <p:nvPr/>
        </p:nvSpPr>
        <p:spPr>
          <a:xfrm>
            <a:off x="683568" y="3429000"/>
            <a:ext cx="2160240" cy="1296144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Trh statků a služeb</a:t>
            </a: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3241138" y="5157192"/>
            <a:ext cx="1872208" cy="1080120"/>
          </a:xfrm>
          <a:prstGeom prst="round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domácnosti</a:t>
            </a:r>
            <a:endParaRPr lang="cs-CZ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2">
            <p14:nvContentPartPr>
              <p14:cNvPr id="13" name="Rukopis 12"/>
              <p14:cNvContentPartPr/>
              <p14:nvPr/>
            </p14:nvContentPartPr>
            <p14:xfrm>
              <a:off x="1768320" y="2419920"/>
              <a:ext cx="4768560" cy="3670560"/>
            </p14:xfrm>
          </p:contentPart>
        </mc:Choice>
        <mc:Fallback xmlns="">
          <p:pic>
            <p:nvPicPr>
              <p:cNvPr id="13" name="Rukopis 12"/>
              <p:cNvPicPr/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758960" y="2410560"/>
                <a:ext cx="4787280" cy="36892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723890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NABÍDKA (</a:t>
            </a:r>
            <a:r>
              <a:rPr lang="cs-CZ" dirty="0" err="1" smtClean="0"/>
              <a:t>supply</a:t>
            </a:r>
            <a:r>
              <a:rPr lang="cs-CZ" dirty="0" smtClean="0"/>
              <a:t>) – „S“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představuje objem zboží, které jsou výrobci ochotni prodat při určité ceně</a:t>
            </a:r>
          </a:p>
          <a:p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rostoucí cenou zboží je ochota výrobců vyrábět a nabízet zboží vyšší – množství nabízeného zboží je </a:t>
            </a:r>
            <a:r>
              <a:rPr lang="cs-CZ" alt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funkcí ceny</a:t>
            </a:r>
          </a:p>
          <a:p>
            <a:pPr marL="0" indent="0" algn="ctr">
              <a:buNone/>
            </a:pPr>
            <a:r>
              <a:rPr lang="cs-CZ" altLang="cs-CZ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Zákon stoupající nabídky </a:t>
            </a:r>
            <a:endParaRPr lang="cs-CZ" altLang="cs-CZ" b="1" u="sng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stoupající cenou stoupá množství nabízeného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zboží.</a:t>
            </a:r>
            <a:endParaRPr lang="cs-CZ" alt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alt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146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Doplňte tabulku při dodržení zásady „za jinak stejných podmínek“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14416357"/>
              </p:ext>
            </p:extLst>
          </p:nvPr>
        </p:nvGraphicFramePr>
        <p:xfrm>
          <a:off x="1043608" y="1916832"/>
          <a:ext cx="7149265" cy="396044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0" name="List" r:id="rId3" imgW="2352805" imgH="971491" progId="Excel.Sheet.12">
                  <p:embed/>
                </p:oleObj>
              </mc:Choice>
              <mc:Fallback>
                <p:oleObj name="List" r:id="rId3" imgW="2352805" imgH="97149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043608" y="1916832"/>
                        <a:ext cx="7149265" cy="396044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727917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 (například…)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85323686"/>
              </p:ext>
            </p:extLst>
          </p:nvPr>
        </p:nvGraphicFramePr>
        <p:xfrm>
          <a:off x="1115616" y="2204864"/>
          <a:ext cx="6480720" cy="331236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3" name="List" r:id="rId3" imgW="2352805" imgH="971491" progId="Excel.Sheet.12">
                  <p:embed/>
                </p:oleObj>
              </mc:Choice>
              <mc:Fallback>
                <p:oleObj name="List" r:id="rId3" imgW="2352805" imgH="971491" progId="Excel.Shee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5616" y="2204864"/>
                        <a:ext cx="6480720" cy="3312368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825938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Sestrojte pomocí digitálního pera podle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tabulky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předcházejícího snímku nabídkovou 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křivku, kde na ose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„</a:t>
            </a:r>
            <a:r>
              <a:rPr lang="cs-CZ" b="1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 bude cena (P) a na ose „x“ množství nabízeného zboží (Q)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704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Nabídková křivka 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19" name="Line 4"/>
          <p:cNvSpPr>
            <a:spLocks noChangeShapeType="1"/>
          </p:cNvSpPr>
          <p:nvPr/>
        </p:nvSpPr>
        <p:spPr bwMode="auto">
          <a:xfrm>
            <a:off x="1476375" y="2205038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b="1" dirty="0"/>
          </a:p>
        </p:txBody>
      </p:sp>
      <p:sp>
        <p:nvSpPr>
          <p:cNvPr id="20" name="Line 5"/>
          <p:cNvSpPr>
            <a:spLocks noChangeShapeType="1"/>
          </p:cNvSpPr>
          <p:nvPr/>
        </p:nvSpPr>
        <p:spPr bwMode="auto">
          <a:xfrm>
            <a:off x="1476375" y="4868863"/>
            <a:ext cx="5616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1" name="Arc 7"/>
          <p:cNvSpPr>
            <a:spLocks/>
          </p:cNvSpPr>
          <p:nvPr/>
        </p:nvSpPr>
        <p:spPr bwMode="auto">
          <a:xfrm flipV="1">
            <a:off x="2700338" y="2420938"/>
            <a:ext cx="1657350" cy="1944687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2" name="Line 8"/>
          <p:cNvSpPr>
            <a:spLocks noChangeShapeType="1"/>
          </p:cNvSpPr>
          <p:nvPr/>
        </p:nvSpPr>
        <p:spPr bwMode="auto">
          <a:xfrm flipH="1">
            <a:off x="1476375" y="4149725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3" name="Line 9"/>
          <p:cNvSpPr>
            <a:spLocks noChangeShapeType="1"/>
          </p:cNvSpPr>
          <p:nvPr/>
        </p:nvSpPr>
        <p:spPr bwMode="auto">
          <a:xfrm>
            <a:off x="3492500" y="4149725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4" name="Text Box 10"/>
          <p:cNvSpPr txBox="1">
            <a:spLocks noChangeArrowheads="1"/>
          </p:cNvSpPr>
          <p:nvPr/>
        </p:nvSpPr>
        <p:spPr bwMode="auto">
          <a:xfrm>
            <a:off x="971550" y="2420938"/>
            <a:ext cx="3603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/>
              <a:t>P</a:t>
            </a:r>
          </a:p>
        </p:txBody>
      </p:sp>
      <p:sp>
        <p:nvSpPr>
          <p:cNvPr id="25" name="Text Box 11"/>
          <p:cNvSpPr txBox="1">
            <a:spLocks noChangeArrowheads="1"/>
          </p:cNvSpPr>
          <p:nvPr/>
        </p:nvSpPr>
        <p:spPr bwMode="auto">
          <a:xfrm>
            <a:off x="6011863" y="5084763"/>
            <a:ext cx="5762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/>
              <a:t>Q</a:t>
            </a:r>
          </a:p>
        </p:txBody>
      </p:sp>
      <p:sp>
        <p:nvSpPr>
          <p:cNvPr id="26" name="Text Box 12"/>
          <p:cNvSpPr txBox="1">
            <a:spLocks noChangeArrowheads="1"/>
          </p:cNvSpPr>
          <p:nvPr/>
        </p:nvSpPr>
        <p:spPr bwMode="auto">
          <a:xfrm>
            <a:off x="2051050" y="2420938"/>
            <a:ext cx="3603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 b="1">
              <a:solidFill>
                <a:schemeClr val="folHlink"/>
              </a:solidFill>
            </a:endParaRPr>
          </a:p>
        </p:txBody>
      </p:sp>
      <p:sp>
        <p:nvSpPr>
          <p:cNvPr id="27" name="Text Box 13"/>
          <p:cNvSpPr txBox="1">
            <a:spLocks noChangeArrowheads="1"/>
          </p:cNvSpPr>
          <p:nvPr/>
        </p:nvSpPr>
        <p:spPr bwMode="auto">
          <a:xfrm>
            <a:off x="4500563" y="2492375"/>
            <a:ext cx="431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/>
              <a:t>S</a:t>
            </a:r>
          </a:p>
        </p:txBody>
      </p:sp>
      <p:sp>
        <p:nvSpPr>
          <p:cNvPr id="28" name="Line 15"/>
          <p:cNvSpPr>
            <a:spLocks noChangeShapeType="1"/>
          </p:cNvSpPr>
          <p:nvPr/>
        </p:nvSpPr>
        <p:spPr bwMode="auto">
          <a:xfrm>
            <a:off x="1476375" y="3644900"/>
            <a:ext cx="2519363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29" name="Line 16"/>
          <p:cNvSpPr>
            <a:spLocks noChangeShapeType="1"/>
          </p:cNvSpPr>
          <p:nvPr/>
        </p:nvSpPr>
        <p:spPr bwMode="auto">
          <a:xfrm>
            <a:off x="3995738" y="3644900"/>
            <a:ext cx="0" cy="12239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0" name="Line 17"/>
          <p:cNvSpPr>
            <a:spLocks noChangeShapeType="1"/>
          </p:cNvSpPr>
          <p:nvPr/>
        </p:nvSpPr>
        <p:spPr bwMode="auto">
          <a:xfrm>
            <a:off x="1476375" y="3068638"/>
            <a:ext cx="280828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1" name="Line 19"/>
          <p:cNvSpPr>
            <a:spLocks noChangeShapeType="1"/>
          </p:cNvSpPr>
          <p:nvPr/>
        </p:nvSpPr>
        <p:spPr bwMode="auto">
          <a:xfrm>
            <a:off x="4284663" y="3068638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32" name="Text Box 20"/>
          <p:cNvSpPr txBox="1">
            <a:spLocks noChangeArrowheads="1"/>
          </p:cNvSpPr>
          <p:nvPr/>
        </p:nvSpPr>
        <p:spPr bwMode="auto">
          <a:xfrm>
            <a:off x="1042988" y="530066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 altLang="cs-CZ"/>
          </a:p>
        </p:txBody>
      </p:sp>
      <p:sp>
        <p:nvSpPr>
          <p:cNvPr id="33" name="Text Box 21"/>
          <p:cNvSpPr txBox="1">
            <a:spLocks noChangeArrowheads="1"/>
          </p:cNvSpPr>
          <p:nvPr/>
        </p:nvSpPr>
        <p:spPr bwMode="auto">
          <a:xfrm>
            <a:off x="1258888" y="5589588"/>
            <a:ext cx="66262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>
                <a:solidFill>
                  <a:srgbClr val="FF0000"/>
                </a:solidFill>
              </a:rPr>
              <a:t>P – cena		Q - množství</a:t>
            </a:r>
          </a:p>
        </p:txBody>
      </p:sp>
    </p:spTree>
    <p:extLst>
      <p:ext uri="{BB962C8B-B14F-4D97-AF65-F5344CB8AC3E}">
        <p14:creationId xmlns:p14="http://schemas.microsoft.com/office/powerpoint/2010/main" val="42486379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Proč tomu tak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514350" indent="-514350">
              <a:buAutoNum type="arabicParenR"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výroby se mění ve směru vyšší ceny</a:t>
            </a:r>
          </a:p>
          <a:p>
            <a:pPr marL="514350" indent="-514350">
              <a:buAutoNum type="arabicParenR"/>
            </a:pPr>
            <a:endParaRPr lang="cs-CZ" sz="40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Dané zboží nabízí i výrobci z jiných odvětví, kteří měli u původně nabízeného zboží vyšší náklady na výrobu</a:t>
            </a:r>
          </a:p>
        </p:txBody>
      </p:sp>
    </p:spTree>
    <p:extLst>
      <p:ext uri="{BB962C8B-B14F-4D97-AF65-F5344CB8AC3E}">
        <p14:creationId xmlns:p14="http://schemas.microsoft.com/office/powerpoint/2010/main" val="481935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Jak ji rozlišujeme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agregátní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nabídka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suma všech uvažovaných resp. zamýšlených prodejů, se kterými výrobci přicházejí na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trh</a:t>
            </a:r>
          </a:p>
          <a:p>
            <a:endParaRPr lang="cs-CZ" alt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individuální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nabídka jednoho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výrobce</a:t>
            </a:r>
          </a:p>
          <a:p>
            <a:endParaRPr lang="cs-CZ" alt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dílčí </a:t>
            </a:r>
            <a:r>
              <a:rPr lang="cs-CZ" alt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nabídka </a:t>
            </a:r>
            <a:r>
              <a:rPr lang="cs-CZ" alt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nabídka jediného druhu výrobku od různých výrobců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7343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altLang="cs-CZ" dirty="0" smtClean="0"/>
              <a:t>Jiné faktory, </a:t>
            </a:r>
            <a:r>
              <a:rPr lang="cs-CZ" altLang="cs-CZ" dirty="0"/>
              <a:t>ovlivňující </a:t>
            </a:r>
            <a:r>
              <a:rPr lang="cs-CZ" altLang="cs-CZ" dirty="0" smtClean="0"/>
              <a:t>velikost nabídky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altLang="cs-CZ" b="1" dirty="0" smtClean="0">
                <a:solidFill>
                  <a:srgbClr val="FF0000"/>
                </a:solidFill>
              </a:rPr>
              <a:t>Cena = konstanta</a:t>
            </a:r>
            <a:endParaRPr lang="cs-CZ" altLang="cs-CZ" dirty="0">
              <a:solidFill>
                <a:srgbClr val="FF0000"/>
              </a:solidFill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400" b="1" dirty="0" smtClean="0"/>
              <a:t>1) náklady </a:t>
            </a:r>
            <a:r>
              <a:rPr lang="cs-CZ" altLang="cs-CZ" sz="2400" b="1" dirty="0"/>
              <a:t>výroby a obchodu (dražší suroviny a energie, zvyšování nominálních mezd, nebo naopak snižování nákladů zaváděním nových technologií </a:t>
            </a:r>
            <a:r>
              <a:rPr lang="cs-CZ" altLang="cs-CZ" sz="2400" b="1" dirty="0" smtClean="0"/>
              <a:t>zvyšujících produktivitu </a:t>
            </a:r>
            <a:r>
              <a:rPr lang="cs-CZ" altLang="cs-CZ" sz="2400" b="1" dirty="0"/>
              <a:t>práce atd.)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400" b="1" dirty="0" smtClean="0"/>
              <a:t>2) změna </a:t>
            </a:r>
            <a:r>
              <a:rPr lang="cs-CZ" altLang="cs-CZ" sz="2400" b="1" dirty="0"/>
              <a:t>vnějších podmínek podnikání (organizace trhu, </a:t>
            </a:r>
            <a:r>
              <a:rPr lang="cs-CZ" altLang="cs-CZ" sz="2400" b="1" dirty="0" smtClean="0"/>
              <a:t>počasí, klimatické podmínky, daňový systém, legislativní změny…)</a:t>
            </a:r>
            <a:endParaRPr lang="cs-CZ" altLang="cs-CZ" sz="2400" b="1" dirty="0"/>
          </a:p>
          <a:p>
            <a:pPr marL="0" indent="0">
              <a:lnSpc>
                <a:spcPct val="90000"/>
              </a:lnSpc>
              <a:buNone/>
            </a:pPr>
            <a:r>
              <a:rPr lang="cs-CZ" altLang="cs-CZ" sz="2400" b="1" dirty="0" smtClean="0"/>
              <a:t>3)změny </a:t>
            </a:r>
            <a:r>
              <a:rPr lang="cs-CZ" altLang="cs-CZ" sz="2400" b="1" dirty="0"/>
              <a:t>kapitálové výnosnosti </a:t>
            </a:r>
            <a:r>
              <a:rPr lang="cs-CZ" altLang="cs-CZ" sz="2400" b="1" dirty="0" smtClean="0"/>
              <a:t>(kapitál </a:t>
            </a:r>
            <a:r>
              <a:rPr lang="cs-CZ" altLang="cs-CZ" sz="2400" b="1" dirty="0"/>
              <a:t>směřuje do podnikání s vyšší </a:t>
            </a:r>
            <a:r>
              <a:rPr lang="cs-CZ" altLang="cs-CZ" sz="2400" b="1" dirty="0" smtClean="0"/>
              <a:t>rentabilitou – změna cen alternativních výrobků)</a:t>
            </a:r>
          </a:p>
          <a:p>
            <a:pPr marL="0" indent="0" algn="ctr">
              <a:lnSpc>
                <a:spcPct val="90000"/>
              </a:lnSpc>
              <a:buNone/>
            </a:pPr>
            <a:r>
              <a:rPr lang="cs-CZ" altLang="cs-CZ" sz="2400" b="1" dirty="0" smtClean="0">
                <a:solidFill>
                  <a:srgbClr val="FF0000"/>
                </a:solidFill>
              </a:rPr>
              <a:t>Tyto faktory (při stabilní ceně) způsobují posuny nabídkové křivky v grafu doleva či doprava</a:t>
            </a:r>
          </a:p>
          <a:p>
            <a:pPr>
              <a:lnSpc>
                <a:spcPct val="90000"/>
              </a:lnSpc>
            </a:pPr>
            <a:endParaRPr lang="cs-CZ" altLang="cs-CZ" dirty="0"/>
          </a:p>
          <a:p>
            <a:pPr>
              <a:lnSpc>
                <a:spcPct val="90000"/>
              </a:lnSpc>
              <a:buFont typeface="Wingdings" pitchFamily="2" charset="2"/>
              <a:buNone/>
            </a:pPr>
            <a:endParaRPr lang="cs-CZ" alt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4567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Úkol pro studenty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Zakreslete do grafu na následujícím snímku příslušnou křivku nabídky</a:t>
            </a:r>
            <a:r>
              <a:rPr lang="cs-CZ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označte, vysvětlete a zařaďte pod příslušný faktor (1;2;3) 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S1</a:t>
            </a:r>
            <a:r>
              <a:rPr lang="cs-CZ" sz="2800" b="1" dirty="0" smtClean="0"/>
              <a:t> – V průběhu války v Perském zálivu v roce 1991 Irák zapálil většinu ropných vrtů v Kuvajtu.</a:t>
            </a:r>
          </a:p>
          <a:p>
            <a:pPr marL="0" indent="0">
              <a:buNone/>
            </a:pP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rgbClr val="FF0000"/>
                </a:solidFill>
              </a:rPr>
              <a:t>S2 </a:t>
            </a:r>
            <a:r>
              <a:rPr lang="cs-CZ" sz="2800" b="1" dirty="0" smtClean="0"/>
              <a:t>– Sazba daně DPH na stavební výrobu se snížila z 20% na 10%. Jak se změní nabídka cihel a dalšího stavebního materiálu?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rgbClr val="FF0000"/>
                </a:solidFill>
              </a:rPr>
              <a:t>S3 </a:t>
            </a:r>
            <a:r>
              <a:rPr lang="cs-CZ" sz="2800" b="1" dirty="0" smtClean="0"/>
              <a:t>– Sledujeme nabízené množství aut. Klesla cena motorek.</a:t>
            </a:r>
            <a:endParaRPr lang="cs-CZ" sz="2800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52708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Zakreslete do grafu nabídkovou křivku 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S1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;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S2; S3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Line 4"/>
          <p:cNvSpPr>
            <a:spLocks noChangeShapeType="1"/>
          </p:cNvSpPr>
          <p:nvPr/>
        </p:nvSpPr>
        <p:spPr bwMode="auto">
          <a:xfrm>
            <a:off x="1476375" y="2205038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5" name="Line 5"/>
          <p:cNvSpPr>
            <a:spLocks noChangeShapeType="1"/>
          </p:cNvSpPr>
          <p:nvPr/>
        </p:nvSpPr>
        <p:spPr bwMode="auto">
          <a:xfrm>
            <a:off x="1476375" y="4868863"/>
            <a:ext cx="56165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6" name="Arc 7"/>
          <p:cNvSpPr>
            <a:spLocks/>
          </p:cNvSpPr>
          <p:nvPr/>
        </p:nvSpPr>
        <p:spPr bwMode="auto">
          <a:xfrm flipV="1">
            <a:off x="2700338" y="2420938"/>
            <a:ext cx="1657350" cy="1944687"/>
          </a:xfrm>
          <a:custGeom>
            <a:avLst/>
            <a:gdLst>
              <a:gd name="G0" fmla="+- 0 0 0"/>
              <a:gd name="G1" fmla="+- 21600 0 0"/>
              <a:gd name="G2" fmla="+- 21600 0 0"/>
              <a:gd name="T0" fmla="*/ 0 w 21600"/>
              <a:gd name="T1" fmla="*/ 0 h 21600"/>
              <a:gd name="T2" fmla="*/ 21600 w 21600"/>
              <a:gd name="T3" fmla="*/ 21600 h 21600"/>
              <a:gd name="T4" fmla="*/ 0 w 21600"/>
              <a:gd name="T5" fmla="*/ 21600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</a:cxnLst>
            <a:rect l="0" t="0" r="r" b="b"/>
            <a:pathLst>
              <a:path w="21600" h="21600" fill="none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</a:path>
              <a:path w="21600" h="21600" stroke="0" extrusionOk="0">
                <a:moveTo>
                  <a:pt x="-1" y="0"/>
                </a:moveTo>
                <a:cubicBezTo>
                  <a:pt x="11929" y="0"/>
                  <a:pt x="21600" y="9670"/>
                  <a:pt x="21600" y="21600"/>
                </a:cubicBezTo>
                <a:lnTo>
                  <a:pt x="0" y="21600"/>
                </a:lnTo>
                <a:close/>
              </a:path>
            </a:pathLst>
          </a:custGeom>
          <a:noFill/>
          <a:ln w="2857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7" name="Line 8"/>
          <p:cNvSpPr>
            <a:spLocks noChangeShapeType="1"/>
          </p:cNvSpPr>
          <p:nvPr/>
        </p:nvSpPr>
        <p:spPr bwMode="auto">
          <a:xfrm flipH="1">
            <a:off x="1476375" y="4149725"/>
            <a:ext cx="1943100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8" name="Line 9"/>
          <p:cNvSpPr>
            <a:spLocks noChangeShapeType="1"/>
          </p:cNvSpPr>
          <p:nvPr/>
        </p:nvSpPr>
        <p:spPr bwMode="auto">
          <a:xfrm>
            <a:off x="3492500" y="4149725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9" name="Text Box 10"/>
          <p:cNvSpPr txBox="1">
            <a:spLocks noChangeArrowheads="1"/>
          </p:cNvSpPr>
          <p:nvPr/>
        </p:nvSpPr>
        <p:spPr bwMode="auto">
          <a:xfrm>
            <a:off x="971550" y="2420938"/>
            <a:ext cx="3603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P</a:t>
            </a:r>
          </a:p>
        </p:txBody>
      </p:sp>
      <p:sp>
        <p:nvSpPr>
          <p:cNvPr id="10" name="Text Box 11"/>
          <p:cNvSpPr txBox="1">
            <a:spLocks noChangeArrowheads="1"/>
          </p:cNvSpPr>
          <p:nvPr/>
        </p:nvSpPr>
        <p:spPr bwMode="auto">
          <a:xfrm>
            <a:off x="6011863" y="5084763"/>
            <a:ext cx="576262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/>
              <a:t>Q</a:t>
            </a:r>
          </a:p>
        </p:txBody>
      </p:sp>
      <p:sp>
        <p:nvSpPr>
          <p:cNvPr id="11" name="Text Box 12"/>
          <p:cNvSpPr txBox="1">
            <a:spLocks noChangeArrowheads="1"/>
          </p:cNvSpPr>
          <p:nvPr/>
        </p:nvSpPr>
        <p:spPr bwMode="auto">
          <a:xfrm>
            <a:off x="2051050" y="2420938"/>
            <a:ext cx="3603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 altLang="cs-CZ" b="1">
              <a:solidFill>
                <a:schemeClr val="folHlink"/>
              </a:solidFill>
            </a:endParaRPr>
          </a:p>
        </p:txBody>
      </p:sp>
      <p:sp>
        <p:nvSpPr>
          <p:cNvPr id="12" name="Text Box 13"/>
          <p:cNvSpPr txBox="1">
            <a:spLocks noChangeArrowheads="1"/>
          </p:cNvSpPr>
          <p:nvPr/>
        </p:nvSpPr>
        <p:spPr bwMode="auto">
          <a:xfrm>
            <a:off x="4500563" y="2492375"/>
            <a:ext cx="4318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b="1"/>
              <a:t>S</a:t>
            </a:r>
          </a:p>
        </p:txBody>
      </p:sp>
      <p:sp>
        <p:nvSpPr>
          <p:cNvPr id="13" name="Line 15"/>
          <p:cNvSpPr>
            <a:spLocks noChangeShapeType="1"/>
          </p:cNvSpPr>
          <p:nvPr/>
        </p:nvSpPr>
        <p:spPr bwMode="auto">
          <a:xfrm>
            <a:off x="1476375" y="3644900"/>
            <a:ext cx="2519363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4" name="Line 16"/>
          <p:cNvSpPr>
            <a:spLocks noChangeShapeType="1"/>
          </p:cNvSpPr>
          <p:nvPr/>
        </p:nvSpPr>
        <p:spPr bwMode="auto">
          <a:xfrm>
            <a:off x="3995738" y="3644900"/>
            <a:ext cx="0" cy="1223963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5" name="Line 17"/>
          <p:cNvSpPr>
            <a:spLocks noChangeShapeType="1"/>
          </p:cNvSpPr>
          <p:nvPr/>
        </p:nvSpPr>
        <p:spPr bwMode="auto">
          <a:xfrm>
            <a:off x="1476375" y="3068638"/>
            <a:ext cx="2808288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6" name="Line 19"/>
          <p:cNvSpPr>
            <a:spLocks noChangeShapeType="1"/>
          </p:cNvSpPr>
          <p:nvPr/>
        </p:nvSpPr>
        <p:spPr bwMode="auto">
          <a:xfrm>
            <a:off x="4284663" y="3068638"/>
            <a:ext cx="0" cy="1800225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/>
          </a:p>
        </p:txBody>
      </p:sp>
      <p:sp>
        <p:nvSpPr>
          <p:cNvPr id="17" name="Text Box 20"/>
          <p:cNvSpPr txBox="1">
            <a:spLocks noChangeArrowheads="1"/>
          </p:cNvSpPr>
          <p:nvPr/>
        </p:nvSpPr>
        <p:spPr bwMode="auto">
          <a:xfrm>
            <a:off x="1042988" y="5300663"/>
            <a:ext cx="18415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endParaRPr lang="cs-CZ" alt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68239" y="5510399"/>
            <a:ext cx="763284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Řešení: S1 -  posun doleva, S2 – posun doprava, S3 – posun doleva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4240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Množství nabízeného zboží Q je závislé především na ceně P – je funkcí ceny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Hovoříme o zákonu stoupající nabídky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konstantní ceně se může měnit množství nabízeného zboží v důsledku působení jiných faktorů – křivka nabídky se posouvá doleva či doprava</a:t>
            </a:r>
          </a:p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Všechny výše uvedené zákonitosti platí „za jinak stejných podmínek“ (např. při konstantní poptávce)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74397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5"/>
          </a:lnRef>
          <a:fillRef idx="3">
            <a:schemeClr val="accent5"/>
          </a:fillRef>
          <a:effectRef idx="2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/>
              <a:t>KLINSKÝ,P.; CHROMÁ,D.; TESAŘOVÁ,S. aj. </a:t>
            </a:r>
            <a:r>
              <a:rPr lang="cs-CZ" sz="2000" i="1" dirty="0"/>
              <a:t>Finanční gramotnost - obsah a příklady z praxe škol. </a:t>
            </a:r>
            <a:r>
              <a:rPr lang="cs-CZ" sz="2000" dirty="0"/>
              <a:t>Národní ústav odborného vzdělávání. Praha: NÚOV, 2008. ISBN 978-80-87063-13-2.</a:t>
            </a:r>
          </a:p>
          <a:p>
            <a:r>
              <a:rPr lang="cs-CZ" sz="2000" dirty="0"/>
              <a:t>ŠVARCOVÁ,J. a kol. </a:t>
            </a:r>
            <a:r>
              <a:rPr lang="cs-CZ" sz="2000" i="1" dirty="0"/>
              <a:t>Ekonomie – stručný přehled.</a:t>
            </a:r>
            <a:r>
              <a:rPr lang="cs-CZ" sz="2000" dirty="0"/>
              <a:t> Zlín: CEED, 2013. ISBN 978-80-87301-17-3.</a:t>
            </a:r>
            <a:endParaRPr lang="cs-CZ" sz="2000" i="1" dirty="0"/>
          </a:p>
          <a:p>
            <a:r>
              <a:rPr lang="cs-CZ" sz="2000" dirty="0"/>
              <a:t>Archiv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8862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494</TotalTime>
  <Words>732</Words>
  <Application>Microsoft Office PowerPoint</Application>
  <PresentationFormat>Předvádění na obrazovce (4:3)</PresentationFormat>
  <Paragraphs>110</Paragraphs>
  <Slides>19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1" baseType="lpstr">
      <vt:lpstr>Motiv systému Office</vt:lpstr>
      <vt:lpstr>List</vt:lpstr>
      <vt:lpstr>Prezentace aplikace PowerPoint</vt:lpstr>
      <vt:lpstr>Anotace</vt:lpstr>
      <vt:lpstr>Základní pojmy</vt:lpstr>
      <vt:lpstr>TRH</vt:lpstr>
      <vt:lpstr>Subjekty trhu</vt:lpstr>
      <vt:lpstr>Tržní mechanismus</vt:lpstr>
      <vt:lpstr>Řešení</vt:lpstr>
      <vt:lpstr>NABÍDKA (supply) – „S“</vt:lpstr>
      <vt:lpstr>Doplňte tabulku při dodržení zásady „za jinak stejných podmínek“</vt:lpstr>
      <vt:lpstr>Řešení (například…)</vt:lpstr>
      <vt:lpstr>Úkol</vt:lpstr>
      <vt:lpstr>Nabídková křivka - řešení</vt:lpstr>
      <vt:lpstr>Proč tomu tak je?</vt:lpstr>
      <vt:lpstr>Jak ji rozlišujeme</vt:lpstr>
      <vt:lpstr>Jiné faktory, ovlivňující velikost nabídky</vt:lpstr>
      <vt:lpstr>Úkol pro studenty</vt:lpstr>
      <vt:lpstr>Řešení</vt:lpstr>
      <vt:lpstr>Závěr - shrnutí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 Zahrádka</dc:creator>
  <cp:lastModifiedBy>Jaroslav Zahrádka</cp:lastModifiedBy>
  <cp:revision>35</cp:revision>
  <dcterms:created xsi:type="dcterms:W3CDTF">2013-11-05T19:30:37Z</dcterms:created>
  <dcterms:modified xsi:type="dcterms:W3CDTF">2013-12-07T23:22:07Z</dcterms:modified>
</cp:coreProperties>
</file>