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9" r:id="rId3"/>
    <p:sldId id="271" r:id="rId4"/>
    <p:sldId id="272" r:id="rId5"/>
    <p:sldId id="273" r:id="rId6"/>
    <p:sldId id="274" r:id="rId7"/>
    <p:sldId id="276" r:id="rId8"/>
    <p:sldId id="258" r:id="rId9"/>
    <p:sldId id="277" r:id="rId10"/>
    <p:sldId id="259" r:id="rId11"/>
    <p:sldId id="278" r:id="rId12"/>
    <p:sldId id="261" r:id="rId13"/>
    <p:sldId id="262" r:id="rId14"/>
    <p:sldId id="263" r:id="rId15"/>
    <p:sldId id="264" r:id="rId16"/>
    <p:sldId id="265" r:id="rId17"/>
    <p:sldId id="266" r:id="rId18"/>
    <p:sldId id="279" r:id="rId19"/>
    <p:sldId id="280" r:id="rId20"/>
    <p:sldId id="281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212C-A7E1-4C4A-9316-6E4E9C51D53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C3A77-562A-4FFB-8130-D931482C7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66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212C-A7E1-4C4A-9316-6E4E9C51D53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C3A77-562A-4FFB-8130-D931482C7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7148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212C-A7E1-4C4A-9316-6E4E9C51D53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C3A77-562A-4FFB-8130-D931482C7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4344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212C-A7E1-4C4A-9316-6E4E9C51D53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C3A77-562A-4FFB-8130-D931482C7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9130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212C-A7E1-4C4A-9316-6E4E9C51D53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C3A77-562A-4FFB-8130-D931482C7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57202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212C-A7E1-4C4A-9316-6E4E9C51D53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C3A77-562A-4FFB-8130-D931482C7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4529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212C-A7E1-4C4A-9316-6E4E9C51D53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C3A77-562A-4FFB-8130-D931482C7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2621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212C-A7E1-4C4A-9316-6E4E9C51D53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C3A77-562A-4FFB-8130-D931482C7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1395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212C-A7E1-4C4A-9316-6E4E9C51D53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C3A77-562A-4FFB-8130-D931482C7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8451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212C-A7E1-4C4A-9316-6E4E9C51D53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C3A77-562A-4FFB-8130-D931482C7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605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212C-A7E1-4C4A-9316-6E4E9C51D53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C3A77-562A-4FFB-8130-D931482C7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7037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5212C-A7E1-4C4A-9316-6E4E9C51D532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5C3A77-562A-4FFB-8130-D931482C7D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182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package" Target="../embeddings/Microsoft_Excel_Worksheet1.xlsx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emf"/><Relationship Id="rId4" Type="http://schemas.openxmlformats.org/officeDocument/2006/relationships/package" Target="../embeddings/Microsoft_Excel_Worksheet2.xlsx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5403117"/>
              </p:ext>
            </p:extLst>
          </p:nvPr>
        </p:nvGraphicFramePr>
        <p:xfrm>
          <a:off x="467544" y="2492894"/>
          <a:ext cx="8136904" cy="39890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12800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54180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Marcela Zahrádková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4180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VY_62_INOVACE_01B_07_Trh_Poptávka a </a:t>
                      </a:r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působení</a:t>
                      </a:r>
                      <a:r>
                        <a:rPr lang="cs-CZ" sz="1800" b="1" kern="1200" baseline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tržních sil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4180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Finanční gramotnost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4180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4180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1.11</a:t>
                      </a:r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. 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2368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b="1" dirty="0"/>
              <a:t>Materiál je určen pro žáky v předmětu „Seminář z ekonomie – finanční gramotnost“</a:t>
            </a:r>
          </a:p>
          <a:p>
            <a:r>
              <a:rPr lang="cs-CZ" b="1" dirty="0"/>
              <a:t>Žáci se seznamují s pojmy </a:t>
            </a:r>
            <a:r>
              <a:rPr lang="cs-CZ" b="1" dirty="0" smtClean="0"/>
              <a:t>poptávka, zákon klesající poptávky, substitut, komplement rovnovážná cena a konkurence</a:t>
            </a:r>
          </a:p>
          <a:p>
            <a:r>
              <a:rPr lang="cs-CZ" b="1" dirty="0" smtClean="0"/>
              <a:t>Na </a:t>
            </a:r>
            <a:r>
              <a:rPr lang="cs-CZ" b="1" dirty="0"/>
              <a:t>základě získaných poznatků </a:t>
            </a:r>
            <a:r>
              <a:rPr lang="cs-CZ" b="1" dirty="0" smtClean="0"/>
              <a:t>prostřednictvím digitálního pera plní úkoly zadané na snímcích 5; 7; 12 a 17</a:t>
            </a:r>
            <a:endParaRPr lang="cs-CZ" b="1" dirty="0"/>
          </a:p>
          <a:p>
            <a:r>
              <a:rPr lang="cs-CZ" b="1" dirty="0"/>
              <a:t>Cílem je </a:t>
            </a:r>
            <a:r>
              <a:rPr lang="cs-CZ" b="1" dirty="0" smtClean="0"/>
              <a:t>porozumění principu fungování zákona klesající poptávky, získání kompetence ke konstrukci poptávkové křivky a jejím posunům v závislosti na jiných než cenových faktorech, pochopení vzájemného působení tržních sil v podmínkách dokonalé konkurence</a:t>
            </a:r>
          </a:p>
          <a:p>
            <a:r>
              <a:rPr lang="cs-CZ" b="1" dirty="0" smtClean="0"/>
              <a:t>Časová </a:t>
            </a:r>
            <a:r>
              <a:rPr lang="cs-CZ" b="1" dirty="0"/>
              <a:t>dotace –  cca 45 minut</a:t>
            </a:r>
          </a:p>
          <a:p>
            <a:endParaRPr lang="cs-CZ" b="1" dirty="0"/>
          </a:p>
          <a:p>
            <a:pPr marL="0" indent="0" algn="ctr">
              <a:buNone/>
            </a:pPr>
            <a:r>
              <a:rPr lang="cs-CZ" sz="5400" b="1" dirty="0">
                <a:solidFill>
                  <a:srgbClr val="FF0000"/>
                </a:solidFill>
              </a:rPr>
              <a:t>Materiál je určen k interaktivní </a:t>
            </a:r>
            <a:r>
              <a:rPr lang="cs-CZ" sz="5400" b="1" dirty="0" smtClean="0">
                <a:solidFill>
                  <a:srgbClr val="FF0000"/>
                </a:solidFill>
              </a:rPr>
              <a:t>výuce</a:t>
            </a:r>
            <a:endParaRPr lang="cs-CZ" sz="5400" b="1" dirty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6732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 pojmy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Poptávka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Substitut, komplement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Vzájemné působení poptávky a nabídky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Rovnovážná cena 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Konkurence</a:t>
            </a:r>
          </a:p>
        </p:txBody>
      </p:sp>
    </p:spTree>
    <p:extLst>
      <p:ext uri="{BB962C8B-B14F-4D97-AF65-F5344CB8AC3E}">
        <p14:creationId xmlns:p14="http://schemas.microsoft.com/office/powerpoint/2010/main" val="4085094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Poptávka ( </a:t>
            </a:r>
            <a:r>
              <a:rPr lang="cs-CZ" dirty="0" err="1" smtClean="0"/>
              <a:t>demand</a:t>
            </a:r>
            <a:r>
              <a:rPr lang="cs-CZ" dirty="0" smtClean="0"/>
              <a:t>; „D“ 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Celkové množství statků a služeb, které jsou kupující ochotni za určitou cenu koupit</a:t>
            </a:r>
          </a:p>
          <a:p>
            <a:r>
              <a:rPr lang="cs-CZ" alt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Kupující má opačný zájem než prodávající,</a:t>
            </a:r>
          </a:p>
          <a:p>
            <a:pPr>
              <a:buFont typeface="Wingdings" pitchFamily="2" charset="2"/>
              <a:buNone/>
            </a:pPr>
            <a:r>
              <a:rPr lang="cs-CZ" alt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chce koupit zboží nebo službu za co nejnižší cenu</a:t>
            </a:r>
          </a:p>
          <a:p>
            <a:pPr algn="ctr">
              <a:buFont typeface="Wingdings" pitchFamily="2" charset="2"/>
              <a:buNone/>
            </a:pPr>
            <a:r>
              <a:rPr lang="cs-CZ" alt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Zákon klesající poptávky</a:t>
            </a:r>
          </a:p>
          <a:p>
            <a:pPr algn="ctr">
              <a:buFont typeface="Wingdings" pitchFamily="2" charset="2"/>
              <a:buNone/>
            </a:pPr>
            <a:r>
              <a:rPr lang="cs-CZ" alt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zvyšující se cenou klesá množství poptávaného zboží.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59197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Doplňte tabulku při dodržení zásady „za jinak stejných podmínek“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1449637"/>
              </p:ext>
            </p:extLst>
          </p:nvPr>
        </p:nvGraphicFramePr>
        <p:xfrm>
          <a:off x="1763689" y="1844824"/>
          <a:ext cx="5688632" cy="37444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List" r:id="rId4" imgW="2352805" imgH="971491" progId="Excel.Sheet.12">
                  <p:embed/>
                </p:oleObj>
              </mc:Choice>
              <mc:Fallback>
                <p:oleObj name="List" r:id="rId4" imgW="2352805" imgH="971491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63689" y="1844824"/>
                        <a:ext cx="5688632" cy="37444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887761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3504330"/>
              </p:ext>
            </p:extLst>
          </p:nvPr>
        </p:nvGraphicFramePr>
        <p:xfrm>
          <a:off x="1331641" y="2060848"/>
          <a:ext cx="6264696" cy="38884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List" r:id="rId4" imgW="2352805" imgH="971491" progId="Excel.Sheet.12">
                  <p:embed/>
                </p:oleObj>
              </mc:Choice>
              <mc:Fallback>
                <p:oleObj name="List" r:id="rId4" imgW="2352805" imgH="971491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331641" y="2060848"/>
                        <a:ext cx="6264696" cy="38884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989418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Sestrojte pomocí digitálního pera podle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tabulky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předcházejícího snímku poptávkovou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křivku, kde na ose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bude cena (P) a na ose „x“ množství poptávaného zboží (Q)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6511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Poptávková křivka - řešení</a:t>
            </a:r>
            <a:endParaRPr lang="cs-CZ" dirty="0"/>
          </a:p>
        </p:txBody>
      </p:sp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1476375" y="2205038"/>
            <a:ext cx="0" cy="2663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Arc 6"/>
          <p:cNvSpPr>
            <a:spLocks/>
          </p:cNvSpPr>
          <p:nvPr/>
        </p:nvSpPr>
        <p:spPr bwMode="auto">
          <a:xfrm flipH="1" flipV="1">
            <a:off x="2555875" y="2492375"/>
            <a:ext cx="1800225" cy="1871663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Line 8"/>
          <p:cNvSpPr>
            <a:spLocks noChangeShapeType="1"/>
          </p:cNvSpPr>
          <p:nvPr/>
        </p:nvSpPr>
        <p:spPr bwMode="auto">
          <a:xfrm flipH="1">
            <a:off x="1476375" y="4149725"/>
            <a:ext cx="19431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Line 9"/>
          <p:cNvSpPr>
            <a:spLocks noChangeShapeType="1"/>
          </p:cNvSpPr>
          <p:nvPr/>
        </p:nvSpPr>
        <p:spPr bwMode="auto">
          <a:xfrm>
            <a:off x="3492500" y="4149725"/>
            <a:ext cx="0" cy="71913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6011863" y="5084763"/>
            <a:ext cx="5762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>
                <a:solidFill>
                  <a:prstClr val="black"/>
                </a:solidFill>
              </a:rPr>
              <a:t>Q</a:t>
            </a: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2051050" y="2420938"/>
            <a:ext cx="3603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>
                <a:solidFill>
                  <a:srgbClr val="800080"/>
                </a:solidFill>
              </a:rPr>
              <a:t>D</a:t>
            </a:r>
          </a:p>
        </p:txBody>
      </p:sp>
      <p:sp>
        <p:nvSpPr>
          <p:cNvPr id="10" name="Text Box 13"/>
          <p:cNvSpPr txBox="1">
            <a:spLocks noChangeArrowheads="1"/>
          </p:cNvSpPr>
          <p:nvPr/>
        </p:nvSpPr>
        <p:spPr bwMode="auto">
          <a:xfrm>
            <a:off x="755650" y="2420938"/>
            <a:ext cx="3603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>
                <a:solidFill>
                  <a:prstClr val="black"/>
                </a:solidFill>
              </a:rPr>
              <a:t>P</a:t>
            </a:r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1476375" y="3716338"/>
            <a:ext cx="15113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2987675" y="3716338"/>
            <a:ext cx="0" cy="11525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13" name="Line 16"/>
          <p:cNvSpPr>
            <a:spLocks noChangeShapeType="1"/>
          </p:cNvSpPr>
          <p:nvPr/>
        </p:nvSpPr>
        <p:spPr bwMode="auto">
          <a:xfrm>
            <a:off x="1476375" y="3284538"/>
            <a:ext cx="122396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14" name="Line 17"/>
          <p:cNvSpPr>
            <a:spLocks noChangeShapeType="1"/>
          </p:cNvSpPr>
          <p:nvPr/>
        </p:nvSpPr>
        <p:spPr bwMode="auto">
          <a:xfrm>
            <a:off x="2700338" y="3284538"/>
            <a:ext cx="0" cy="15843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15" name="Zástupný symbol pro obsah 1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P = cena	Q = množství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cxnSp>
        <p:nvCxnSpPr>
          <p:cNvPr id="17" name="Přímá spojnice 16"/>
          <p:cNvCxnSpPr/>
          <p:nvPr/>
        </p:nvCxnSpPr>
        <p:spPr>
          <a:xfrm>
            <a:off x="1476375" y="4868863"/>
            <a:ext cx="482361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602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Proč tomu tak je?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14350" indent="-514350">
              <a:buAutoNum type="arabicParenR"/>
            </a:pP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Důchodový efekt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při konstantní výši důchodů se při vzrůstající ceně zmenšuje možnost koupě zboží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Substituční efekt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při konstantní ceně substitutu (výrobek, který stejně či obdobně uspokojí naše potřeby) a zvyšující se ceně námi sledovaného zboží poptávka po tomto zboží klesá</a:t>
            </a:r>
          </a:p>
        </p:txBody>
      </p:sp>
    </p:spTree>
    <p:extLst>
      <p:ext uri="{BB962C8B-B14F-4D97-AF65-F5344CB8AC3E}">
        <p14:creationId xmlns:p14="http://schemas.microsoft.com/office/powerpoint/2010/main" val="2859702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Druhy poptávky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agregátní </a:t>
            </a:r>
            <a:r>
              <a:rPr lang="cs-CZ" alt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souhrn všech zamýšlených koupí na trhu</a:t>
            </a:r>
          </a:p>
          <a:p>
            <a: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dílčí </a:t>
            </a:r>
            <a:r>
              <a:rPr lang="cs-CZ" alt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poptávka po jednom výrobku různých výrobců</a:t>
            </a:r>
          </a:p>
          <a:p>
            <a: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individuální </a:t>
            </a:r>
            <a:r>
              <a:rPr lang="cs-CZ" alt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poptávka jediného </a:t>
            </a:r>
            <a:r>
              <a:rPr lang="cs-CZ" alt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kupujícího po jednom druhu zboží </a:t>
            </a:r>
            <a:endParaRPr lang="cs-CZ" alt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endParaRPr lang="cs-CZ" alt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0709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altLang="cs-CZ" dirty="0" smtClean="0"/>
              <a:t>Jiné faktory, </a:t>
            </a:r>
            <a:r>
              <a:rPr lang="cs-CZ" altLang="cs-CZ" dirty="0"/>
              <a:t>ovlivňující </a:t>
            </a:r>
            <a:r>
              <a:rPr lang="cs-CZ" altLang="cs-CZ" dirty="0" smtClean="0"/>
              <a:t>velikost poptávky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cs-CZ" alt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Cena = konstanta</a:t>
            </a:r>
            <a:endParaRPr lang="cs-CZ" alt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lnSpc>
                <a:spcPct val="90000"/>
              </a:lnSpc>
              <a:buAutoNum type="arabicParenR"/>
            </a:pPr>
            <a:r>
              <a:rPr lang="cs-CZ" alt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Změna cen substitutů a komplementů (komplement – zboží, které je nutné koupit jako „doplněk“ pro námi sledované zboží)</a:t>
            </a:r>
          </a:p>
          <a:p>
            <a:pPr marL="457200" indent="-457200">
              <a:lnSpc>
                <a:spcPct val="90000"/>
              </a:lnSpc>
              <a:buAutoNum type="arabicParenR"/>
            </a:pPr>
            <a:r>
              <a:rPr lang="cs-CZ" alt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Změna výše důchodů</a:t>
            </a:r>
          </a:p>
          <a:p>
            <a:pPr marL="457200" indent="-457200">
              <a:lnSpc>
                <a:spcPct val="90000"/>
              </a:lnSpc>
              <a:buAutoNum type="arabicParenR"/>
            </a:pPr>
            <a:r>
              <a:rPr lang="cs-CZ" alt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Změny v preferencích (potřeby, zájmy, nálada, reklama, podmínky spotřeby)</a:t>
            </a:r>
          </a:p>
          <a:p>
            <a:pPr marL="0" indent="0">
              <a:lnSpc>
                <a:spcPct val="90000"/>
              </a:lnSpc>
              <a:buNone/>
            </a:pPr>
            <a:endParaRPr lang="cs-CZ" alt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lnSpc>
                <a:spcPct val="90000"/>
              </a:lnSpc>
              <a:buNone/>
            </a:pPr>
            <a:r>
              <a:rPr lang="cs-CZ" alt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Tyto faktory (při stabilní ceně) způsobují posuny poptávkové křivky v grafu doleva či doprava</a:t>
            </a:r>
          </a:p>
          <a:p>
            <a:pPr>
              <a:lnSpc>
                <a:spcPct val="90000"/>
              </a:lnSpc>
            </a:pPr>
            <a:endParaRPr lang="cs-CZ" altLang="cs-CZ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cs-CZ" alt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2039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/>
              <a:t>Úkol pro studenty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cs-CZ" sz="3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Zamalujte do grafu na následujícím snímku posun </a:t>
            </a:r>
            <a:r>
              <a:rPr lang="cs-CZ" sz="3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poptávkové křivky, označte, vysvětlete a přiřaďte pod příslušný faktor (1;2;3):</a:t>
            </a:r>
            <a:endParaRPr lang="cs-CZ" sz="3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D1</a:t>
            </a:r>
            <a:r>
              <a:rPr lang="cs-CZ" dirty="0" smtClean="0"/>
              <a:t> </a:t>
            </a:r>
            <a:r>
              <a:rPr lang="cs-CZ" b="1" dirty="0" smtClean="0"/>
              <a:t>– Průměrná mzda v ČR ve třetím čtvrtletí 2013 stoupla o 300,- Kč na 24 830,- Kč.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D2</a:t>
            </a:r>
            <a:r>
              <a:rPr lang="cs-CZ" b="1" dirty="0" smtClean="0"/>
              <a:t> – Sledujeme poptávku po autech. Stoupla cena benzínu.</a:t>
            </a:r>
            <a:endParaRPr lang="cs-CZ" b="1" dirty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D3</a:t>
            </a:r>
            <a:r>
              <a:rPr lang="cs-CZ" b="1" dirty="0" smtClean="0"/>
              <a:t> – V únoru 1998 sledujeme poptávku po hokejové výzbroji. Čeští hokejoví reprezentanti se právě vrátili z Nagana.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D4</a:t>
            </a:r>
            <a:r>
              <a:rPr lang="cs-CZ" b="1" dirty="0" smtClean="0"/>
              <a:t> – Sledujeme poptávku po stolních PC. Klesla cena notebooků.</a:t>
            </a:r>
          </a:p>
        </p:txBody>
      </p:sp>
    </p:spTree>
    <p:extLst>
      <p:ext uri="{BB962C8B-B14F-4D97-AF65-F5344CB8AC3E}">
        <p14:creationId xmlns:p14="http://schemas.microsoft.com/office/powerpoint/2010/main" val="1942148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Zakreslete do grafu poptávkovou křivku </a:t>
            </a:r>
            <a:r>
              <a:rPr lang="cs-CZ" sz="2800" dirty="0" smtClean="0">
                <a:solidFill>
                  <a:srgbClr val="FF0000"/>
                </a:solidFill>
              </a:rPr>
              <a:t>D1;D2;D3 a D4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1467771" y="2287766"/>
            <a:ext cx="0" cy="2663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Arc 6"/>
          <p:cNvSpPr>
            <a:spLocks/>
          </p:cNvSpPr>
          <p:nvPr/>
        </p:nvSpPr>
        <p:spPr bwMode="auto">
          <a:xfrm flipH="1" flipV="1">
            <a:off x="2555875" y="2492375"/>
            <a:ext cx="1800225" cy="1871663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Line 8"/>
          <p:cNvSpPr>
            <a:spLocks noChangeShapeType="1"/>
          </p:cNvSpPr>
          <p:nvPr/>
        </p:nvSpPr>
        <p:spPr bwMode="auto">
          <a:xfrm flipH="1">
            <a:off x="1476375" y="4149725"/>
            <a:ext cx="19431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Line 9"/>
          <p:cNvSpPr>
            <a:spLocks noChangeShapeType="1"/>
          </p:cNvSpPr>
          <p:nvPr/>
        </p:nvSpPr>
        <p:spPr bwMode="auto">
          <a:xfrm>
            <a:off x="3492500" y="4149725"/>
            <a:ext cx="0" cy="71913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6011863" y="5084763"/>
            <a:ext cx="5762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prstClr val="black"/>
                </a:solidFill>
              </a:rPr>
              <a:t>Q</a:t>
            </a: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2051050" y="2420938"/>
            <a:ext cx="3603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>
                <a:solidFill>
                  <a:srgbClr val="800080"/>
                </a:solidFill>
              </a:rPr>
              <a:t>D</a:t>
            </a:r>
          </a:p>
        </p:txBody>
      </p:sp>
      <p:sp>
        <p:nvSpPr>
          <p:cNvPr id="10" name="Text Box 13"/>
          <p:cNvSpPr txBox="1">
            <a:spLocks noChangeArrowheads="1"/>
          </p:cNvSpPr>
          <p:nvPr/>
        </p:nvSpPr>
        <p:spPr bwMode="auto">
          <a:xfrm>
            <a:off x="755650" y="2420938"/>
            <a:ext cx="3603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>
                <a:solidFill>
                  <a:prstClr val="black"/>
                </a:solidFill>
              </a:rPr>
              <a:t>P</a:t>
            </a:r>
          </a:p>
        </p:txBody>
      </p:sp>
      <p:sp>
        <p:nvSpPr>
          <p:cNvPr id="11" name="Line 14"/>
          <p:cNvSpPr>
            <a:spLocks noChangeShapeType="1"/>
          </p:cNvSpPr>
          <p:nvPr/>
        </p:nvSpPr>
        <p:spPr bwMode="auto">
          <a:xfrm>
            <a:off x="1476375" y="4653136"/>
            <a:ext cx="15113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12" name="Line 15"/>
          <p:cNvSpPr>
            <a:spLocks noChangeShapeType="1"/>
          </p:cNvSpPr>
          <p:nvPr/>
        </p:nvSpPr>
        <p:spPr bwMode="auto">
          <a:xfrm>
            <a:off x="2996176" y="3716338"/>
            <a:ext cx="0" cy="11525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13" name="Line 16"/>
          <p:cNvSpPr>
            <a:spLocks noChangeShapeType="1"/>
          </p:cNvSpPr>
          <p:nvPr/>
        </p:nvSpPr>
        <p:spPr bwMode="auto">
          <a:xfrm>
            <a:off x="1476375" y="3284538"/>
            <a:ext cx="122396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14" name="Line 17"/>
          <p:cNvSpPr>
            <a:spLocks noChangeShapeType="1"/>
          </p:cNvSpPr>
          <p:nvPr/>
        </p:nvSpPr>
        <p:spPr bwMode="auto">
          <a:xfrm>
            <a:off x="2700338" y="3284538"/>
            <a:ext cx="0" cy="15843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11721" y="5661248"/>
            <a:ext cx="74887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Řešení: </a:t>
            </a:r>
            <a:r>
              <a:rPr lang="cs-CZ" sz="2400" b="1" dirty="0" smtClean="0">
                <a:solidFill>
                  <a:srgbClr val="FF0000"/>
                </a:solidFill>
              </a:rPr>
              <a:t>D1 a D3 </a:t>
            </a:r>
            <a:r>
              <a:rPr lang="cs-CZ" sz="2400" b="1" dirty="0">
                <a:solidFill>
                  <a:srgbClr val="FF0000"/>
                </a:solidFill>
              </a:rPr>
              <a:t>posun doprava, D2 </a:t>
            </a:r>
            <a:r>
              <a:rPr lang="cs-CZ" sz="2400" b="1" dirty="0" smtClean="0">
                <a:solidFill>
                  <a:srgbClr val="FF0000"/>
                </a:solidFill>
              </a:rPr>
              <a:t>a D4 posun </a:t>
            </a:r>
            <a:r>
              <a:rPr lang="cs-CZ" sz="2400" b="1" dirty="0">
                <a:solidFill>
                  <a:srgbClr val="FF0000"/>
                </a:solidFill>
              </a:rPr>
              <a:t>doleva</a:t>
            </a:r>
          </a:p>
        </p:txBody>
      </p:sp>
      <p:cxnSp>
        <p:nvCxnSpPr>
          <p:cNvPr id="19" name="Přímá spojnice 18"/>
          <p:cNvCxnSpPr>
            <a:stCxn id="4" idx="1"/>
          </p:cNvCxnSpPr>
          <p:nvPr/>
        </p:nvCxnSpPr>
        <p:spPr>
          <a:xfrm>
            <a:off x="1467772" y="4951591"/>
            <a:ext cx="48322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5526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Rovnovážný stav na trhu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Jestliže bude poptávka převyšovat nabídku, bude cena </a:t>
            </a:r>
            <a:r>
              <a:rPr lang="cs-CZ" alt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stoupat</a:t>
            </a:r>
            <a:endParaRPr lang="cs-CZ" alt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Jestliže bude poptávka menší než nabídka, bude cena </a:t>
            </a:r>
            <a:r>
              <a:rPr lang="cs-CZ" alt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klesat</a:t>
            </a:r>
            <a:endParaRPr lang="cs-CZ" alt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alt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Tímto pohybem cen dojde postupně k tomu, že se cena ustálí na určité </a:t>
            </a:r>
            <a:r>
              <a:rPr lang="cs-CZ" alt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výši</a:t>
            </a:r>
            <a:endParaRPr lang="cs-CZ" alt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471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Rovnovážná cena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altLang="cs-CZ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Cenu</a:t>
            </a:r>
            <a:r>
              <a:rPr lang="cs-CZ" altLang="cs-CZ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při které se vyrovnává poptávka a nabídka, nazýváme rovnovážnou </a:t>
            </a:r>
            <a:r>
              <a:rPr lang="cs-CZ" altLang="cs-CZ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cenou</a:t>
            </a:r>
            <a:endParaRPr lang="cs-CZ" altLang="cs-CZ" sz="3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altLang="cs-CZ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</a:t>
            </a:r>
            <a:r>
              <a:rPr lang="cs-CZ" altLang="cs-CZ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této ceně bude poptáváno i nabízeno stejné množství tzv. rovnovážné </a:t>
            </a:r>
            <a:r>
              <a:rPr lang="cs-CZ" altLang="cs-CZ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množství</a:t>
            </a:r>
            <a:endParaRPr lang="cs-CZ" altLang="cs-CZ" sz="3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Pokud bude cena vyšší než rovnovážná, vznikne na trhu přebytek zboží</a:t>
            </a:r>
          </a:p>
          <a:p>
            <a:r>
              <a:rPr lang="cs-CZ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Bude-li cena nižší než rovnovážná, bude na trhu nedostatek zboží</a:t>
            </a:r>
          </a:p>
          <a:p>
            <a:r>
              <a:rPr lang="cs-CZ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Proto nazýváme rovnovážnou cenu cenou vyčišťující trh</a:t>
            </a:r>
          </a:p>
          <a:p>
            <a:pPr marL="0" indent="0">
              <a:buNone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69639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altLang="cs-CZ" b="1" dirty="0"/>
              <a:t>Bod tržní rovnováhy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Line 6"/>
          <p:cNvSpPr>
            <a:spLocks noChangeShapeType="1"/>
          </p:cNvSpPr>
          <p:nvPr/>
        </p:nvSpPr>
        <p:spPr bwMode="auto">
          <a:xfrm>
            <a:off x="1333449" y="4870758"/>
            <a:ext cx="56165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Arc 8"/>
          <p:cNvSpPr>
            <a:spLocks/>
          </p:cNvSpPr>
          <p:nvPr/>
        </p:nvSpPr>
        <p:spPr bwMode="auto">
          <a:xfrm flipH="1" flipV="1">
            <a:off x="2555875" y="2492375"/>
            <a:ext cx="1800225" cy="1871663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Arc 9"/>
          <p:cNvSpPr>
            <a:spLocks/>
          </p:cNvSpPr>
          <p:nvPr/>
        </p:nvSpPr>
        <p:spPr bwMode="auto">
          <a:xfrm flipV="1">
            <a:off x="2700338" y="2420938"/>
            <a:ext cx="1657350" cy="1944687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Line 10"/>
          <p:cNvSpPr>
            <a:spLocks noChangeShapeType="1"/>
          </p:cNvSpPr>
          <p:nvPr/>
        </p:nvSpPr>
        <p:spPr bwMode="auto">
          <a:xfrm flipH="1">
            <a:off x="1476375" y="4149725"/>
            <a:ext cx="19431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8" name="Line 11"/>
          <p:cNvSpPr>
            <a:spLocks noChangeShapeType="1"/>
          </p:cNvSpPr>
          <p:nvPr/>
        </p:nvSpPr>
        <p:spPr bwMode="auto">
          <a:xfrm>
            <a:off x="3492500" y="4149725"/>
            <a:ext cx="0" cy="71913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971550" y="2420938"/>
            <a:ext cx="3603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prstClr val="black"/>
                </a:solidFill>
              </a:rPr>
              <a:t>P</a:t>
            </a:r>
          </a:p>
        </p:txBody>
      </p:sp>
      <p:sp>
        <p:nvSpPr>
          <p:cNvPr id="10" name="Text Box 13"/>
          <p:cNvSpPr txBox="1">
            <a:spLocks noChangeArrowheads="1"/>
          </p:cNvSpPr>
          <p:nvPr/>
        </p:nvSpPr>
        <p:spPr bwMode="auto">
          <a:xfrm>
            <a:off x="6011863" y="5084763"/>
            <a:ext cx="5762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prstClr val="black"/>
                </a:solidFill>
              </a:rPr>
              <a:t>Q</a:t>
            </a:r>
          </a:p>
        </p:txBody>
      </p:sp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2051050" y="2420938"/>
            <a:ext cx="3603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>
                <a:solidFill>
                  <a:srgbClr val="800080"/>
                </a:solidFill>
              </a:rPr>
              <a:t>D</a:t>
            </a:r>
          </a:p>
        </p:txBody>
      </p:sp>
      <p:sp>
        <p:nvSpPr>
          <p:cNvPr id="12" name="Text Box 15"/>
          <p:cNvSpPr txBox="1">
            <a:spLocks noChangeArrowheads="1"/>
          </p:cNvSpPr>
          <p:nvPr/>
        </p:nvSpPr>
        <p:spPr bwMode="auto">
          <a:xfrm>
            <a:off x="4500563" y="2492375"/>
            <a:ext cx="431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>
                <a:solidFill>
                  <a:srgbClr val="800080"/>
                </a:solidFill>
              </a:rPr>
              <a:t>S</a:t>
            </a:r>
          </a:p>
        </p:txBody>
      </p:sp>
      <p:cxnSp>
        <p:nvCxnSpPr>
          <p:cNvPr id="14" name="Přímá spojnice 13"/>
          <p:cNvCxnSpPr/>
          <p:nvPr/>
        </p:nvCxnSpPr>
        <p:spPr>
          <a:xfrm>
            <a:off x="1331913" y="4868863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>
            <a:stCxn id="4" idx="0"/>
          </p:cNvCxnSpPr>
          <p:nvPr/>
        </p:nvCxnSpPr>
        <p:spPr>
          <a:xfrm flipH="1" flipV="1">
            <a:off x="1331913" y="2132856"/>
            <a:ext cx="1536" cy="27379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2989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Úkol pro studenty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Zamalujte pomocí digitálního pera následující situaci do grafu a pozorujte, jak se mění rovnovážná cena. Využijte graf na předcházejícím snímku.</a:t>
            </a:r>
          </a:p>
          <a:p>
            <a:pPr marL="0" indent="0">
              <a:buNone/>
            </a:pPr>
            <a:r>
              <a:rPr lang="cs-CZ" b="1" dirty="0" smtClean="0"/>
              <a:t>Vláda ČR pod vlivem evropské právní normy chce omezit a postupně do roku 2014 zrušit výrobu a prodej klasických žárovek, které budou nahrazeny úspornými. Co se stane s poptávkou po klasických žárovkách (př.1), co s poptávkou po lampičkách na klasické žárovky (př.2). Jak se změní rovnovážný bod v těchto 2 případech?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802587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Příklad 1 </a:t>
            </a: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Poptávka se zvýší, křivka D1 se posune doprava, rovnovážná cena vzroste (na ose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posune směrem nahoru)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Příklad 2</a:t>
            </a: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Poptávka se sníží, křivka D2 se posune doleva, rovnovážná cena klesne (na ose P se posune směrem dolů)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87885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Závěr - shrnutí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Množství poptávaného zboží Q je závislé především na ceně P – je funkcí ceny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Hovoříme o zákonu klesající poptávky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konstantní ceně se může měnit množství poptávaného zboží v důsledku působení jiných faktorů – křivka poptávky se posouvá doleva či doprava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Všechny výše uvedené zákonitosti platí „za jinak stejných podmínek“ (např. při konstantní nabídce)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Vzájemným působením poptávky a nabídky vzniká rovnovážná cena, která určuje množství a strukturu výroby –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Smithova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„neviditelná ruka trhu“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Podstatným faktorem určujícím výše uvedené jsou podmínky dokonalé konkurence v tržním prostředí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344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/>
              <a:t>KLINSKÝ,P.; CHROMÁ,D.; TESAŘOVÁ,S. aj. </a:t>
            </a:r>
            <a:r>
              <a:rPr lang="cs-CZ" sz="2000" i="1" dirty="0" smtClean="0"/>
              <a:t>Finanční gramotnost - obsah a příklady z praxe škol. </a:t>
            </a:r>
            <a:r>
              <a:rPr lang="cs-CZ" sz="2000" dirty="0" smtClean="0"/>
              <a:t>Národní ústav odborného vzdělávání. Praha: NÚOV, 2008. ISBN 978-80-87063-13-2.</a:t>
            </a:r>
          </a:p>
          <a:p>
            <a:r>
              <a:rPr lang="cs-CZ" sz="2000" dirty="0" smtClean="0"/>
              <a:t>ŠVARCOVÁ,J. a kol. </a:t>
            </a:r>
            <a:r>
              <a:rPr lang="cs-CZ" sz="2000" i="1" dirty="0" smtClean="0"/>
              <a:t>Ekonomie – stručný přehled.</a:t>
            </a:r>
            <a:r>
              <a:rPr lang="cs-CZ" sz="2000" dirty="0" smtClean="0"/>
              <a:t> Zlín: CEED, 2013. ISBN 978-80-87301-17-3.</a:t>
            </a:r>
            <a:endParaRPr lang="cs-CZ" sz="2000" i="1" dirty="0" smtClean="0"/>
          </a:p>
          <a:p>
            <a:r>
              <a:rPr lang="cs-CZ" sz="2000" dirty="0" smtClean="0"/>
              <a:t>Archiv autora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9881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893</Words>
  <Application>Microsoft Office PowerPoint</Application>
  <PresentationFormat>Předvádění na obrazovce (4:3)</PresentationFormat>
  <Paragraphs>104</Paragraphs>
  <Slides>20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2" baseType="lpstr">
      <vt:lpstr>Motiv systému Office</vt:lpstr>
      <vt:lpstr>List</vt:lpstr>
      <vt:lpstr>Prezentace aplikace PowerPoint</vt:lpstr>
      <vt:lpstr>Anotace</vt:lpstr>
      <vt:lpstr>Základní pojmy</vt:lpstr>
      <vt:lpstr>Poptávka ( demand; „D“ )</vt:lpstr>
      <vt:lpstr>Doplňte tabulku při dodržení zásady „za jinak stejných podmínek“</vt:lpstr>
      <vt:lpstr>Řešení</vt:lpstr>
      <vt:lpstr>Úkol</vt:lpstr>
      <vt:lpstr>Poptávková křivka - řešení</vt:lpstr>
      <vt:lpstr>Proč tomu tak je?</vt:lpstr>
      <vt:lpstr>Druhy poptávky</vt:lpstr>
      <vt:lpstr>Jiné faktory, ovlivňující velikost poptávky</vt:lpstr>
      <vt:lpstr>Úkol pro studenty</vt:lpstr>
      <vt:lpstr>Řešení</vt:lpstr>
      <vt:lpstr>Rovnovážný stav na trhu</vt:lpstr>
      <vt:lpstr>Rovnovážná cena</vt:lpstr>
      <vt:lpstr>Bod tržní rovnováhy</vt:lpstr>
      <vt:lpstr>Úkol pro studenty</vt:lpstr>
      <vt:lpstr>Řešení</vt:lpstr>
      <vt:lpstr>Závěr - shrnutí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Jaroslav Zahrádka</dc:creator>
  <cp:lastModifiedBy>Jaroslav Zahrádka</cp:lastModifiedBy>
  <cp:revision>13</cp:revision>
  <dcterms:created xsi:type="dcterms:W3CDTF">2013-12-07T21:21:36Z</dcterms:created>
  <dcterms:modified xsi:type="dcterms:W3CDTF">2014-01-06T00:14:19Z</dcterms:modified>
</cp:coreProperties>
</file>