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9" r:id="rId12"/>
    <p:sldId id="267" r:id="rId13"/>
    <p:sldId id="270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264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364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993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549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300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337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974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218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480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187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2710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DEDAB-6E61-41A2-B0FB-897D9C06986B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27401-F071-40BD-BF9B-1AD99C625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338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ohs.cz/cs/uvodni-stranka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ohs.cz/cs/informacni-centrum/statistiky/prehled-nejvyssich-pokut-ulozenych-v-oblasti-hospodarske-souteze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ohs.cz/cs/informacni-centrum/statistiky/prehled-nejvyssich-pokut-ulozenych-v-oblasti-hospodarske-souteze.html" TargetMode="External"/><Relationship Id="rId2" Type="http://schemas.openxmlformats.org/officeDocument/2006/relationships/hyperlink" Target="http://www.uohs.cz/cs/uvodni-strank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423435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VY_62_INOVACE_01B_08_Trh_Konkurence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 ceny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2.11.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57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cena a její druhy a funkce, konkurence, struktura trhu, poruchy trhu, monopol, oligopol a antimonopolní úřad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plní úkol 1 zadaný na snímku 6 a pomocí odkazu na webové stránky úkoly 2 a 3 na snímcích 11 a 12</a:t>
            </a:r>
          </a:p>
          <a:p>
            <a:r>
              <a:rPr lang="cs-CZ" b="1" dirty="0" smtClean="0"/>
              <a:t>Cílem </a:t>
            </a:r>
            <a:r>
              <a:rPr lang="cs-CZ" b="1" dirty="0"/>
              <a:t>je </a:t>
            </a:r>
            <a:r>
              <a:rPr lang="cs-CZ" b="1" dirty="0" smtClean="0"/>
              <a:t>porozumění principu správného fungování trhu a důležitosti dobrého legislativního rámce při vytváření tržního prostředí v ekonomice státu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45 minut</a:t>
            </a:r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79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– funkce, druhy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Konkurence – funkce, druhy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trhu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Poruchy trhu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Antimonopolní zákony a instituce</a:t>
            </a:r>
          </a:p>
        </p:txBody>
      </p:sp>
    </p:spTree>
    <p:extLst>
      <p:ext uri="{BB962C8B-B14F-4D97-AF65-F5344CB8AC3E}">
        <p14:creationId xmlns:p14="http://schemas.microsoft.com/office/powerpoint/2010/main" val="74680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Cena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Peněžní vyjádření hodnoty zboží či služby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Nejdůležitější informace vygenerovaná působením tržních sil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videnční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vyjadřuje tržní hodnotu výrobku, umožňuje porovnávat výrobky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Stimulační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její výše ovlivňuje rozhodování vyrábět (nevyrábět), kupovat (nekupovat) zboží a služby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Rozdělovací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zasahování státu (přerozdělování) – i v tržní ekonomice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0468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Cena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cen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Centrálně stanovené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 některých (strategicky či sociálně citlivých) oblastech stanovuje ceny přímo stát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Centrálně regulované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dolní či horní limity ceny jsou stanovené státem (v podobných oblastech jako v předcházejícím případě)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Smluvní –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volné –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působení tržních sil agregátně</a:t>
            </a:r>
          </a:p>
          <a:p>
            <a:pPr marL="1828800" lvl="4" indent="0">
              <a:buNone/>
            </a:pP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dohodnuté</a:t>
            </a:r>
            <a:r>
              <a:rPr lang="cs-CZ" sz="3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dány vztahem mezi konkrétními ekonomickými subjekty</a:t>
            </a:r>
          </a:p>
        </p:txBody>
      </p:sp>
    </p:spTree>
    <p:extLst>
      <p:ext uri="{BB962C8B-B14F-4D97-AF65-F5344CB8AC3E}">
        <p14:creationId xmlns:p14="http://schemas.microsoft.com/office/powerpoint/2010/main" val="3544932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digitálního pera určete příslušný druh ceny v ČR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automobil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Návštěva lékaře	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Léky			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Benzín		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Elektřina		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Dálniční známka	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			………………………………….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Nájemné			………………………………….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6529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1 – 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automobil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smluvní volná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Návštěva lékaře	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centrálně stanovená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Léky			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centrálně regulovaná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Benzín		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smluvní volná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Elektřina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centrálně regulovaná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Dálniční známka	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centrálně stanovená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Peníze		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smluvní volná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Nájemné			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dohodnutá, regulovaná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83296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Konkurence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Trh = střet poptávky a nabídky, časově i místně neomezený</a:t>
            </a:r>
          </a:p>
          <a:p>
            <a:r>
              <a:rPr lang="cs-CZ" dirty="0" smtClean="0"/>
              <a:t>Bližší charakteristika trhu dána jeho strukturou</a:t>
            </a:r>
          </a:p>
          <a:p>
            <a:pPr lvl="2"/>
            <a:r>
              <a:rPr lang="cs-CZ" dirty="0" smtClean="0"/>
              <a:t>Počet firem na trhu</a:t>
            </a:r>
          </a:p>
          <a:p>
            <a:pPr lvl="2"/>
            <a:r>
              <a:rPr lang="cs-CZ" dirty="0" smtClean="0"/>
              <a:t>Velikost firem na trhu</a:t>
            </a:r>
          </a:p>
          <a:p>
            <a:pPr lvl="2"/>
            <a:r>
              <a:rPr lang="cs-CZ" dirty="0" smtClean="0"/>
              <a:t>Povaha nabízeného zboží či služby</a:t>
            </a:r>
          </a:p>
          <a:p>
            <a:pPr lvl="2"/>
            <a:r>
              <a:rPr lang="cs-CZ" dirty="0" smtClean="0"/>
              <a:t>Podmínky vstupu do odvětví</a:t>
            </a:r>
            <a:endParaRPr lang="cs-CZ" dirty="0"/>
          </a:p>
          <a:p>
            <a:r>
              <a:rPr lang="cs-CZ" dirty="0" smtClean="0"/>
              <a:t>Strukturou trhu je vymezen druh konkurenčního prostředí – pro fungování tržních sil zásadní veličina</a:t>
            </a:r>
          </a:p>
        </p:txBody>
      </p:sp>
    </p:spTree>
    <p:extLst>
      <p:ext uri="{BB962C8B-B14F-4D97-AF65-F5344CB8AC3E}">
        <p14:creationId xmlns:p14="http://schemas.microsoft.com/office/powerpoint/2010/main" val="281271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Konkurence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cs-CZ" sz="5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konkurence</a:t>
            </a:r>
          </a:p>
          <a:p>
            <a:pPr marL="0" indent="0" algn="ctr">
              <a:buNone/>
            </a:pPr>
            <a:endParaRPr lang="cs-CZ" sz="51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Dokonalá</a:t>
            </a:r>
            <a:r>
              <a:rPr lang="cs-CZ" b="1" dirty="0" smtClean="0"/>
              <a:t> – velké množství malých firem, snadný vstup do odvětví, výrobek stejnorodý (obilí)</a:t>
            </a:r>
          </a:p>
          <a:p>
            <a:pPr lvl="1"/>
            <a:r>
              <a:rPr lang="cs-CZ" b="1" dirty="0" smtClean="0"/>
              <a:t>Výrobce – „</a:t>
            </a:r>
            <a:r>
              <a:rPr lang="cs-CZ" b="1" dirty="0" err="1" smtClean="0"/>
              <a:t>price</a:t>
            </a:r>
            <a:r>
              <a:rPr lang="cs-CZ" b="1" dirty="0" smtClean="0"/>
              <a:t> </a:t>
            </a:r>
            <a:r>
              <a:rPr lang="cs-CZ" b="1" dirty="0" err="1" smtClean="0"/>
              <a:t>taker</a:t>
            </a:r>
            <a:r>
              <a:rPr lang="cs-CZ" b="1" dirty="0" smtClean="0"/>
              <a:t>“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Čistý monopol </a:t>
            </a:r>
            <a:r>
              <a:rPr lang="cs-CZ" b="1" dirty="0" smtClean="0"/>
              <a:t>– jedna firma (velká), obtížný vstup, jedinečný výrobek</a:t>
            </a:r>
          </a:p>
          <a:p>
            <a:pPr lvl="1"/>
            <a:r>
              <a:rPr lang="cs-CZ" b="1" dirty="0" smtClean="0"/>
              <a:t>Výrobce – „</a:t>
            </a:r>
            <a:r>
              <a:rPr lang="cs-CZ" b="1" dirty="0" err="1" smtClean="0"/>
              <a:t>price</a:t>
            </a:r>
            <a:r>
              <a:rPr lang="cs-CZ" b="1" dirty="0" smtClean="0"/>
              <a:t> maker“</a:t>
            </a:r>
          </a:p>
          <a:p>
            <a:pPr lvl="1"/>
            <a:r>
              <a:rPr lang="cs-CZ" b="1" dirty="0" smtClean="0"/>
              <a:t>Neefektivní, vyšší náklady na výrobu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Oligopol </a:t>
            </a:r>
            <a:r>
              <a:rPr lang="cs-CZ" b="1" dirty="0" smtClean="0"/>
              <a:t>– malý počet větších firem, vstup většinou volný, výrobek stejnorodý (nafta) i diferencovaný (pneumatiky)</a:t>
            </a:r>
          </a:p>
          <a:p>
            <a:pPr lvl="1"/>
            <a:r>
              <a:rPr lang="cs-CZ" b="1" dirty="0" smtClean="0"/>
              <a:t>Cenové války x tendence k vytvoření monopolu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Monopolistická</a:t>
            </a:r>
            <a:r>
              <a:rPr lang="cs-CZ" b="1" dirty="0" smtClean="0"/>
              <a:t> – větší množství malých a středních firem, snadný vstup, výrobek diferencovaný (pivo) – silné prvky konkurence – reklama!</a:t>
            </a:r>
          </a:p>
          <a:p>
            <a:pPr marL="800100" lvl="2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90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Konkurence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 zájmu každého státu, aby se na trhu mohly prosadit tržní síly bez bariér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Omezování volného trhu - dumping; smlouvy o cenách; rozdělení vlivu na území; personální slučování; horizontální, vertikální  konglomerátní slučování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Úřad na ochranu hospodářské soutěže ČR (antimonopolní úřad)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581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níže uvedených webových stránkách zjistěte, jaké konkrétní funkce má ÚOHS a jakou konkrétní kauzu naposledy řešil.</a:t>
            </a:r>
          </a:p>
          <a:p>
            <a:pPr marL="0" indent="0">
              <a:buNone/>
            </a:pPr>
            <a:endParaRPr lang="cs-CZ" sz="2400" dirty="0" smtClean="0">
              <a:hlinkClick r:id="rId2"/>
            </a:endParaRPr>
          </a:p>
          <a:p>
            <a:pPr marL="0" indent="0">
              <a:buNone/>
            </a:pPr>
            <a:endParaRPr lang="cs-CZ" sz="2400" dirty="0">
              <a:hlinkClick r:id="rId2"/>
            </a:endParaRPr>
          </a:p>
          <a:p>
            <a:pPr marL="0" indent="0" algn="ctr">
              <a:buNone/>
            </a:pPr>
            <a:r>
              <a:rPr lang="cs-CZ" sz="2400" dirty="0" smtClean="0">
                <a:hlinkClick r:id="rId2"/>
              </a:rPr>
              <a:t>http://www.uohs.cz/cs/uvodni-stranka.html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7641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a prostudujte na níže uvedeném webovém odkazu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„Přehled nejvyšších pokut uložených ÚOHS za porušení zákona o ochraně hospodářské soutěže s následným vývojem jednotlivých kauz“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určete, jakého druhu omezování volného trhu se dotyčné ekonomické subjekty dopustily.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0" indent="0">
              <a:buNone/>
            </a:pPr>
            <a:endParaRPr lang="cs-CZ" sz="2000" u="sng" dirty="0" smtClean="0">
              <a:hlinkClick r:id="rId2"/>
            </a:endParaRPr>
          </a:p>
          <a:p>
            <a:pPr marL="0" indent="0">
              <a:buNone/>
            </a:pPr>
            <a:r>
              <a:rPr lang="cs-CZ" sz="2000" b="1" dirty="0" smtClean="0">
                <a:hlinkClick r:id="rId2"/>
              </a:rPr>
              <a:t>http://www.uohs.cz/cs/informacni-centrum/statistiky/prehled-nejvyssich-pokut-ulozenych-v-oblasti-hospodarske-souteze.html</a:t>
            </a:r>
            <a:endParaRPr lang="cs-CZ" sz="2000" b="1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811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je nejcennější a nejdůležitější informací, kterou generuje trh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 nebyla cena deformována, je zapotřebí prostřednictvím právního rámce a legislativy vytvořit správnou strukturu trhu projevující se zdravým konkurenčním prostředím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přesto vzniknou poruchy trhu, je pro nápravu důležitá činnost antimonopolního úřadu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4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KLINSKÝ,P.; CHROMÁ,D.; TESAŘOVÁ,S. aj. </a:t>
            </a:r>
            <a:r>
              <a:rPr lang="cs-CZ" sz="2000" i="1" dirty="0" smtClean="0"/>
              <a:t>Finanční gramotnost - obsah a příklady z praxe škol. </a:t>
            </a:r>
            <a:r>
              <a:rPr lang="cs-CZ" sz="2000" dirty="0" smtClean="0"/>
              <a:t>Národní ústav odborného vzdělávání. Praha: NÚOV, 2008. ISBN 978-80-87063-13-2.</a:t>
            </a:r>
          </a:p>
          <a:p>
            <a:pPr marL="0" indent="0">
              <a:buNone/>
            </a:pPr>
            <a:r>
              <a:rPr lang="cs-CZ" sz="2000" dirty="0" smtClean="0"/>
              <a:t>ŠVARCOVÁ,J. a kol. </a:t>
            </a:r>
            <a:r>
              <a:rPr lang="cs-CZ" sz="2000" i="1" dirty="0" smtClean="0"/>
              <a:t>Ekonomie – stručný přehled.</a:t>
            </a:r>
            <a:r>
              <a:rPr lang="cs-CZ" sz="2000" dirty="0" smtClean="0"/>
              <a:t> Zlín: CEED, 2013. ISBN 978-80-87301-17-3.</a:t>
            </a:r>
            <a:endParaRPr lang="cs-CZ" sz="2000" i="1" dirty="0" smtClean="0"/>
          </a:p>
          <a:p>
            <a:pPr marL="0" indent="0">
              <a:buNone/>
            </a:pPr>
            <a:r>
              <a:rPr lang="cs-CZ" sz="2000" dirty="0" smtClean="0"/>
              <a:t>Archiv autora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http://www.uohs.cz/cs/uvodni-stranka.html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http://www.uohs.cz/cs/informacni-centrum/statistiky/prehled-nejvyssich-pokut-ulozenych-v-oblasti-hospodarske-souteze.html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304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633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Základní pojmy</vt:lpstr>
      <vt:lpstr>Cena I</vt:lpstr>
      <vt:lpstr>Cena II</vt:lpstr>
      <vt:lpstr>Úkol 1</vt:lpstr>
      <vt:lpstr>Úkol 1 – správné řešení</vt:lpstr>
      <vt:lpstr>Konkurence I</vt:lpstr>
      <vt:lpstr>Konkurence II</vt:lpstr>
      <vt:lpstr>Konkurence III</vt:lpstr>
      <vt:lpstr>Úkol 2</vt:lpstr>
      <vt:lpstr>Úkol 3</vt:lpstr>
      <vt:lpstr>Shrnutí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15</cp:revision>
  <dcterms:created xsi:type="dcterms:W3CDTF">2013-12-08T11:29:06Z</dcterms:created>
  <dcterms:modified xsi:type="dcterms:W3CDTF">2014-01-06T00:15:30Z</dcterms:modified>
</cp:coreProperties>
</file>