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3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6000B-6841-4529-BA44-CD63EAEA3D64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3A2D6-175A-421F-BBD9-8E0D93B93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030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6000B-6841-4529-BA44-CD63EAEA3D64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3A2D6-175A-421F-BBD9-8E0D93B93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85674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6000B-6841-4529-BA44-CD63EAEA3D64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3A2D6-175A-421F-BBD9-8E0D93B93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391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6000B-6841-4529-BA44-CD63EAEA3D64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3A2D6-175A-421F-BBD9-8E0D93B93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01015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6000B-6841-4529-BA44-CD63EAEA3D64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3A2D6-175A-421F-BBD9-8E0D93B93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03871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6000B-6841-4529-BA44-CD63EAEA3D64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3A2D6-175A-421F-BBD9-8E0D93B93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50610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6000B-6841-4529-BA44-CD63EAEA3D64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3A2D6-175A-421F-BBD9-8E0D93B93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79348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6000B-6841-4529-BA44-CD63EAEA3D64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3A2D6-175A-421F-BBD9-8E0D93B93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44515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6000B-6841-4529-BA44-CD63EAEA3D64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3A2D6-175A-421F-BBD9-8E0D93B93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9831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6000B-6841-4529-BA44-CD63EAEA3D64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3A2D6-175A-421F-BBD9-8E0D93B93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426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6000B-6841-4529-BA44-CD63EAEA3D64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3A2D6-175A-421F-BBD9-8E0D93B93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22164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16000B-6841-4529-BA44-CD63EAEA3D64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93A2D6-175A-421F-BBD9-8E0D93B93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89585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zso.cz/csu/redakce.nsf/i/mira_inflace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zso.cz/csu/redakce.nsf/i/spotrebni_kos_2013/$File/spot_kos2013.pdf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enize.cz/inflace/42036-jak-vas-drti-inflace-spocitejte-si-to-s-nami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zso.cz/csu/redakce.nsf/i/mira_inflace" TargetMode="External"/><Relationship Id="rId2" Type="http://schemas.openxmlformats.org/officeDocument/2006/relationships/hyperlink" Target="http://www.penize.cz/inflace/42036-jak-vas-drti-inflace-spocitejte-si-to-s-nami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czso.cz/csu/redakce.nsf/i/spotrebni_kos_2013/$File/spot_kos2013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7903948"/>
              </p:ext>
            </p:extLst>
          </p:nvPr>
        </p:nvGraphicFramePr>
        <p:xfrm>
          <a:off x="467544" y="2492894"/>
          <a:ext cx="8136904" cy="39890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128000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Marcela Zahrádková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VY_62_INOVACE_01B_09_Inflace I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Finanční gramotnost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3.11.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0240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/>
              <a:t>Materiál je určen pro žáky v předmětu „Seminář z ekonomie – finanční gramotnost“</a:t>
            </a:r>
          </a:p>
          <a:p>
            <a:r>
              <a:rPr lang="cs-CZ" b="1" dirty="0"/>
              <a:t>Žáci se seznamují s pojmy </a:t>
            </a:r>
            <a:r>
              <a:rPr lang="cs-CZ" b="1" dirty="0" smtClean="0"/>
              <a:t>cenová hladina, index spotřebitelských cen, inflace,  míra inflace, spotřební koš, osobní inflace, aj.</a:t>
            </a:r>
          </a:p>
          <a:p>
            <a:r>
              <a:rPr lang="cs-CZ" b="1" dirty="0" smtClean="0"/>
              <a:t>Na </a:t>
            </a:r>
            <a:r>
              <a:rPr lang="cs-CZ" b="1" dirty="0"/>
              <a:t>základě získaných poznatků </a:t>
            </a:r>
            <a:r>
              <a:rPr lang="cs-CZ" b="1" dirty="0" smtClean="0"/>
              <a:t>a práce v on-line prostředí prostřednictvím digitálního pera i ústně plní úkoly 1-3 zadané na snímcích 6; 8 a 9. Snímek 7 obsahuje správná řešení</a:t>
            </a:r>
          </a:p>
          <a:p>
            <a:r>
              <a:rPr lang="cs-CZ" b="1" dirty="0" smtClean="0"/>
              <a:t>Cílem </a:t>
            </a:r>
            <a:r>
              <a:rPr lang="cs-CZ" b="1" dirty="0"/>
              <a:t>je </a:t>
            </a:r>
            <a:r>
              <a:rPr lang="cs-CZ" b="1" dirty="0" smtClean="0"/>
              <a:t>porozumění principu inflace a jejího výpočtu, na základě těchto vědomostí předpokládáme  schopnost žáka spočítat míru inflace, odlišit osobní míru inflace od celostátní a dále porozumět logice konstrukce indexu spotřebitelských cen</a:t>
            </a:r>
          </a:p>
          <a:p>
            <a:r>
              <a:rPr lang="cs-CZ" b="1" dirty="0" smtClean="0"/>
              <a:t>Časová </a:t>
            </a:r>
            <a:r>
              <a:rPr lang="cs-CZ" b="1" dirty="0"/>
              <a:t>dotace –  cca 45 </a:t>
            </a:r>
            <a:r>
              <a:rPr lang="cs-CZ" b="1" dirty="0" smtClean="0"/>
              <a:t>minut</a:t>
            </a:r>
            <a:endParaRPr lang="cs-CZ" b="1" dirty="0"/>
          </a:p>
          <a:p>
            <a:endParaRPr lang="cs-CZ" b="1" dirty="0"/>
          </a:p>
          <a:p>
            <a:pPr marL="0" indent="0" algn="ctr">
              <a:buNone/>
            </a:pPr>
            <a:r>
              <a:rPr lang="cs-CZ" sz="5400" b="1" dirty="0">
                <a:solidFill>
                  <a:srgbClr val="FF0000"/>
                </a:solidFill>
              </a:rPr>
              <a:t>Materiál je určen k interaktivní </a:t>
            </a:r>
            <a:r>
              <a:rPr lang="cs-CZ" sz="5400" b="1" dirty="0" smtClean="0">
                <a:solidFill>
                  <a:srgbClr val="FF0000"/>
                </a:solidFill>
              </a:rPr>
              <a:t>výuce</a:t>
            </a:r>
            <a:endParaRPr lang="cs-CZ" sz="5400" b="1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5328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pojmy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Cena, cenová hladina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Index spotřebitelských cen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Spotřební koš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Cenový reprezentant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Váhový systém spotřebního koše</a:t>
            </a: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Inflace</a:t>
            </a: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Míra inflace</a:t>
            </a: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Osobní míra inflace</a:t>
            </a: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Index cen výrobců</a:t>
            </a: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Deflátor hrubého domácího produktu</a:t>
            </a:r>
          </a:p>
          <a:p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24947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Cenová hladina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Cena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každé zboží či služba má svou cenu – směnnou hodnotu – poměr, ve kterém se směňuje jedno zboží za druhé (vyjádřeno v penězích)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Cenová hladina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teoretická hodnota; součet všech cen jednotlivých zboží a služeb na daném trhu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Nelze kvantifikovat v daném čase – obrovské množství zboží a služeb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70878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Index spotřebitelských cen - CPI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/>
              </a:bodyPr>
              <a:lstStyle/>
              <a:p>
                <a:r>
                  <a:rPr lang="cs-CZ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CPI</a:t>
                </a:r>
                <a:r>
                  <a:rPr lang="cs-CZ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– dán náklady na koš zboží a služeb v typické domácnosti, kde má každá skupina spotřebovávaných výrobků a služeb určitou váhu</a:t>
                </a:r>
              </a:p>
              <a:p>
                <a:r>
                  <a:rPr lang="cs-CZ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Prostřednictvím CPI se usuzuje na výši cenové hladiny – pokud se zvyšuje = </a:t>
                </a:r>
                <a:r>
                  <a:rPr lang="cs-CZ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inflace</a:t>
                </a:r>
                <a:endParaRPr lang="cs-CZ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Následně slouží k výpočtu míry inflace podle vzorce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𝒎</m:t>
                          </m:r>
                          <m:r>
                            <a:rPr lang="cs-CZ" b="1" i="1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 </m:t>
                          </m:r>
                          <m:r>
                            <a:rPr lang="cs-CZ" b="1" i="1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𝑰</m:t>
                          </m:r>
                        </m:e>
                        <m:sub>
                          <m:r>
                            <a:rPr lang="cs-CZ" b="1" i="1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  <m:t>𝟐𝟎𝟏𝟑</m:t>
                          </m:r>
                        </m:sub>
                      </m:sSub>
                      <m:r>
                        <a:rPr lang="cs-CZ" b="1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>
                              <a:solidFill>
                                <a:srgbClr val="FF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>
                                  <a:solidFill>
                                    <a:srgbClr val="FF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>
                                  <a:solidFill>
                                    <a:srgbClr val="FF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  <m:t> </m:t>
                              </m:r>
                              <m:sSup>
                                <m:sSupPr>
                                  <m:ctrlPr>
                                    <a:rPr lang="cs-CZ" b="1" i="1">
                                      <a:solidFill>
                                        <a:srgbClr val="FF0000"/>
                                      </a:solidFill>
                                      <a:effectLst>
                                        <a:outerShdw blurRad="38100" dist="38100" dir="2700000" algn="tl">
                                          <a:srgbClr val="000000">
                                            <a:alpha val="43137"/>
                                          </a:srgbClr>
                                        </a:outerShdw>
                                      </a:effectLst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1" i="1">
                                      <a:solidFill>
                                        <a:srgbClr val="FF0000"/>
                                      </a:solidFill>
                                      <a:effectLst>
                                        <a:outerShdw blurRad="38100" dist="38100" dir="2700000" algn="tl">
                                          <a:srgbClr val="000000">
                                            <a:alpha val="43137"/>
                                          </a:srgbClr>
                                        </a:outerShdw>
                                      </a:effectLst>
                                      <a:latin typeface="Cambria Math"/>
                                    </a:rPr>
                                    <m:t>𝑪𝑷𝑰</m:t>
                                  </m:r>
                                </m:e>
                                <m:sup>
                                  <m:r>
                                    <a:rPr lang="cs-CZ" b="1" i="1">
                                      <a:solidFill>
                                        <a:srgbClr val="FF0000"/>
                                      </a:solidFill>
                                      <a:effectLst>
                                        <a:outerShdw blurRad="38100" dist="38100" dir="2700000" algn="tl">
                                          <a:srgbClr val="000000">
                                            <a:alpha val="43137"/>
                                          </a:srgbClr>
                                        </a:outerShdw>
                                      </a:effectLst>
                                      <a:latin typeface="Cambria Math"/>
                                    </a:rPr>
                                    <m:t>𝟐𝟎𝟏𝟑</m:t>
                                  </m:r>
                                  <m:r>
                                    <a:rPr lang="cs-CZ" b="1" i="1">
                                      <a:solidFill>
                                        <a:srgbClr val="FF0000"/>
                                      </a:solidFill>
                                      <a:effectLst>
                                        <a:outerShdw blurRad="38100" dist="38100" dir="2700000" algn="tl">
                                          <a:srgbClr val="000000">
                                            <a:alpha val="43137"/>
                                          </a:srgbClr>
                                        </a:outerShdw>
                                      </a:effectLst>
                                      <a:latin typeface="Cambria Math"/>
                                    </a:rPr>
                                    <m:t>   </m:t>
                                  </m:r>
                                </m:sup>
                              </m:sSup>
                              <m:r>
                                <a:rPr lang="cs-CZ" b="1" i="1">
                                  <a:solidFill>
                                    <a:srgbClr val="FF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  <m:t>−   </m:t>
                              </m:r>
                              <m:r>
                                <a:rPr lang="cs-CZ" b="1" i="1">
                                  <a:solidFill>
                                    <a:srgbClr val="FF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  <m:t>𝑪𝑷𝑰</m:t>
                              </m:r>
                            </m:e>
                            <m:sup>
                              <m:r>
                                <a:rPr lang="cs-CZ" b="1" i="1">
                                  <a:solidFill>
                                    <a:srgbClr val="FF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  <m:t>𝟐𝟎𝟏𝟐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1" i="1">
                                  <a:solidFill>
                                    <a:srgbClr val="FF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>
                                  <a:solidFill>
                                    <a:srgbClr val="FF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  <m:t>𝑪𝑷𝑰</m:t>
                              </m:r>
                            </m:e>
                            <m:sup>
                              <m:r>
                                <a:rPr lang="cs-CZ" b="1" i="1">
                                  <a:solidFill>
                                    <a:srgbClr val="FF0000"/>
                                  </a:solidFill>
                                  <a:effectLst>
                                    <a:outerShdw blurRad="38100" dist="38100" dir="2700000" algn="tl">
                                      <a:srgbClr val="000000">
                                        <a:alpha val="43137"/>
                                      </a:srgbClr>
                                    </a:outerShdw>
                                  </a:effectLst>
                                  <a:latin typeface="Cambria Math"/>
                                </a:rPr>
                                <m:t>𝟐𝟎𝟏𝟐</m:t>
                              </m:r>
                            </m:sup>
                          </m:sSup>
                        </m:den>
                      </m:f>
                      <m:r>
                        <a:rPr lang="cs-CZ" b="1" i="1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∗</m:t>
                      </m:r>
                      <m:r>
                        <a:rPr lang="cs-CZ" b="1" i="1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𝟏𝟎𝟎</m:t>
                      </m:r>
                      <m:r>
                        <a:rPr lang="cs-CZ" b="1" i="1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 [ % ]</m:t>
                      </m:r>
                    </m:oMath>
                  </m:oMathPara>
                </a14:m>
                <a:endParaRPr lang="cs-CZ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endParaRPr lang="cs-CZ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556" t="-1752" r="-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82157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Úkol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www.czso.cz/csu/redakce.nsf/i/mira_inflace</a:t>
            </a:r>
            <a:endParaRPr lang="cs-CZ" sz="2000" dirty="0" smtClean="0"/>
          </a:p>
          <a:p>
            <a:pPr marL="0" indent="0">
              <a:buNone/>
            </a:pPr>
            <a:r>
              <a:rPr lang="cs-CZ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výše uvedeném odkazu  v Metodické příručce ČSÚ zjistěte:</a:t>
            </a:r>
          </a:p>
          <a:p>
            <a:pPr marL="457200" indent="-457200">
              <a:buAutoNum type="arabicParenR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cenových reprezentantů obsahuje CPI v roce 2013 ?</a:t>
            </a:r>
          </a:p>
          <a:p>
            <a:pPr marL="457200" indent="-457200">
              <a:buAutoNum type="arabicParenR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kolika skupin jsou rozčleněni?</a:t>
            </a:r>
          </a:p>
          <a:p>
            <a:pPr marL="457200" indent="-457200">
              <a:buAutoNum type="arabicParenR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čemu se přihlíží při výběru cenových reprezentantů?</a:t>
            </a:r>
          </a:p>
          <a:p>
            <a:pPr marL="457200" indent="-457200">
              <a:buAutoNum type="arabicParenR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Které 2 skupiny mají nejvíce položek, které dvě nejméně?</a:t>
            </a:r>
          </a:p>
          <a:p>
            <a:pPr marL="457200" indent="-457200">
              <a:buAutoNum type="arabicParenR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to váhový systém?</a:t>
            </a:r>
          </a:p>
          <a:p>
            <a:pPr marL="457200" indent="-457200">
              <a:buAutoNum type="arabicParenR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Které 3 skupiny mají největší váhu, které tři nejmenší ?</a:t>
            </a:r>
          </a:p>
          <a:p>
            <a:pPr marL="457200" indent="-457200">
              <a:buAutoNum type="arabicParenR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Zdůvodněte (ústně), proč zrovna tyto.</a:t>
            </a:r>
          </a:p>
          <a:p>
            <a:pPr marL="457200" indent="-457200">
              <a:buAutoNum type="arabicParenR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Pomocí digitálního pera navrhněte váhové rozčlenění, které by spíše odpovídalo vaší osobní spotřebě.</a:t>
            </a:r>
          </a:p>
          <a:p>
            <a:pPr marL="0" indent="0">
              <a:buNone/>
            </a:pPr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2000" dirty="0" smtClean="0"/>
          </a:p>
          <a:p>
            <a:endParaRPr lang="cs-CZ" sz="2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773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Řešení úkolu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514350" indent="-514350">
              <a:buAutoNum type="arabicParenR"/>
            </a:pPr>
            <a:r>
              <a:rPr lang="cs-CZ" sz="3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691</a:t>
            </a:r>
          </a:p>
          <a:p>
            <a:pPr marL="514350" indent="-514350">
              <a:buAutoNum type="arabicParenR"/>
            </a:pPr>
            <a:r>
              <a:rPr lang="cs-CZ" sz="3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</a:t>
            </a:r>
          </a:p>
          <a:p>
            <a:pPr marL="514350" indent="-514350">
              <a:buAutoNum type="arabicParenR"/>
            </a:pPr>
            <a:r>
              <a:rPr lang="cs-CZ" sz="3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Podíl na struktuře spotřeby min 0,5 promile; stálost na trhu; snadná zaměnitelnost v budoucnu</a:t>
            </a:r>
          </a:p>
          <a:p>
            <a:pPr marL="514350" indent="-514350">
              <a:buAutoNum type="arabicParenR"/>
            </a:pPr>
            <a:r>
              <a:rPr lang="cs-CZ" sz="3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Nejvíce potraviny (161) a rekreace a kultura (109). Nejméně pošta a komunikace (3) a zdraví (19)</a:t>
            </a:r>
          </a:p>
          <a:p>
            <a:pPr marL="514350" indent="-514350">
              <a:buAutoNum type="arabicParenR"/>
            </a:pPr>
            <a:r>
              <a:rPr lang="cs-CZ" sz="3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Zajišťuje vyvážení důležitosti jednotlivých skupin cenových reprezentantů</a:t>
            </a:r>
          </a:p>
          <a:p>
            <a:pPr marL="514350" indent="-514350">
              <a:buAutoNum type="arabicParenR"/>
            </a:pPr>
            <a:r>
              <a:rPr lang="cs-CZ" sz="3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 – bydlení a energie (280 promile), potraviny (149) a doprava (105); nejmenší vzdělávání (7), zdraví (23) a odívání a obuv (35)</a:t>
            </a:r>
          </a:p>
          <a:p>
            <a:pPr marL="514350" indent="-514350">
              <a:buAutoNum type="arabicParenR"/>
            </a:pPr>
            <a:r>
              <a:rPr lang="cs-CZ" sz="3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marL="514350" indent="-514350">
              <a:buAutoNum type="arabicParenR"/>
            </a:pPr>
            <a:r>
              <a:rPr lang="cs-CZ" sz="3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………………………………………………………………………………………………………</a:t>
            </a:r>
          </a:p>
          <a:p>
            <a:pPr marL="514350" indent="-514350">
              <a:buAutoNum type="arabicParenR"/>
            </a:pPr>
            <a:endParaRPr lang="cs-CZ" sz="3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3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……………………………………………………………………………………………………..........</a:t>
            </a:r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5283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Úkol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/>
              <a:t>Prostudujte dokument „Spotřební </a:t>
            </a:r>
            <a:r>
              <a:rPr lang="cs-CZ" sz="2000" b="1" dirty="0"/>
              <a:t>koš pro výpočet indexu spotřebitelských cen od ledna </a:t>
            </a:r>
            <a:r>
              <a:rPr lang="cs-CZ" sz="2000" b="1" dirty="0" smtClean="0"/>
              <a:t>2013 domácnosti </a:t>
            </a:r>
            <a:r>
              <a:rPr lang="cs-CZ" sz="2000" b="1" dirty="0"/>
              <a:t>celkem - stálé váhy roku </a:t>
            </a:r>
            <a:r>
              <a:rPr lang="cs-CZ" sz="2000" b="1" dirty="0" smtClean="0"/>
              <a:t>2010“ na níže uvedeném odkazu</a:t>
            </a:r>
            <a:endParaRPr lang="cs-CZ" sz="2000" b="1" dirty="0"/>
          </a:p>
          <a:p>
            <a:pPr marL="0" indent="0">
              <a:buNone/>
            </a:pPr>
            <a:r>
              <a:rPr lang="cs-CZ" sz="2000" b="1" dirty="0" smtClean="0">
                <a:hlinkClick r:id="rId2"/>
              </a:rPr>
              <a:t>http</a:t>
            </a:r>
            <a:r>
              <a:rPr lang="cs-CZ" sz="2000" b="1" dirty="0">
                <a:hlinkClick r:id="rId2"/>
              </a:rPr>
              <a:t>://www.czso.cz/csu/redakce.nsf/i/spotrebni_kos_2013/$</a:t>
            </a:r>
            <a:r>
              <a:rPr lang="cs-CZ" sz="2000" b="1" dirty="0" smtClean="0">
                <a:hlinkClick r:id="rId2"/>
              </a:rPr>
              <a:t>File/spot_kos2013.pdf</a:t>
            </a:r>
            <a:r>
              <a:rPr lang="cs-CZ" sz="2000" b="1" dirty="0" smtClean="0"/>
              <a:t> </a:t>
            </a:r>
            <a:endParaRPr lang="cs-CZ" sz="2000" b="1" dirty="0"/>
          </a:p>
          <a:p>
            <a:pPr marL="0" indent="0" algn="ctr">
              <a:buNone/>
            </a:pPr>
            <a:r>
              <a:rPr lang="cs-CZ" sz="2000" b="1" u="sng" dirty="0">
                <a:solidFill>
                  <a:srgbClr val="FF0000"/>
                </a:solidFill>
              </a:rPr>
              <a:t>O</a:t>
            </a:r>
            <a:r>
              <a:rPr lang="cs-CZ" sz="2000" b="1" u="sng" dirty="0" smtClean="0">
                <a:solidFill>
                  <a:srgbClr val="FF0000"/>
                </a:solidFill>
              </a:rPr>
              <a:t>dpovězte na otázky:</a:t>
            </a:r>
          </a:p>
          <a:p>
            <a:pPr marL="457200" indent="-457200">
              <a:buAutoNum type="arabicParenR"/>
            </a:pPr>
            <a:r>
              <a:rPr lang="cs-CZ" sz="2000" b="1" dirty="0" smtClean="0"/>
              <a:t>Jaká je celková váha všech cenových reprezentantů?</a:t>
            </a:r>
          </a:p>
          <a:p>
            <a:pPr marL="457200" indent="-457200">
              <a:buAutoNum type="arabicParenR"/>
            </a:pPr>
            <a:r>
              <a:rPr lang="cs-CZ" sz="2000" b="1" dirty="0" smtClean="0"/>
              <a:t>Která jednotlivá položka má největší váhu?</a:t>
            </a:r>
          </a:p>
          <a:p>
            <a:pPr marL="457200" indent="-457200">
              <a:buAutoNum type="arabicParenR"/>
            </a:pPr>
            <a:r>
              <a:rPr lang="cs-CZ" sz="2000" b="1" dirty="0" smtClean="0"/>
              <a:t>Proč myslíte, že právě tato?</a:t>
            </a:r>
          </a:p>
          <a:p>
            <a:pPr marL="457200" indent="-457200">
              <a:buAutoNum type="arabicParenR"/>
            </a:pPr>
            <a:r>
              <a:rPr lang="cs-CZ" sz="2000" b="1" dirty="0" smtClean="0"/>
              <a:t>Vypište digitálním perem dalších 5 „nejtěžších“ jednotlivých položek.</a:t>
            </a:r>
          </a:p>
          <a:p>
            <a:pPr marL="457200" indent="-457200">
              <a:buAutoNum type="arabicParenR"/>
            </a:pPr>
            <a:r>
              <a:rPr lang="cs-CZ" sz="2000" b="1" dirty="0" smtClean="0"/>
              <a:t>Které jednotlivé položky byste ze seznamu vyndali, protože je vy osobně vůbec nespotřebováváte (napište na tabuli digitálním perem).</a:t>
            </a:r>
            <a:endParaRPr lang="cs-CZ" sz="2000" b="1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0497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Úkol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Spočítejte si svou osobní míru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inflace na níže uvedeném odkazu: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www.penize.cz/inflace/42036-jak-vas-drti-inflace-spocitejte-si-to-s-nami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Otázky:</a:t>
            </a:r>
          </a:p>
          <a:p>
            <a:pPr marL="514350" indent="-514350">
              <a:buAutoNum type="arabicParenR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Jaká je vaše osobní míra inflace?</a:t>
            </a:r>
          </a:p>
          <a:p>
            <a:pPr marL="514350" indent="-514350">
              <a:buAutoNum type="arabicParenR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vyšší nebo nižší než současná míra inflace v ČR.</a:t>
            </a:r>
          </a:p>
          <a:p>
            <a:pPr marL="514350" indent="-514350">
              <a:buAutoNum type="arabicParenR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Pomocí digitálního pera sestavte žebříček osobní inflace žáků vaší třídy.</a:t>
            </a:r>
          </a:p>
          <a:p>
            <a:pPr marL="514350" indent="-514350">
              <a:buAutoNum type="arabicParenR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Jaká je průměrná míra osobní inflace ve vaší třídě.</a:t>
            </a:r>
          </a:p>
          <a:p>
            <a:pPr marL="514350" indent="-514350">
              <a:buAutoNum type="arabicParenR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Porovnejte průměrnou osobní inflaci ve vaší třídě s mírou inflace v ČR.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510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Další možnosti, jak usuzovat na výši cenové hladiny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PPI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index cen výrobců – signalizuje budoucí změny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CPI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Sleduje se pro různá odvětví a obory (např. index cen průmyslových výrobců)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Deflátor HDP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poměr HDP v běžných cenách k HDP ve stálých cenách –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nejpřesnější, protože je nejkomplexnější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Nevýhoda -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lze spočítat pouze zpětně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9248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Závěr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Zvýšení cenové hladiny = inflace = znehodnocování peněz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Cenovou hladinu nelze přesně určit – pomáháme si prostřednictvím CPI (index životních nákladů)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Stejná či podobná metodika výpočtu CPI umožňuje srovnání míry inflace ve všech zemích EU, OECD či členů MMF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Osobní míra inflace se může podstatně lišit od celostátních údajů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24448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Zdroje</a:t>
            </a:r>
            <a:r>
              <a:rPr lang="en-US" dirty="0" smtClean="0"/>
              <a:t> a </a:t>
            </a:r>
            <a:r>
              <a:rPr lang="en-US" dirty="0" err="1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2000" b="1" dirty="0"/>
              <a:t>KLINSKÝ,P.; CHROMÁ,D.; TESAŘOVÁ,S. aj. </a:t>
            </a:r>
            <a:r>
              <a:rPr lang="cs-CZ" sz="2000" b="1" i="1" dirty="0"/>
              <a:t>Finanční gramotnost - obsah a příklady z praxe škol. </a:t>
            </a:r>
            <a:r>
              <a:rPr lang="cs-CZ" sz="2000" b="1" dirty="0"/>
              <a:t>Národní ústav odborného vzdělávání. Praha: NÚOV, 2008. ISBN </a:t>
            </a:r>
            <a:r>
              <a:rPr lang="cs-CZ" sz="2000" b="1" dirty="0" smtClean="0"/>
              <a:t>978-80-87063-13-2, str. 25-28.</a:t>
            </a:r>
            <a:endParaRPr lang="cs-CZ" sz="2000" b="1" dirty="0"/>
          </a:p>
          <a:p>
            <a:pPr marL="0" indent="0">
              <a:buNone/>
            </a:pPr>
            <a:r>
              <a:rPr lang="cs-CZ" sz="2000" b="1" dirty="0"/>
              <a:t>ŠVARCOVÁ,J. a kol. </a:t>
            </a:r>
            <a:r>
              <a:rPr lang="cs-CZ" sz="2000" b="1" i="1" dirty="0"/>
              <a:t>Ekonomie – stručný přehled.</a:t>
            </a:r>
            <a:r>
              <a:rPr lang="cs-CZ" sz="2000" b="1" dirty="0"/>
              <a:t> Zlín: CEED, 2013. ISBN </a:t>
            </a:r>
            <a:r>
              <a:rPr lang="cs-CZ" sz="2000" b="1" dirty="0" smtClean="0"/>
              <a:t>978-80-87301-17-3, str. 40-42.</a:t>
            </a:r>
            <a:endParaRPr lang="cs-CZ" sz="2000" b="1" i="1" dirty="0"/>
          </a:p>
          <a:p>
            <a:pPr marL="0" indent="0">
              <a:buNone/>
            </a:pPr>
            <a:r>
              <a:rPr lang="cs-CZ" sz="2000" b="1" dirty="0"/>
              <a:t>Archiv </a:t>
            </a:r>
            <a:r>
              <a:rPr lang="cs-CZ" sz="2000" b="1" dirty="0" smtClean="0"/>
              <a:t>autora</a:t>
            </a:r>
            <a:endParaRPr lang="en-US" sz="2000" b="1" dirty="0" smtClean="0"/>
          </a:p>
          <a:p>
            <a:pPr marL="0" indent="0">
              <a:buNone/>
            </a:pPr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://www.penize.cz/inflace/42036-jak-vas-drti-inflace-spocitejte-si-to-s-nami</a:t>
            </a:r>
            <a:endParaRPr lang="cs-CZ" sz="2000" dirty="0"/>
          </a:p>
          <a:p>
            <a:pPr marL="0" indent="0">
              <a:buNone/>
            </a:pPr>
            <a:r>
              <a:rPr lang="en-US" sz="2000" b="1" u="sng" dirty="0" err="1" smtClean="0"/>
              <a:t>Citace</a:t>
            </a:r>
            <a:r>
              <a:rPr lang="cs-CZ" sz="2000" b="1" u="sng" dirty="0"/>
              <a:t>:</a:t>
            </a:r>
            <a:endParaRPr lang="cs-CZ" sz="2000" b="1" u="sng" dirty="0" smtClean="0"/>
          </a:p>
          <a:p>
            <a:pPr marL="0" indent="0">
              <a:buNone/>
            </a:pPr>
            <a:r>
              <a:rPr lang="cs-CZ" sz="2000" b="1" i="1" dirty="0" smtClean="0"/>
              <a:t>Snímek č. 6 : Autor neznámý: Metodická příručka ČSÚ </a:t>
            </a:r>
            <a:r>
              <a:rPr lang="en-US" sz="2000" b="1" dirty="0" smtClean="0"/>
              <a:t>[</a:t>
            </a:r>
            <a:r>
              <a:rPr lang="cs-CZ" sz="2000" b="1" dirty="0" smtClean="0"/>
              <a:t>on line</a:t>
            </a:r>
            <a:r>
              <a:rPr lang="en-US" sz="2000" b="1" dirty="0" smtClean="0"/>
              <a:t>]. [cit. 2013</a:t>
            </a:r>
            <a:r>
              <a:rPr lang="cs-CZ" sz="2000" b="1" dirty="0" smtClean="0"/>
              <a:t>-</a:t>
            </a:r>
            <a:r>
              <a:rPr lang="en-US" sz="2000" b="1" dirty="0" smtClean="0"/>
              <a:t>1</a:t>
            </a:r>
            <a:r>
              <a:rPr lang="cs-CZ" sz="2000" b="1" dirty="0" smtClean="0"/>
              <a:t>1-</a:t>
            </a:r>
            <a:r>
              <a:rPr lang="cs-CZ" sz="2000" b="1" dirty="0"/>
              <a:t>0</a:t>
            </a:r>
            <a:r>
              <a:rPr lang="cs-CZ" sz="2000" b="1" dirty="0" smtClean="0"/>
              <a:t>3</a:t>
            </a:r>
            <a:r>
              <a:rPr lang="en-US" sz="2000" b="1" dirty="0" smtClean="0"/>
              <a:t>]</a:t>
            </a:r>
            <a:r>
              <a:rPr lang="cs-CZ" sz="2000" b="1" dirty="0" smtClean="0"/>
              <a:t>. Dostupný na</a:t>
            </a:r>
            <a:r>
              <a:rPr lang="en-US" sz="2000" b="1" dirty="0"/>
              <a:t> </a:t>
            </a:r>
            <a:r>
              <a:rPr lang="en-US" sz="2000" b="1" dirty="0" smtClean="0"/>
              <a:t>&lt;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www.czso.cz/csu/redakce.nsf/i/mira_inflace</a:t>
            </a:r>
            <a:r>
              <a:rPr lang="en-US" sz="2000" b="1" dirty="0" smtClean="0"/>
              <a:t>&gt;</a:t>
            </a:r>
            <a:endParaRPr lang="cs-CZ" sz="2000" b="1" dirty="0"/>
          </a:p>
          <a:p>
            <a:pPr marL="0" indent="0">
              <a:buNone/>
            </a:pPr>
            <a:r>
              <a:rPr lang="cs-CZ" sz="2000" b="1" i="1" dirty="0" smtClean="0"/>
              <a:t>Snímek č.8 : Autor neznámý: Spotřební </a:t>
            </a:r>
            <a:r>
              <a:rPr lang="cs-CZ" sz="2000" b="1" i="1" dirty="0"/>
              <a:t>koš pro výpočet indexu spotřebitelských cen od ledna 2013 domácnosti celkem - stálé váhy roku </a:t>
            </a:r>
            <a:r>
              <a:rPr lang="cs-CZ" sz="2000" b="1" i="1" dirty="0" smtClean="0"/>
              <a:t>2010</a:t>
            </a:r>
            <a:r>
              <a:rPr lang="cs-CZ" sz="2000" b="1" dirty="0" smtClean="0"/>
              <a:t> </a:t>
            </a:r>
            <a:r>
              <a:rPr lang="en-US" sz="2000" b="1" dirty="0"/>
              <a:t>[</a:t>
            </a:r>
            <a:r>
              <a:rPr lang="cs-CZ" sz="2000" b="1" dirty="0"/>
              <a:t>on line</a:t>
            </a:r>
            <a:r>
              <a:rPr lang="en-US" sz="2000" b="1" dirty="0"/>
              <a:t>]. [cit. 2013</a:t>
            </a:r>
            <a:r>
              <a:rPr lang="cs-CZ" sz="2000" b="1" dirty="0"/>
              <a:t>-</a:t>
            </a:r>
            <a:r>
              <a:rPr lang="en-US" sz="2000" b="1" dirty="0" smtClean="0"/>
              <a:t>1</a:t>
            </a:r>
            <a:r>
              <a:rPr lang="cs-CZ" sz="2000" b="1" dirty="0" smtClean="0"/>
              <a:t>1-</a:t>
            </a:r>
            <a:r>
              <a:rPr lang="cs-CZ" sz="2000" b="1" dirty="0"/>
              <a:t>0</a:t>
            </a:r>
            <a:r>
              <a:rPr lang="cs-CZ" sz="2000" b="1" dirty="0" smtClean="0"/>
              <a:t>3</a:t>
            </a:r>
            <a:r>
              <a:rPr lang="en-US" sz="2000" b="1" dirty="0" smtClean="0"/>
              <a:t>]</a:t>
            </a:r>
            <a:r>
              <a:rPr lang="cs-CZ" sz="2000" b="1" dirty="0" smtClean="0"/>
              <a:t>. </a:t>
            </a:r>
            <a:r>
              <a:rPr lang="en-US" sz="2000" b="1" dirty="0" smtClean="0"/>
              <a:t>   </a:t>
            </a:r>
            <a:r>
              <a:rPr lang="en-US" sz="2000" b="1" dirty="0"/>
              <a:t> 	</a:t>
            </a:r>
            <a:r>
              <a:rPr lang="en-US" sz="2000" b="1" dirty="0" err="1" smtClean="0"/>
              <a:t>Dostupn</a:t>
            </a:r>
            <a:r>
              <a:rPr lang="cs-CZ" sz="2000" b="1" dirty="0" smtClean="0"/>
              <a:t>ý na </a:t>
            </a:r>
            <a:r>
              <a:rPr lang="en-US" sz="2000" dirty="0" smtClean="0"/>
              <a:t>&lt;</a:t>
            </a:r>
            <a:r>
              <a:rPr lang="cs-CZ" sz="2000" dirty="0" smtClean="0">
                <a:hlinkClick r:id="rId4"/>
              </a:rPr>
              <a:t>http</a:t>
            </a:r>
            <a:r>
              <a:rPr lang="cs-CZ" sz="2000" dirty="0">
                <a:hlinkClick r:id="rId4"/>
              </a:rPr>
              <a:t>://www.czso.cz/csu/redakce.nsf/i/spotrebni_kos_2013/$File/spot_kos2013.pdf </a:t>
            </a:r>
            <a:r>
              <a:rPr lang="en-US" sz="2000" dirty="0" smtClean="0"/>
              <a:t>&gt;</a:t>
            </a:r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endParaRPr lang="cs-CZ" sz="2000" b="1" dirty="0" smtClean="0">
              <a:hlinkClick r:id="rId4"/>
            </a:endParaRPr>
          </a:p>
          <a:p>
            <a:pPr marL="0" indent="0">
              <a:buNone/>
            </a:pPr>
            <a:r>
              <a:rPr lang="en-US" sz="2000" b="1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8197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395</TotalTime>
  <Words>902</Words>
  <Application>Microsoft Office PowerPoint</Application>
  <PresentationFormat>Předvádění na obrazovce (4:3)</PresentationFormat>
  <Paragraphs>107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Základní pojmy</vt:lpstr>
      <vt:lpstr>Cenová hladina</vt:lpstr>
      <vt:lpstr>Index spotřebitelských cen - CPI</vt:lpstr>
      <vt:lpstr>Úkol 1</vt:lpstr>
      <vt:lpstr>Řešení úkolu č. 1</vt:lpstr>
      <vt:lpstr>Úkol 2</vt:lpstr>
      <vt:lpstr>Úkol 3</vt:lpstr>
      <vt:lpstr>Další možnosti, jak usuzovat na výši cenové hladiny</vt:lpstr>
      <vt:lpstr>Závěr</vt:lpstr>
      <vt:lpstr>Zdroje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 Zahrádka</dc:creator>
  <cp:lastModifiedBy>Jaroslav Zahrádka</cp:lastModifiedBy>
  <cp:revision>20</cp:revision>
  <dcterms:created xsi:type="dcterms:W3CDTF">2013-12-14T11:52:27Z</dcterms:created>
  <dcterms:modified xsi:type="dcterms:W3CDTF">2014-01-06T00:17:56Z</dcterms:modified>
</cp:coreProperties>
</file>