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388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883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04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551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420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918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102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52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374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66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627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AE1FF-3A1C-4887-8D26-6360EC43D70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18FA1-85B8-482D-9DBC-5BC61C19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695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tz.nsf/i/zmena_vypoctu_ukazatele_registrovane_nezamestnanosti2012110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csu/dyngrafy.nsf/graf/cr_od_roku_1989_nezamestnanost" TargetMode="External"/><Relationship Id="rId2" Type="http://schemas.openxmlformats.org/officeDocument/2006/relationships/hyperlink" Target="http://www.czso.cz/csu/dyngrafy.nsf/graf/cr_od_roku_1989_nezamestnanost_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csu/dyngrafy.nsf/graf/cr_od_roku_1989_nezamestnanost" TargetMode="External"/><Relationship Id="rId2" Type="http://schemas.openxmlformats.org/officeDocument/2006/relationships/hyperlink" Target="http://www.czso.cz/csu/tz.nsf/i/zmena_vypoctu_ukazatele_registrovane_nezamestnanosti201211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5081345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VY_62_INOVACE_01B_11_Nezaměstnanost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8.11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35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</a:t>
            </a:r>
            <a:r>
              <a:rPr lang="cs-CZ" b="1" dirty="0" smtClean="0"/>
              <a:t>pojmy nezaměstnanost, dobrovolná a nedobrovolná, míra nezaměstnanosti, druhy nezaměstnanosti, poptávka a nabídka po práci</a:t>
            </a:r>
            <a:endParaRPr lang="cs-CZ" b="1" dirty="0"/>
          </a:p>
          <a:p>
            <a:r>
              <a:rPr lang="cs-CZ" b="1" dirty="0" smtClean="0"/>
              <a:t> 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i ústně plní úkoly  zadané na snímcích 4; 11; 12; 15 a 16. Snímky 15 a 16 obsahují správná řešení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porozumění nezaměstnanosti jako ekonomicko-společenskému jevu tržní ekonomiky a získání kompetence k vypočítání míry nezaměstnanosti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60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56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Nezaměstnanost dobrovolná a nedobrovolná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Ekonomicky aktivní obyvatelstvo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Poptávka a nabídka práce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Frikční n.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Strukturální n.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Cyklická n.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Sezónní n.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512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Otázky k zamyšlení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vzniká nezaměstnanost?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bývá vyšší nezaměstnanost, kdy nižší?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rozumíš tomu, že v socialistickém Československu nebyli lidé nezaměstnaní? (lidé měli dokonce zákonem danou povinnost pracovat)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34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DEFINICE NEZAMĚSTNANOSTI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stav na trhu práce, kdy určité množství lidí hledá práci, ale nenachází ji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Nezaměstnanost roste v období ekonomické recese a naopak klesá, je-li ekonomika v období expanze, tedy kdy roste poptávka po zboží, podnikatelé nabízejí nová pracovní místa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Někdy se můžeme setkat s pojmem umělá zaměstnanost, kdy stát vytváří pracovní místa i tam, kde nejsou potřebná. Je to neekonomické (viz. socialistické Československo)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753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TRH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 práce </a:t>
            </a:r>
          </a:p>
          <a:p>
            <a:pPr marL="45720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vnitřně strukturován (segmentován) = existuje určité procento volných pracovních míst a větší procento těch, kteří usilují o práci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Otázka: </a:t>
            </a:r>
          </a:p>
          <a:p>
            <a:pPr marL="400050" lvl="1" indent="0">
              <a:buNone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ti, kteří usilují o práci nevyužijí volná pracovní místa na trhu práce?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Odpověď:</a:t>
            </a:r>
          </a:p>
          <a:p>
            <a:pPr marL="400050" lvl="1" indent="0">
              <a:buNone/>
            </a:pPr>
            <a:r>
              <a:rPr lang="cs-CZ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dáno požadavky na kvalifikaci ze strany zaměstnavatelů a požadavky  platové a jiné ze strany uchazečů</a:t>
            </a:r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98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SITUACE NA TRHU PRÁCE - GRAF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Trh práce a vznik nezaměstna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5302"/>
            <a:ext cx="7488287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6176" y="55172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Obrázek č.1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9575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SITUACE NA TRHU PRÁCE - POPIS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endParaRPr lang="cs-CZ" alt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itchFamily="34" charset="-128"/>
            </a:endParaRPr>
          </a:p>
          <a:p>
            <a:pPr>
              <a:lnSpc>
                <a:spcPct val="120000"/>
              </a:lnSpc>
            </a:pPr>
            <a:r>
              <a:rPr lang="cs-CZ" alt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 &lt; S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- na trhu práce je málo volných míst, poptávka firem po pracovnících je nízká či nulová, výsledkem je nezaměstnanost.</a:t>
            </a:r>
          </a:p>
          <a:p>
            <a:pPr>
              <a:lnSpc>
                <a:spcPct val="120000"/>
              </a:lnSpc>
            </a:pPr>
            <a:r>
              <a:rPr lang="cs-CZ" alt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 &gt; S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- poptávka firem je větší než nabídka pracujících např. z důvodu velmi nízkých mezd. Na trhu práce je nedostatek pracujících, řešením může být liberální imigrační politika – příchod pracovníků ze zahraničí. </a:t>
            </a:r>
          </a:p>
          <a:p>
            <a:pPr>
              <a:lnSpc>
                <a:spcPct val="120000"/>
              </a:lnSpc>
            </a:pPr>
            <a:r>
              <a:rPr lang="cs-CZ" alt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 = S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- všichni, kdo chtějí za danou mzdu pracovat, získají práci, firmy nakoupí přesně tolik práce, kolik při dané mzdě poptávají. Výsledkem je plná zaměstnanost.</a:t>
            </a:r>
          </a:p>
          <a:p>
            <a:pPr marL="0" indent="0">
              <a:lnSpc>
                <a:spcPct val="12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34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Rozlišujeme pojmy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Dobrovolná nezaměstnanost</a:t>
            </a:r>
          </a:p>
          <a:p>
            <a:pPr marL="45720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práci nehledají, jsou finančně zabezpečeni nebo jim nevyhovují podmínky, za kterých by pracovali. Stát tuto nezaměstnanost ani neregistruje, ani neřeší.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Nedobrovolná nezaměstnanost</a:t>
            </a:r>
          </a:p>
          <a:p>
            <a:pPr marL="45720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aktivně hledají práci, na trhu práce ji nenacházejí. Jsou evidováni na úřadech práce. 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Ekonomicky aktivní obyvatelstvo</a:t>
            </a:r>
          </a:p>
          <a:p>
            <a:pPr marL="45720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Všichni pracující + lidé aktivně hledající práci. Nepatří sem např. studenti, důchodci, ženy na mateřské či rodičovské dovolené.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6612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Výpočet míry nezaměstnanosti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altLang="cs-CZ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Míru nezaměstnanosti vyjadřujeme jako podíl nezaměstnaných osob na ekonomicky aktivním obyvatelstvu. Vyjadřujeme ji v %.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altLang="cs-CZ" b="0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𝑚𝑁</m:t>
                    </m:r>
                    <m:r>
                      <a:rPr lang="cs-CZ" altLang="cs-CZ" b="0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altLang="cs-CZ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b="0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𝑛</m:t>
                        </m:r>
                      </m:num>
                      <m:den>
                        <m:r>
                          <a:rPr lang="cs-CZ" altLang="cs-CZ" b="0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𝐸𝐴𝑂</m:t>
                        </m:r>
                      </m:den>
                    </m:f>
                  </m:oMath>
                </a14:m>
                <a:r>
                  <a:rPr lang="cs-CZ" alt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 * 100 </a:t>
                </a:r>
                <a:r>
                  <a:rPr lang="en-US" alt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[</a:t>
                </a:r>
                <a:r>
                  <a:rPr lang="cs-CZ" alt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%</a:t>
                </a:r>
                <a:r>
                  <a:rPr lang="en-US" alt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]</a:t>
                </a:r>
                <a:endParaRPr lang="cs-CZ" altLang="cs-CZ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 Unicode MS" pitchFamily="34" charset="-128"/>
                </a:endParaRPr>
              </a:p>
              <a:p>
                <a:pPr marL="0" indent="0">
                  <a:buNone/>
                </a:pPr>
                <a:r>
                  <a:rPr lang="cs-CZ" altLang="cs-CZ" i="1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mN</a:t>
                </a:r>
                <a:r>
                  <a:rPr lang="cs-CZ" altLang="cs-CZ" i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 – míra nezaměstnanosti</a:t>
                </a:r>
              </a:p>
              <a:p>
                <a:pPr marL="0" indent="0">
                  <a:buNone/>
                </a:pPr>
                <a:r>
                  <a:rPr lang="cs-CZ" altLang="cs-CZ" i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n - nedobrovolně nezaměstnaní</a:t>
                </a:r>
              </a:p>
              <a:p>
                <a:pPr marL="0" indent="0">
                  <a:buNone/>
                </a:pPr>
                <a:r>
                  <a:rPr lang="cs-CZ" altLang="cs-CZ" i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 Unicode MS" pitchFamily="34" charset="-128"/>
                  </a:rPr>
                  <a:t>EAO – ekonomicky aktivní obyvatelstvo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000" t="-31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44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Ukazatele míry nezaměstnanosti</a:t>
            </a:r>
            <a:endParaRPr lang="cs-CZ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dirty="0" smtClean="0">
                <a:hlinkClick r:id="rId2"/>
              </a:rPr>
              <a:t>http://www.czso.cz/csu/tz.nsf/i/zmena_vypoctu_ukazatele_registrovane_nezamestnanosti20121107</a:t>
            </a:r>
            <a:endParaRPr lang="cs-CZ" sz="2600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si článek na internetu a odpovězte na následující otázky: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dva ukazatele jsou využívány k zjišťování míry nezaměstnanosti a kterými institucemi?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těchto ukazatelů mění metodiku výpočtu a jak? Jak se bude nový ukazatel jmenovat?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Prohlédněte si tabulku míry nezaměstnanosti a řekněte, podle kterého ukazatele se jeví daná míra nezaměstnanosti nižší.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93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Vývoj míry nezaměstnanosti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http://www.czso.cz/csu/dyngrafy.nsf/graf/cr_od_roku_1989_nezamestnanost_</a:t>
            </a:r>
            <a:endParaRPr lang="cs-CZ" sz="2800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Prostudujte graf vývoje míry nezaměstnanosti a vypište roky, kdy byla nejvyšší míra nezaměstnanosti. Přemýšlejte, proč zrovna v tomto období.</a:t>
            </a:r>
          </a:p>
          <a:p>
            <a:pPr marL="0" indent="0">
              <a:buNone/>
            </a:pPr>
            <a:r>
              <a:rPr lang="cs-CZ" sz="2800" dirty="0" smtClean="0">
                <a:hlinkClick r:id="rId3"/>
              </a:rPr>
              <a:t>http://www.czso.cz/csu/dyngrafy.nsf/graf/cr_od_roku_1989_nezamestnanost</a:t>
            </a:r>
            <a:endParaRPr lang="cs-CZ" sz="2800" dirty="0" smtClean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tomto grafu je přehled míry nezaměstnanosti jednotlivých krajů. Vypište, který z krajů dlouhodobě trpí největší mírou nezaměstnanosti, který nejmenší a předkládejte argumenty proč.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873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Druhy nezaměstnanosti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Frikční nezaměstnanost </a:t>
            </a:r>
          </a:p>
          <a:p>
            <a:pPr marL="0" indent="0" algn="ctr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řirozený krátkodobý jev, kdy lidé mění svou práci z důvodu např. nespokojenosti, stěhování. 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Strukturální nezaměstnanost 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ěkterá odvětví se dostávají do útlumu a lidé, kteří jsou zde zaměstnáni,  přicházejí o práci. Řešením může být rekvalifikace, kdy si lidé nacházejí práci v jiném oboru.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769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Cyklická nezaměstnanost </a:t>
            </a:r>
          </a:p>
          <a:p>
            <a:pPr marL="0" indent="0" algn="ctr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ypická v období hospodářské krize. Pokud je krize hluboká a vleklá, může ztratit práci velké procento lidí. Pak jde o závažný celospolečenský problém (viz. krize ve 30. letech).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Sezónní nezaměstnanost </a:t>
            </a:r>
          </a:p>
          <a:p>
            <a:pPr marL="0" indent="0" algn="ctr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dočasná, týká se pracujících v oborech, které fungují sezónně např. provozovatelé vleků, sběrači ovoce ….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096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Otázky k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je zvláštní trh práce?</a:t>
            </a:r>
          </a:p>
          <a:p>
            <a:pPr marL="40005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O: Je strukturován, to znamená, že jsou zde sice volná místa, ale lidé, kteří hledají práci je nemohou obsadit z důvodu nedostatečné kvalifikace.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ekonomicky aktivní obyvatelé?</a:t>
            </a:r>
          </a:p>
          <a:p>
            <a:pPr marL="400050" lvl="1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O: Všichni starší patnácti let, kteří pracují + všichni, kteří si práci aktivně hledají (nedobrovolně nezaměstnaní).</a:t>
            </a:r>
          </a:p>
          <a:p>
            <a:pPr marL="40005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12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100" dirty="0" smtClean="0">
                <a:solidFill>
                  <a:srgbClr val="FF0000"/>
                </a:solidFill>
              </a:rPr>
              <a:t>3. 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ukazatele míry nezaměstnanost znáš?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Podle metodiky výpočtu ČSÚ se míra nezaměstnanosti počítá v rámci Výběrových šetření pracovních sil (VŠPS, vycházející z doporučení </a:t>
            </a:r>
            <a:r>
              <a:rPr lang="cs-CZ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Eurostatu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Mezinárodní organizace práce ILO) jako tzv. obecná míra nezaměstnanosti. 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MPSV zveřejňuje míru registrované nezaměstnanosti na základě počtu uchazečů o zaměstnání registrovaných na pracovištích Úřadu práce ČR (ÚP ČR). 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Nezaměstnanost, která vzniká z důvodu změny            struktury národního hospodářství se nazývá?</a:t>
            </a: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O: Strukturální.</a:t>
            </a:r>
            <a:r>
              <a:rPr lang="cs-CZ" sz="4100" dirty="0"/>
              <a:t/>
            </a:r>
            <a:br>
              <a:rPr lang="cs-CZ" sz="4100" dirty="0"/>
            </a:br>
            <a:endParaRPr lang="cs-CZ" sz="4100" dirty="0"/>
          </a:p>
        </p:txBody>
      </p:sp>
    </p:spTree>
    <p:extLst>
      <p:ext uri="{BB962C8B-B14F-4D97-AF65-F5344CB8AC3E}">
        <p14:creationId xmlns:p14="http://schemas.microsoft.com/office/powerpoint/2010/main" val="174959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i="1" dirty="0"/>
              <a:t>ŠVARCOVÁ, Jana a kol. Ekonomie-stručný přehled</a:t>
            </a:r>
            <a:r>
              <a:rPr lang="cs-CZ" sz="2000" b="1" dirty="0"/>
              <a:t>. Zlín: CEED, 2013, ISBN </a:t>
            </a:r>
            <a:r>
              <a:rPr lang="cs-CZ" sz="2000" b="1" dirty="0" smtClean="0"/>
              <a:t>978-80-87301-17-3, str. 43 – 47.</a:t>
            </a:r>
          </a:p>
          <a:p>
            <a:pPr marL="0" indent="0">
              <a:buNone/>
            </a:pPr>
            <a:r>
              <a:rPr lang="cs-CZ" sz="2000" b="1" i="1" dirty="0" smtClean="0"/>
              <a:t>HOLÝ</a:t>
            </a:r>
            <a:r>
              <a:rPr lang="cs-CZ" sz="2000" b="1" i="1" dirty="0"/>
              <a:t>, Dalibor; PLÍVOVÁ, Viktorie</a:t>
            </a:r>
            <a:r>
              <a:rPr lang="cs-CZ" sz="2000" b="1" dirty="0"/>
              <a:t>. </a:t>
            </a:r>
            <a:r>
              <a:rPr lang="cs-CZ" sz="2000" b="1" i="1" dirty="0"/>
              <a:t>Změna výpočtu ukazatele registrované nezaměstnanosti</a:t>
            </a:r>
            <a:r>
              <a:rPr lang="cs-CZ" sz="2000" b="1" dirty="0"/>
              <a:t> [online]. [cit. </a:t>
            </a:r>
            <a:r>
              <a:rPr lang="cs-CZ" sz="2000" b="1" smtClean="0"/>
              <a:t>2013-11-08]. </a:t>
            </a:r>
            <a:r>
              <a:rPr lang="cs-CZ" sz="2000" b="1" dirty="0"/>
              <a:t>Dostupný na WWW: </a:t>
            </a:r>
            <a:r>
              <a:rPr lang="en-US" sz="2000" b="1" dirty="0" smtClean="0"/>
              <a:t>&lt;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www.czso.cz/csu/tz.nsf/i/zmena_vypoctu_ukazatele_registrovane_nezamestnanosti20121107</a:t>
            </a:r>
            <a:r>
              <a:rPr lang="en-US" sz="2000" b="1" dirty="0" smtClean="0"/>
              <a:t>&gt;</a:t>
            </a:r>
            <a:endParaRPr lang="cs-CZ" sz="2000" dirty="0"/>
          </a:p>
          <a:p>
            <a:pPr marL="0" indent="0">
              <a:buNone/>
            </a:pPr>
            <a:r>
              <a:rPr lang="cs-CZ" sz="2000" b="1" i="1" dirty="0"/>
              <a:t>ČESKÝ STATISTICKÝ ÚŘAD. Míra registrované nezaměstnanosti v ČR</a:t>
            </a:r>
            <a:r>
              <a:rPr lang="cs-CZ" sz="2000" b="1" dirty="0"/>
              <a:t> [online]. [cit. </a:t>
            </a:r>
            <a:r>
              <a:rPr lang="cs-CZ" sz="2000" b="1" dirty="0" smtClean="0"/>
              <a:t>2013-11-08]. </a:t>
            </a:r>
            <a:r>
              <a:rPr lang="cs-CZ" sz="2000" b="1" dirty="0"/>
              <a:t>Dostupný na WWW: </a:t>
            </a:r>
            <a:r>
              <a:rPr lang="en-US" sz="2000" b="1" dirty="0" smtClean="0"/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www.czso.cz/csu/dyngrafy.nsf/graf/cr_od_roku_1989_nezamestnanost</a:t>
            </a:r>
            <a:r>
              <a:rPr lang="en-US" sz="2000" b="1" dirty="0" smtClean="0"/>
              <a:t>&gt;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400" b="1" u="sng" dirty="0" smtClean="0"/>
              <a:t>Citace:</a:t>
            </a:r>
          </a:p>
          <a:p>
            <a:pPr marL="0" indent="0">
              <a:buNone/>
            </a:pPr>
            <a:r>
              <a:rPr lang="cs-CZ" sz="2000" b="1" dirty="0"/>
              <a:t>Obrázek č. 1 - </a:t>
            </a:r>
            <a:r>
              <a:rPr lang="cs-CZ" sz="2000" b="1" i="1" dirty="0"/>
              <a:t>ŠVARCOVÁ, Jana a kol. Ekonomie-stručný přehled</a:t>
            </a:r>
            <a:r>
              <a:rPr lang="cs-CZ" sz="2000" b="1" dirty="0"/>
              <a:t>. Zlín: CEED, 2013, ISBN 978-80-87301-17-3, str. 44. 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6784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1065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Základní pojmy</vt:lpstr>
      <vt:lpstr>Otázky k zamyšlení</vt:lpstr>
      <vt:lpstr>DEFINICE NEZAMĚSTNANOSTI</vt:lpstr>
      <vt:lpstr>TRH PRÁCE</vt:lpstr>
      <vt:lpstr>SITUACE NA TRHU PRÁCE - GRAF</vt:lpstr>
      <vt:lpstr>SITUACE NA TRHU PRÁCE - POPIS</vt:lpstr>
      <vt:lpstr>Rozlišujeme pojmy</vt:lpstr>
      <vt:lpstr>Výpočet míry nezaměstnanosti</vt:lpstr>
      <vt:lpstr>Ukazatele míry nezaměstnanosti</vt:lpstr>
      <vt:lpstr>Vývoj míry nezaměstnanosti v ČR</vt:lpstr>
      <vt:lpstr> Druhy nezaměstnanosti </vt:lpstr>
      <vt:lpstr>Druhy nezaměstnanosti</vt:lpstr>
      <vt:lpstr>Otázky k opakování</vt:lpstr>
      <vt:lpstr>Otázky k 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NEZAMĚSTNANOST</dc:title>
  <dc:creator>Marcela Zahrádková</dc:creator>
  <cp:lastModifiedBy>Jaroslav Zahrádka</cp:lastModifiedBy>
  <cp:revision>31</cp:revision>
  <dcterms:created xsi:type="dcterms:W3CDTF">2014-01-04T08:09:20Z</dcterms:created>
  <dcterms:modified xsi:type="dcterms:W3CDTF">2014-01-06T00:19:24Z</dcterms:modified>
</cp:coreProperties>
</file>