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72" r:id="rId4"/>
    <p:sldId id="257" r:id="rId5"/>
    <p:sldId id="268" r:id="rId6"/>
    <p:sldId id="269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45AF3-1259-4984-BA2E-3A6014FF4EA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F9761-BF09-4E1E-9929-EB67BB02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097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45AF3-1259-4984-BA2E-3A6014FF4EA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F9761-BF09-4E1E-9929-EB67BB02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129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45AF3-1259-4984-BA2E-3A6014FF4EA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F9761-BF09-4E1E-9929-EB67BB02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118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45AF3-1259-4984-BA2E-3A6014FF4EA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F9761-BF09-4E1E-9929-EB67BB02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086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45AF3-1259-4984-BA2E-3A6014FF4EA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F9761-BF09-4E1E-9929-EB67BB02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37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45AF3-1259-4984-BA2E-3A6014FF4EA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F9761-BF09-4E1E-9929-EB67BB02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636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45AF3-1259-4984-BA2E-3A6014FF4EA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F9761-BF09-4E1E-9929-EB67BB02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679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45AF3-1259-4984-BA2E-3A6014FF4EA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F9761-BF09-4E1E-9929-EB67BB02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756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45AF3-1259-4984-BA2E-3A6014FF4EA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F9761-BF09-4E1E-9929-EB67BB02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503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45AF3-1259-4984-BA2E-3A6014FF4EA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F9761-BF09-4E1E-9929-EB67BB02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876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45AF3-1259-4984-BA2E-3A6014FF4EA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F9761-BF09-4E1E-9929-EB67BB02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269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845AF3-1259-4984-BA2E-3A6014FF4EA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F9761-BF09-4E1E-9929-EB67BB02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837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aktualne.centrum.cz/finance/podpora-v-nezamestnanosti-2013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aktualne.centrum.cz/finance/podpora-v-nezamestnanosti-2013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395550"/>
              </p:ext>
            </p:extLst>
          </p:nvPr>
        </p:nvGraphicFramePr>
        <p:xfrm>
          <a:off x="467544" y="2492894"/>
          <a:ext cx="8136904" cy="39890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00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VY_62_INOVACE_01B_12_Stát a nezaměstnanost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.11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3073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/>
              <a:t>Materiál je určen pro žáky v předmětu „Seminář z ekonomie – finanční gramotnost“</a:t>
            </a:r>
          </a:p>
          <a:p>
            <a:r>
              <a:rPr lang="cs-CZ" b="1" dirty="0"/>
              <a:t>Žáci se seznamují s </a:t>
            </a:r>
            <a:r>
              <a:rPr lang="cs-CZ" b="1" dirty="0" smtClean="0"/>
              <a:t>pojmy rizikové skupiny nezaměstnaných, důsledky nezaměstnanosti, státní politika zaměstnanosti, poznávají činnost úřadů práce a pravidla pro výplatu podpory v nezaměstnanosti</a:t>
            </a:r>
          </a:p>
          <a:p>
            <a:r>
              <a:rPr lang="cs-CZ" b="1" dirty="0" smtClean="0"/>
              <a:t> Na </a:t>
            </a:r>
            <a:r>
              <a:rPr lang="cs-CZ" b="1" dirty="0"/>
              <a:t>základě získaných poznatků </a:t>
            </a:r>
            <a:r>
              <a:rPr lang="cs-CZ" b="1" dirty="0" smtClean="0"/>
              <a:t>prostřednictvím digitálního pera i ústně plní úkoly  zadané na snímcích 4; </a:t>
            </a:r>
            <a:r>
              <a:rPr lang="cs-CZ" b="1" dirty="0"/>
              <a:t>9</a:t>
            </a:r>
            <a:r>
              <a:rPr lang="cs-CZ" b="1" dirty="0" smtClean="0"/>
              <a:t>; 12; 13 a 15. Snímky 14 a 16 obsahují správná řešení. Pracují přitom i v on line prostředí</a:t>
            </a:r>
          </a:p>
          <a:p>
            <a:r>
              <a:rPr lang="cs-CZ" b="1" dirty="0" smtClean="0"/>
              <a:t>Cílem </a:t>
            </a:r>
            <a:r>
              <a:rPr lang="cs-CZ" b="1" dirty="0"/>
              <a:t>je </a:t>
            </a:r>
            <a:r>
              <a:rPr lang="cs-CZ" b="1" dirty="0" smtClean="0"/>
              <a:t>porozumění nezaměstnanosti jako faktoru ohrožujícího každého občana a získání kompetencí k správným reakcím na tuto eventualitu ve vlastním praktickém životě</a:t>
            </a:r>
          </a:p>
          <a:p>
            <a:r>
              <a:rPr lang="cs-CZ" b="1" dirty="0" smtClean="0"/>
              <a:t>Časová </a:t>
            </a:r>
            <a:r>
              <a:rPr lang="cs-CZ" b="1" dirty="0"/>
              <a:t>dotace –  cca </a:t>
            </a:r>
            <a:r>
              <a:rPr lang="cs-CZ" b="1" dirty="0" smtClean="0"/>
              <a:t>60 minut</a:t>
            </a:r>
            <a:endParaRPr lang="cs-CZ" b="1" dirty="0"/>
          </a:p>
          <a:p>
            <a:endParaRPr lang="cs-CZ" b="1" dirty="0"/>
          </a:p>
          <a:p>
            <a:pPr marL="0" indent="0" algn="ctr">
              <a:buNone/>
            </a:pPr>
            <a:r>
              <a:rPr lang="cs-CZ" sz="5400" b="1" dirty="0">
                <a:solidFill>
                  <a:srgbClr val="FF0000"/>
                </a:solidFill>
              </a:rPr>
              <a:t>Materiál je určen k interaktivní </a:t>
            </a:r>
            <a:r>
              <a:rPr lang="cs-CZ" sz="5400" b="1" dirty="0" smtClean="0">
                <a:solidFill>
                  <a:srgbClr val="FF0000"/>
                </a:solidFill>
              </a:rPr>
              <a:t>výuce</a:t>
            </a:r>
            <a:endParaRPr lang="cs-CZ" sz="5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2834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Třídění nezaměstnaných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Rizikové skupiny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Důsledky nezaměstnanosti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politika zaměstnanosti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Úřady práce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Podpora v nezaměstnanosti</a:t>
            </a: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819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Otázky k úvodní diskuzi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bude na trhu práce snadněji nacházet uplatnění, kdo naopak?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by měl stát pomáhat těm, kteří přišli o práci?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hledat zaměstnání, jak postupovat při hledání zaměstnání.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228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altLang="cs-CZ" b="1" dirty="0" smtClean="0"/>
              <a:t>Třídění nezaměstnaných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Monotype Sorts" pitchFamily="2" charset="2"/>
              <a:buNone/>
            </a:pPr>
            <a:r>
              <a:rPr lang="cs-CZ" alt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Nezaměstnané třídíme podle</a:t>
            </a:r>
          </a:p>
          <a:p>
            <a:r>
              <a:rPr lang="cs-CZ" alt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pohlaví</a:t>
            </a:r>
          </a:p>
          <a:p>
            <a:r>
              <a:rPr lang="cs-CZ" alt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věku</a:t>
            </a:r>
          </a:p>
          <a:p>
            <a:r>
              <a:rPr lang="cs-CZ" alt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vzdělání </a:t>
            </a:r>
          </a:p>
          <a:p>
            <a:r>
              <a:rPr lang="cs-CZ" alt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délky nezaměstnanosti</a:t>
            </a:r>
          </a:p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18959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Rizikové skupiny nezaměstnaných na trhu práce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Mladí lidé</a:t>
            </a:r>
          </a:p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Starší lidé</a:t>
            </a:r>
          </a:p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Ženy</a:t>
            </a:r>
          </a:p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bez kvalifikace</a:t>
            </a:r>
          </a:p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Některá etnika</a:t>
            </a:r>
          </a:p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Osoby se zdravotním postižením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43276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Důsledky nezaměstnanosti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39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Celospolečenské</a:t>
            </a:r>
          </a:p>
          <a:p>
            <a:pPr marL="457200" lvl="1" indent="0" algn="ctr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Ekonomické</a:t>
            </a:r>
          </a:p>
          <a:p>
            <a:pPr marL="457200" lvl="1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Stát nevyrábí na takové úrovni, jak by mohl vzhledem ke zdrojům, kterými disponuje, a tedy vyprodukované hodnoty, vyčíslené v penězích, jsou nižší.  Navíc stát vyplácí více finančních prostředků na větší počet nezaměstnaných.</a:t>
            </a:r>
          </a:p>
          <a:p>
            <a:pPr marL="457200" lvl="1" indent="0" algn="ctr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Sociální</a:t>
            </a:r>
          </a:p>
          <a:p>
            <a:pPr marL="457200" lvl="1" indent="0" algn="ctr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konomické obtí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e ovliv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ň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ují emoce a rodinný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ivot lidí. Následkem 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ůž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e být i zhoršování fyzické i psychické kondice, vyšší výskyt srde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ních chorob, alkoholismus, 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st kriminality, stres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554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Důsledky nezaměstnanosti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39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</a:t>
            </a:r>
          </a:p>
          <a:p>
            <a:pPr marL="457200" lvl="1" indent="0" algn="ctr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Ekonomické</a:t>
            </a:r>
          </a:p>
          <a:p>
            <a:pPr marL="457200" lvl="1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Ztráta důležitého zdroje příjmů rodiny, výrazné snížení životní úrovně, často problém s plněním finančních závazků, což vede k propadu do dluhové pasti</a:t>
            </a:r>
          </a:p>
          <a:p>
            <a:pPr marL="457200" lvl="1" indent="0" algn="ctr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Sociální</a:t>
            </a:r>
          </a:p>
          <a:p>
            <a:pPr marL="457200" lvl="1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Rozbití časové struktury dne, narušení vztahů v rodině, v krajním případě rozpadu rodiny, ztráta sebevědomí, únik k alkoholu, drogám, psychické obtíže.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23101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ÚKOL PRO STUDENTY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Navrhujte, jak by mohl stát řešit problém s nezaměstnaností. Vypište pomocí elektronického pera své nápady na následující řádky: </a:t>
            </a:r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7842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Státní politika zaměstnanosti - SPZ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alt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aktivní</a:t>
            </a:r>
          </a:p>
          <a:p>
            <a:pPr lvl="2" algn="ctr"/>
            <a:r>
              <a:rPr lang="cs-CZ" alt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poradenská činnost</a:t>
            </a:r>
          </a:p>
          <a:p>
            <a:pPr lvl="2" algn="ctr"/>
            <a:r>
              <a:rPr lang="cs-CZ" alt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podpora adaptability pracovní síly - rekvalifikace</a:t>
            </a:r>
          </a:p>
          <a:p>
            <a:pPr lvl="2" algn="ctr"/>
            <a:r>
              <a:rPr lang="cs-CZ" alt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vytváření nových pracovních míst</a:t>
            </a:r>
          </a:p>
          <a:p>
            <a:pPr lvl="2" algn="ctr"/>
            <a:r>
              <a:rPr lang="cs-CZ" alt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dotace nových pracovních míst pro handicapované</a:t>
            </a:r>
          </a:p>
          <a:p>
            <a:pPr marL="0" indent="0" algn="ctr">
              <a:buNone/>
            </a:pPr>
            <a:r>
              <a:rPr lang="cs-CZ" alt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pasivní</a:t>
            </a:r>
          </a:p>
          <a:p>
            <a:pPr lvl="2" algn="ctr"/>
            <a:r>
              <a:rPr lang="cs-CZ" alt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zabezpečení životní úrovně lidí bez zaměstnání pomocí podpor v nezaměstnanosti a následně sociálních dávek</a:t>
            </a:r>
          </a:p>
          <a:p>
            <a:endParaRPr lang="cs-CZ" alt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alt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SPZ zabezpečuje MPSV prostřednictvím úřadů práce a jejich informačních středisek</a:t>
            </a:r>
            <a:endParaRPr lang="en-US" alt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787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Činnost úřadů práce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informační</a:t>
            </a:r>
          </a:p>
          <a:p>
            <a:r>
              <a:rPr lang="cs-CZ" alt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poradenská</a:t>
            </a:r>
          </a:p>
          <a:p>
            <a:r>
              <a:rPr lang="cs-CZ" alt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zprostředkovatelská</a:t>
            </a:r>
          </a:p>
          <a:p>
            <a:r>
              <a:rPr lang="cs-CZ" alt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zabezpečování rekvalifikací</a:t>
            </a:r>
          </a:p>
          <a:p>
            <a:r>
              <a:rPr lang="cs-CZ" alt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organizování veřejně prospěšných prací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7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Pravidla pro vyplácení podpory v nezaměstnanosti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000" dirty="0" smtClean="0">
              <a:hlinkClick r:id="rId2"/>
            </a:endParaRP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http://wiki.aktualne.centrum.cz/finance/podpora-v-nezamestnanosti-2013/</a:t>
            </a:r>
            <a:endParaRPr lang="cs-CZ" sz="20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Prostudujte článek na internetu a doplňte pomocí digitálního pera zjištěné údaje do vytečkovaných míst na následujícím snímku. </a:t>
            </a:r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175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Doplň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Podpora v nezaměstnanosti je vyplácena tomu, kdo v posledních ……. letech odpracoval alespoň ……. měsíců.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Podpora je vyplácena takto:</a:t>
            </a:r>
          </a:p>
          <a:p>
            <a:pPr marL="742950" lvl="2" indent="-342900"/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do 50 let maximálně ………měsíců </a:t>
            </a:r>
          </a:p>
          <a:p>
            <a:pPr marL="742950" lvl="2" indent="-342900"/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do 55 let maximálně ………měsíců</a:t>
            </a:r>
          </a:p>
          <a:p>
            <a:pPr marL="742950" lvl="2" indent="-342900"/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nad 55 let maximálně …….měsíců</a:t>
            </a:r>
          </a:p>
          <a:p>
            <a:pPr marL="1200150" lvl="3" indent="-342900"/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2 měsíce ……..% průměrného měsíčního příjmu</a:t>
            </a:r>
          </a:p>
          <a:p>
            <a:pPr marL="1200150" lvl="3" indent="-342900"/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2 měsíce ………% průměrného měsíčního příjmu</a:t>
            </a:r>
          </a:p>
          <a:p>
            <a:pPr marL="1200150" lvl="3" indent="-342900"/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Zbylé měsíce ………..% průměrného měsíčního příjmu</a:t>
            </a:r>
          </a:p>
          <a:p>
            <a:pPr marL="742950" lvl="2" indent="-342900"/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Maximální výše podpory činí pro rok 2014 ………násobek průměrné mzdy v ČR, tedy ………….Kč.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5690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Správné doplnění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Podpora v nezaměstnanosti je vyplácena tomu, kdo v posledních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letech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odpracoval alespoň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měsíců.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Podpora je vyplácena takto:</a:t>
            </a:r>
          </a:p>
          <a:p>
            <a:pPr marL="742950" lvl="2" indent="-3429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do 50 let maximálně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měsíců </a:t>
            </a:r>
          </a:p>
          <a:p>
            <a:pPr marL="742950" lvl="2" indent="-3429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do 55 let maximálně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měsíců</a:t>
            </a:r>
          </a:p>
          <a:p>
            <a:pPr marL="742950" lvl="2" indent="-3429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nad 55 let maximálně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 měsíců</a:t>
            </a:r>
          </a:p>
          <a:p>
            <a:pPr marL="1200150" lvl="3" indent="-342900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2 měsíce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65%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průměrného měsíčního příjmu</a:t>
            </a:r>
          </a:p>
          <a:p>
            <a:pPr marL="1200150" lvl="3" indent="-342900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2 měsíce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50%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průměrného měsíčního příjmu</a:t>
            </a:r>
          </a:p>
          <a:p>
            <a:pPr marL="1200150" lvl="3" indent="-342900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Zbylé měsíce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45%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průměrného měsíčního příjmu</a:t>
            </a:r>
          </a:p>
          <a:p>
            <a:pPr marL="742950" lvl="2" indent="-3429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Maximální výše podpory činí pro rok 2014 0,58 násobek průměrné mzdy v ČR, tedy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14 280 Kč.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3315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Příklad pro studenty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Jakou podporu a jak dlouho bude pobírat :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 letá žena, jejíž čistý měsíční příjem byl 12 540 Kč. 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letý muž, jehož čistý měsíční příjem byl 42 000 Kč</a:t>
            </a:r>
          </a:p>
          <a:p>
            <a:pPr marL="5715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62033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Správné 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 č. 1 – 54 letá žena </a:t>
            </a:r>
          </a:p>
          <a:p>
            <a:pPr marL="400050" lvl="1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2 měsíce 8 151 Kč. </a:t>
            </a:r>
          </a:p>
          <a:p>
            <a:pPr marL="400050" lvl="1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2 měsíce 6 270 Kč. </a:t>
            </a:r>
          </a:p>
          <a:p>
            <a:pPr marL="400050" lvl="1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Zbylé 4 měsíce 5 602 Kč </a:t>
            </a:r>
          </a:p>
          <a:p>
            <a:pPr marL="400050" lvl="1" indent="0" algn="ctr">
              <a:buNone/>
            </a:pP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 č. 2 – 40 letý muž</a:t>
            </a:r>
          </a:p>
          <a:p>
            <a:pPr marL="400050" lvl="1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dobu 5 měsíců bude pobírat částku 14 280 Kč, neboť je to maximum, které lze jako dávku v nezaměstnanosti vyplácet. </a:t>
            </a:r>
          </a:p>
          <a:p>
            <a:pPr marL="400050" lvl="1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29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i="1" dirty="0"/>
              <a:t>ŠVARCOVÁ, Jana a kol. Ekonomie-stručný přehled</a:t>
            </a:r>
            <a:r>
              <a:rPr lang="cs-CZ" sz="2400" b="1" dirty="0"/>
              <a:t>. Zlín: CEED, 2013, ISBN 978-80-87301-17-3, str. 43 – 47.</a:t>
            </a:r>
          </a:p>
          <a:p>
            <a:pPr marL="0" indent="0">
              <a:buNone/>
            </a:pPr>
            <a:r>
              <a:rPr lang="cs-CZ" sz="2400" b="1" dirty="0" smtClean="0"/>
              <a:t>Archiv autora</a:t>
            </a:r>
          </a:p>
          <a:p>
            <a:pPr marL="0" indent="0">
              <a:buNone/>
            </a:pPr>
            <a:r>
              <a:rPr lang="cs-CZ" sz="2400" b="1" i="1" dirty="0" smtClean="0"/>
              <a:t>Snímek č. 12: Autor neznámý. Podpora v nezaměstnanosti 2014</a:t>
            </a:r>
            <a:r>
              <a:rPr lang="cs-CZ" sz="2400" b="1" dirty="0" smtClean="0"/>
              <a:t> </a:t>
            </a:r>
            <a:r>
              <a:rPr lang="cs-CZ" sz="2400" b="1" dirty="0"/>
              <a:t>[online]. [cit. 2013-11-07]. Dostupný na WWW: </a:t>
            </a:r>
            <a:r>
              <a:rPr lang="en-US" sz="2400" b="1" i="1" dirty="0"/>
              <a:t>&lt;</a:t>
            </a:r>
            <a:r>
              <a:rPr lang="cs-CZ" sz="2400" b="1" i="1" dirty="0">
                <a:hlinkClick r:id="rId2"/>
              </a:rPr>
              <a:t>http://wiki.aktualne.centrum.cz/finance/podpora-v-nezamestnanosti-2013/</a:t>
            </a:r>
            <a:r>
              <a:rPr lang="en-US" sz="2400" b="1" i="1" dirty="0"/>
              <a:t>&gt;</a:t>
            </a:r>
            <a:endParaRPr lang="cs-CZ" sz="2400" b="1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43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809</Words>
  <Application>Microsoft Office PowerPoint</Application>
  <PresentationFormat>Předvádění na obrazovce (4:3)</PresentationFormat>
  <Paragraphs>116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Základní pojmy</vt:lpstr>
      <vt:lpstr>Otázky k úvodní diskuzi</vt:lpstr>
      <vt:lpstr>Třídění nezaměstnaných</vt:lpstr>
      <vt:lpstr>Rizikové skupiny nezaměstnaných na trhu práce</vt:lpstr>
      <vt:lpstr>Důsledky nezaměstnanosti</vt:lpstr>
      <vt:lpstr>Důsledky nezaměstnanosti</vt:lpstr>
      <vt:lpstr>ÚKOL PRO STUDENTY</vt:lpstr>
      <vt:lpstr>Státní politika zaměstnanosti - SPZ</vt:lpstr>
      <vt:lpstr>Činnost úřadů práce</vt:lpstr>
      <vt:lpstr>Pravidla pro vyplácení podpory v nezaměstnanosti</vt:lpstr>
      <vt:lpstr>Doplň</vt:lpstr>
      <vt:lpstr>Správné doplnění</vt:lpstr>
      <vt:lpstr>Příklad pro studenty</vt:lpstr>
      <vt:lpstr>Správné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 A JEHO ÚLOHA PŘI ŘEŠENÍ NEZAMĚSTNANOSTI</dc:title>
  <dc:creator>Marcela Zahrádková</dc:creator>
  <cp:lastModifiedBy>Jaroslav Zahrádka</cp:lastModifiedBy>
  <cp:revision>18</cp:revision>
  <dcterms:created xsi:type="dcterms:W3CDTF">2014-01-05T12:51:52Z</dcterms:created>
  <dcterms:modified xsi:type="dcterms:W3CDTF">2014-01-06T00:04:06Z</dcterms:modified>
</cp:coreProperties>
</file>