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279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270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318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058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202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79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565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295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348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612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9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A5E32-DE3C-4D09-BFC7-904972ACA6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3C37C-4070-4D53-8BA9-DD0231100B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537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zpravy-soubory/poukazky.doc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lozenky.filaso.cz/slozenka-typu-c" TargetMode="External"/><Relationship Id="rId2" Type="http://schemas.openxmlformats.org/officeDocument/2006/relationships/hyperlink" Target="http://www.netopen.cz/soubory/postovni-poukazka-a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posta.cz/cz/sluzby/penezni-sluzby/cr/sipo-id259/#vyhod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posta.cz/cz/sluzby/penezni-sluzby/cr/sipo-id259/#vyhody" TargetMode="External"/><Relationship Id="rId2" Type="http://schemas.openxmlformats.org/officeDocument/2006/relationships/hyperlink" Target="http://slozenky.filaso.cz/slozenka-typu-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etopen.cz/soubory/postovni-poukazka-a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9447023"/>
              </p:ext>
            </p:extLst>
          </p:nvPr>
        </p:nvGraphicFramePr>
        <p:xfrm>
          <a:off x="467544" y="2492894"/>
          <a:ext cx="8136904" cy="3989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VY_62_INOVACE_01B_14_Hotovostní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lacení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6.11.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53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pojmy </a:t>
            </a:r>
            <a:r>
              <a:rPr lang="cs-CZ" b="1" dirty="0" smtClean="0"/>
              <a:t>hotovostní placení, poštovní poukázky, SIPO</a:t>
            </a:r>
          </a:p>
          <a:p>
            <a:r>
              <a:rPr lang="cs-CZ" b="1" dirty="0" smtClean="0"/>
              <a:t>Na </a:t>
            </a:r>
            <a:r>
              <a:rPr lang="cs-CZ" b="1" dirty="0"/>
              <a:t>základě získaných poznatků </a:t>
            </a:r>
            <a:r>
              <a:rPr lang="cs-CZ" b="1" dirty="0" smtClean="0"/>
              <a:t>prostřednictvím digitálního pera  plní úkoly 1-3 zadané na snímcích 6 a 8 v on line prostředí. Snímek č. 8 obsahuje správné řešení</a:t>
            </a:r>
          </a:p>
          <a:p>
            <a:r>
              <a:rPr lang="cs-CZ" b="1" dirty="0" smtClean="0"/>
              <a:t>Cílem </a:t>
            </a:r>
            <a:r>
              <a:rPr lang="cs-CZ" b="1" dirty="0"/>
              <a:t>je </a:t>
            </a:r>
            <a:r>
              <a:rPr lang="cs-CZ" b="1" dirty="0" smtClean="0"/>
              <a:t>získání kompetence k zadávání plateb prostřednictvím SIPO a správné vyplňování poštovních poukázek, pokladních složenek, </a:t>
            </a:r>
            <a:r>
              <a:rPr lang="cs-CZ" b="1" dirty="0" err="1" smtClean="0"/>
              <a:t>výběrních</a:t>
            </a:r>
            <a:r>
              <a:rPr lang="cs-CZ" b="1" dirty="0" smtClean="0"/>
              <a:t> lístků a šeků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</a:t>
            </a:r>
            <a:r>
              <a:rPr lang="cs-CZ" b="1" dirty="0" smtClean="0"/>
              <a:t>30 minut</a:t>
            </a:r>
            <a:endParaRPr lang="cs-CZ" b="1" dirty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995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Hotovostní placení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Poštovní poukázky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SIPO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Pokladní složenky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Výběrní lístky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eky</a:t>
            </a:r>
          </a:p>
        </p:txBody>
      </p:sp>
    </p:spTree>
    <p:extLst>
      <p:ext uri="{BB962C8B-B14F-4D97-AF65-F5344CB8AC3E}">
        <p14:creationId xmlns:p14="http://schemas.microsoft.com/office/powerpoint/2010/main" val="102001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Hotovostní placení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bčané za běžné nákupy, podnikatelé výjimečně, celkově klesající tendence, 1/4 všech plateb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řevzetí dokladu o zaplacení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15 000,- euro a jejich ekvivalentu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„z ruky do ruky“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poštovní poukázky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pokladní složenky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výběrní lístky</a:t>
            </a:r>
          </a:p>
        </p:txBody>
      </p:sp>
    </p:spTree>
    <p:extLst>
      <p:ext uri="{BB962C8B-B14F-4D97-AF65-F5344CB8AC3E}">
        <p14:creationId xmlns:p14="http://schemas.microsoft.com/office/powerpoint/2010/main" val="324211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Poštovní poukázky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zprostředkuje Česká pošta</a:t>
            </a:r>
          </a:p>
          <a:p>
            <a:pPr marL="0" indent="0" algn="ctr">
              <a:buNone/>
            </a:pPr>
            <a:r>
              <a:rPr lang="cs-CZ" sz="39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</a:t>
            </a:r>
            <a:r>
              <a:rPr lang="cs-CZ" sz="39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9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3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A“ </a:t>
            </a:r>
            <a:r>
              <a:rPr lang="cs-CZ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odeslání hotovosti na účet v </a:t>
            </a: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bance – občané organizacím (nájemné, pojistné,…) – odesílatel za tuto službu neplatí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„B</a:t>
            </a:r>
            <a:r>
              <a:rPr lang="cs-CZ" sz="3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</a:t>
            </a:r>
            <a:r>
              <a:rPr lang="cs-CZ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proplacení hotovosti z účtů u bank </a:t>
            </a: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příjemce vybírá na poště (OP!) – např. přeplatky plynu, elektřiny,…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„C“ </a:t>
            </a: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proplacení peněz zaslaných hotově od jiného plátce – nemá předtištěné údaje o plátci ani příjemci</a:t>
            </a:r>
          </a:p>
          <a:p>
            <a:pPr marL="0" indent="0">
              <a:buNone/>
            </a:pPr>
            <a:r>
              <a:rPr lang="cs-CZ" altLang="cs-CZ" sz="3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„D“ </a:t>
            </a:r>
            <a:r>
              <a:rPr lang="cs-CZ" altLang="cs-CZ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vyplácení peněz v hotovosti ve lhůtě jednoho pracovního dne po dni podání </a:t>
            </a:r>
            <a:endParaRPr lang="cs-CZ" altLang="cs-CZ" sz="3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altLang="cs-CZ" sz="3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poukázky </a:t>
            </a:r>
            <a:r>
              <a:rPr lang="cs-CZ" alt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 mezinárodním platbám.</a:t>
            </a:r>
          </a:p>
          <a:p>
            <a:pPr marL="0" indent="0">
              <a:buNone/>
            </a:pPr>
            <a:endParaRPr lang="cs-CZ" altLang="cs-CZ" sz="3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alt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poštovní poukázky vypadají? Podívejte se na :</a:t>
            </a:r>
          </a:p>
          <a:p>
            <a:pPr marL="0" indent="0" algn="ctr">
              <a:buNone/>
            </a:pPr>
            <a:r>
              <a:rPr lang="cs-CZ" dirty="0">
                <a:hlinkClick r:id="rId2"/>
              </a:rPr>
              <a:t>finance.cz/</a:t>
            </a:r>
            <a:r>
              <a:rPr lang="cs-CZ" dirty="0" err="1">
                <a:hlinkClick r:id="rId2"/>
              </a:rPr>
              <a:t>zpravy</a:t>
            </a:r>
            <a:r>
              <a:rPr lang="cs-CZ" dirty="0">
                <a:hlinkClick r:id="rId2"/>
              </a:rPr>
              <a:t>-soubory/</a:t>
            </a:r>
            <a:r>
              <a:rPr lang="cs-CZ" b="1" dirty="0">
                <a:hlinkClick r:id="rId2"/>
              </a:rPr>
              <a:t>poukazky</a:t>
            </a:r>
            <a:r>
              <a:rPr lang="cs-CZ" dirty="0">
                <a:hlinkClick r:id="rId2"/>
              </a:rPr>
              <a:t>.doc</a:t>
            </a:r>
            <a:endParaRPr lang="cs-CZ" alt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592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1 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</a:t>
            </a: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000" dirty="0">
              <a:hlinkClick r:id="rId2"/>
            </a:endParaRPr>
          </a:p>
          <a:p>
            <a:pPr marL="0" indent="0" algn="ctr">
              <a:buNone/>
            </a:pP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www.netopen.cz/soubory/postovni-poukazka-a.pdf</a:t>
            </a:r>
            <a:endParaRPr lang="cs-CZ" sz="2400" dirty="0" smtClean="0"/>
          </a:p>
          <a:p>
            <a:pPr marL="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výše uvedených stránkách vyplňte digitálním perem poštovní poukázku typu „A“. </a:t>
            </a:r>
          </a:p>
          <a:p>
            <a:pPr marL="0" indent="0" algn="ctr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2</a:t>
            </a:r>
          </a:p>
          <a:p>
            <a:pPr marL="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Vygenerujte poštovní poukázku typu „C“ na </a:t>
            </a:r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r>
              <a:rPr lang="cs-CZ" sz="2400" dirty="0">
                <a:hlinkClick r:id="rId3"/>
              </a:rPr>
              <a:t>http://slozenky.filaso.cz/slozenka-typu-c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5640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Platba SIPO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pošta umožňuje provádět všechny pravidelné platby (voda, plyn, elektřina, televize, pojistné,…) jednou platbou 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„Sdruženým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nkasem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lateb Obyvatelstva“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Možnosti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Bezhotovostně inkasem z účtu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Jednorázovým příkazem k úhradě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Hotově u přepážky na poště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doručovatele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86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www.ceskaposta.cz/cz/sluzby/penezni-sluzby/cr/sipo-id259</a:t>
            </a:r>
            <a:r>
              <a:rPr lang="cs-CZ" sz="2000" dirty="0">
                <a:hlinkClick r:id="rId2"/>
              </a:rPr>
              <a:t>/#</a:t>
            </a:r>
            <a:r>
              <a:rPr lang="cs-CZ" sz="2000" dirty="0" smtClean="0">
                <a:hlinkClick r:id="rId2"/>
              </a:rPr>
              <a:t>vyhody</a:t>
            </a:r>
            <a:endParaRPr lang="cs-CZ" sz="2000" dirty="0" smtClean="0"/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výše uvedených stránkách přečtěte informace České pošty o SIPO a odpovězte na otázky: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výhody plateb SIPO?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Dobrá dostupnost, osobní spojovací číslo umožňující platby i po změnách, informace o aktuální platbě, výpisy zaplacených plateb na přání, vysoká rychlost…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Jak získat SIPO?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Vyplněním žádosti získáme osobní spojovací číslo.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Jaké jsou způsoby placení SIPO?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hotovosti na poště či u doručovatele, jednorázovým příkazem k úhradě či bezhotovostně z účtu u některé z bank.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Jaká je cena jednorázového příkazu k úhradě SIPO?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5,- Kč.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2498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Hotovostně probíhá jen malá část plateb, především občanů za zboží a služby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Možné jen do ekvivalentu 15 000,- euro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 tohoto typu placení probíhá prostřednictvím poštovních poukázek různých typů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usnadnění těch nejčastějších plateb pomáhá systém SIPO České pošty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34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KLINSKÝ,P.; CHROMÁ,D.; TESAŘOVÁ,S. aj. </a:t>
            </a:r>
            <a:r>
              <a:rPr lang="cs-CZ" sz="2000" b="1" i="1" dirty="0"/>
              <a:t>Finanční gramotnost - obsah a příklady z praxe škol. </a:t>
            </a:r>
            <a:r>
              <a:rPr lang="cs-CZ" sz="2000" b="1" dirty="0"/>
              <a:t>Národní ústav odborného vzdělávání. Praha: NÚOV, 2008. ISBN </a:t>
            </a:r>
            <a:r>
              <a:rPr lang="cs-CZ" sz="2000" b="1" dirty="0" smtClean="0"/>
              <a:t>978-80-87063-13-2, str. 32 – 34.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Archiv </a:t>
            </a:r>
            <a:r>
              <a:rPr lang="cs-CZ" sz="2000" b="1" dirty="0" smtClean="0"/>
              <a:t>autora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://slozenky.filaso.cz/slozenka-typu-c</a:t>
            </a:r>
            <a:endParaRPr lang="cs-CZ" sz="2000" dirty="0"/>
          </a:p>
          <a:p>
            <a:pPr marL="0" indent="0">
              <a:buNone/>
            </a:pPr>
            <a:r>
              <a:rPr lang="cs-CZ" sz="2000" dirty="0">
                <a:hlinkClick r:id="rId3"/>
              </a:rPr>
              <a:t>http://www.ceskaposta.cz/cz/sluzby/penezni-sluzby/cr/sipo-id259/#</a:t>
            </a:r>
            <a:r>
              <a:rPr lang="cs-CZ" sz="2000" dirty="0" smtClean="0">
                <a:hlinkClick r:id="rId3"/>
              </a:rPr>
              <a:t>vyhody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u="sng" dirty="0" smtClean="0"/>
              <a:t>Citace:</a:t>
            </a:r>
            <a:endParaRPr lang="cs-CZ" sz="2400" b="1" u="sng" dirty="0"/>
          </a:p>
          <a:p>
            <a:pPr marL="0" indent="0">
              <a:buNone/>
            </a:pPr>
            <a:r>
              <a:rPr lang="cs-CZ" sz="2000" b="1" dirty="0" smtClean="0"/>
              <a:t>Snímek č. 6 : </a:t>
            </a:r>
            <a:r>
              <a:rPr lang="cs-CZ" sz="2000" b="1" i="1" dirty="0" smtClean="0"/>
              <a:t>Autor </a:t>
            </a:r>
            <a:r>
              <a:rPr lang="cs-CZ" sz="2000" b="1" i="1" dirty="0"/>
              <a:t>neznámý. Poštovní poukázka A</a:t>
            </a:r>
            <a:r>
              <a:rPr lang="en-US" sz="2000" b="1" i="1" dirty="0"/>
              <a:t> </a:t>
            </a:r>
            <a:r>
              <a:rPr lang="en-US" sz="2000" b="1" dirty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 smtClean="0"/>
              <a:t>1</a:t>
            </a:r>
            <a:r>
              <a:rPr lang="cs-CZ" sz="2000" b="1" smtClean="0"/>
              <a:t>1-06</a:t>
            </a:r>
            <a:r>
              <a:rPr lang="en-US" sz="2000" b="1" dirty="0" smtClean="0"/>
              <a:t>]</a:t>
            </a:r>
            <a:r>
              <a:rPr lang="cs-CZ" sz="2000" b="1" dirty="0"/>
              <a:t>. Dostupný na </a:t>
            </a:r>
            <a:r>
              <a:rPr lang="en-US" sz="2000" b="1" dirty="0"/>
              <a:t>&lt;</a:t>
            </a:r>
            <a:r>
              <a:rPr lang="cs-CZ" sz="2000" dirty="0">
                <a:hlinkClick r:id="rId4"/>
              </a:rPr>
              <a:t>http://www.netopen.cz/soubory/postovni-poukazka-a.pdf</a:t>
            </a:r>
            <a:r>
              <a:rPr lang="en-US" sz="2000" b="1" dirty="0"/>
              <a:t>&gt;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56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579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Základní pojmy</vt:lpstr>
      <vt:lpstr>Hotovostní placení</vt:lpstr>
      <vt:lpstr>Poštovní poukázky</vt:lpstr>
      <vt:lpstr>Úkol č. 1 a 2</vt:lpstr>
      <vt:lpstr>Platba SIPO</vt:lpstr>
      <vt:lpstr>Úkol č. 3</vt:lpstr>
      <vt:lpstr>Závěr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28</cp:revision>
  <dcterms:created xsi:type="dcterms:W3CDTF">2013-12-27T09:12:54Z</dcterms:created>
  <dcterms:modified xsi:type="dcterms:W3CDTF">2014-01-06T00:21:06Z</dcterms:modified>
</cp:coreProperties>
</file>