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5" r:id="rId12"/>
    <p:sldId id="272" r:id="rId13"/>
    <p:sldId id="273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686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242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878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776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717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612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174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4771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314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8766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266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8AD1B-ED8B-4035-8176-8E69F8EFC230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2E542-AD17-4203-8088-3D23044E89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871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ulda.cz/2009/05/prikaz-k-uhrade-vzor-formular-tiskopis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enize.cz/debetni-karty/250462-visa-electron-mastercard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nize.cz/debetni-karty/250462-visa-electron-mastercard" TargetMode="External"/><Relationship Id="rId2" Type="http://schemas.openxmlformats.org/officeDocument/2006/relationships/hyperlink" Target="http://www.julda.cz/2009/05/prikaz-k-uhrade-vzor-formular-tiskopi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213132"/>
              </p:ext>
            </p:extLst>
          </p:nvPr>
        </p:nvGraphicFramePr>
        <p:xfrm>
          <a:off x="467544" y="2492894"/>
          <a:ext cx="8136904" cy="3989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1280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Marcela Zahrádková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VY_62_INOVACE_01B_15_Bezhotovostní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placení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gramotnost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9.11.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232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/>
              <a:t>Materiál je určen pro žáky v předmětu „Seminář z ekonomie – finanční gramotnost“</a:t>
            </a:r>
          </a:p>
          <a:p>
            <a:r>
              <a:rPr lang="cs-CZ" b="1" dirty="0"/>
              <a:t>Žáci se seznamují s pojmy </a:t>
            </a:r>
            <a:r>
              <a:rPr lang="cs-CZ" b="1" dirty="0" smtClean="0"/>
              <a:t>příkaz k úhradě, inkasní forma placení, debetní a kreditní platební karty či elektronická peněženka, PIN a další zabezpečení elektronického bankovnictví</a:t>
            </a:r>
          </a:p>
          <a:p>
            <a:r>
              <a:rPr lang="cs-CZ" b="1" dirty="0" smtClean="0"/>
              <a:t>Na </a:t>
            </a:r>
            <a:r>
              <a:rPr lang="cs-CZ" b="1" dirty="0"/>
              <a:t>základě získaných poznatků </a:t>
            </a:r>
            <a:r>
              <a:rPr lang="cs-CZ" b="1" dirty="0" smtClean="0"/>
              <a:t>prostřednictvím digitálního pera  plní úkoly 1-2 zadané na snímcích 5 a 11. Snímek 11 obsahuje i správná řešení</a:t>
            </a:r>
          </a:p>
          <a:p>
            <a:r>
              <a:rPr lang="cs-CZ" b="1" dirty="0" smtClean="0"/>
              <a:t>Cílem </a:t>
            </a:r>
            <a:r>
              <a:rPr lang="cs-CZ" b="1" dirty="0"/>
              <a:t>je </a:t>
            </a:r>
            <a:r>
              <a:rPr lang="cs-CZ" b="1" dirty="0" smtClean="0"/>
              <a:t>získání kompetence k zadání příkazu k platbě písemně v bance i prostřednictvím internetového bankovnictví, k správnému používání platebních karet a elektronické peněženky za současného zachování maximální bezpečnosti při provádění platebních transakcí</a:t>
            </a:r>
          </a:p>
          <a:p>
            <a:r>
              <a:rPr lang="cs-CZ" b="1" dirty="0" smtClean="0"/>
              <a:t>Časová </a:t>
            </a:r>
            <a:r>
              <a:rPr lang="cs-CZ" b="1" dirty="0"/>
              <a:t>dotace –  cca </a:t>
            </a:r>
            <a:r>
              <a:rPr lang="cs-CZ" b="1" dirty="0" smtClean="0"/>
              <a:t>60 minut</a:t>
            </a:r>
            <a:endParaRPr lang="cs-CZ" b="1" dirty="0"/>
          </a:p>
          <a:p>
            <a:endParaRPr lang="cs-CZ" b="1" dirty="0"/>
          </a:p>
          <a:p>
            <a:pPr marL="0" indent="0" algn="ctr">
              <a:buNone/>
            </a:pPr>
            <a:r>
              <a:rPr lang="cs-CZ" sz="5400" b="1" dirty="0">
                <a:solidFill>
                  <a:srgbClr val="FF0000"/>
                </a:solidFill>
              </a:rPr>
              <a:t>Materiál je určen k interaktivní </a:t>
            </a:r>
            <a:r>
              <a:rPr lang="cs-CZ" sz="5400" b="1" dirty="0" smtClean="0">
                <a:solidFill>
                  <a:srgbClr val="FF0000"/>
                </a:solidFill>
              </a:rPr>
              <a:t>výuce</a:t>
            </a:r>
            <a:endParaRPr lang="cs-CZ" sz="54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120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pojmy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Zadávání příkazu k platbě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Úhradová forma placení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Inkasní forma placení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Platební karty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3D </a:t>
            </a:r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Secure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SSL; https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Elektronická peněženka</a:t>
            </a:r>
          </a:p>
        </p:txBody>
      </p:sp>
    </p:spTree>
    <p:extLst>
      <p:ext uri="{BB962C8B-B14F-4D97-AF65-F5344CB8AC3E}">
        <p14:creationId xmlns:p14="http://schemas.microsoft.com/office/powerpoint/2010/main" val="262209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Bezhotovostní placení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Prostřednictvím vkladů na účtu banky – smlouva s bankou, platby se odepisují a připisují na účet</a:t>
            </a:r>
          </a:p>
          <a:p>
            <a:pPr marL="400050" lvl="1" indent="0" algn="ctr">
              <a:buNone/>
            </a:pPr>
            <a:r>
              <a:rPr lang="cs-CZ" sz="3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Zadání příkazu k platbě  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Písemnou formou na přepážce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banky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Přímé bankovnictví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nutné zabezpečení (heslo, certifikát, autorizační SMS…)!!!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Phonebanking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(telefon)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GSM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banking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(mobilní telefon)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Internetbanking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zabezpečení – neplatit ve veřejných sítích (free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wifi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zónách…)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Homebanking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(spojení  speciálním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oftwarem)</a:t>
            </a:r>
          </a:p>
          <a:p>
            <a:pPr marL="40005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566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Úhradová forma placení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Klient dává bance příkaz k úhradě, banka odepíše částku z účtu klienta a připíše na účet příjemce platby</a:t>
            </a: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 příkazů k úhradě</a:t>
            </a:r>
          </a:p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Jednotlivý</a:t>
            </a:r>
          </a:p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Hromadný</a:t>
            </a:r>
          </a:p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Trvalý</a:t>
            </a:r>
          </a:p>
          <a:p>
            <a:pPr marL="0" indent="0"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Nutné údaje: na vrub účtu číslo (náš účet), ve prospěch účtu číslo, kód banky, datum splatnosti, variabilní symbol, konstantní symbol, popis pro vlastní potřebu a zpráva pro příjemce (nemusí být),  el. bankovnictví : podpis a odeslání (jištěno SMS kódem při první platbě)</a:t>
            </a:r>
            <a:endParaRPr lang="cs-CZ" sz="2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 č. 1: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níže uvedených stránkách vyplňte pomocí digitálního pera příkaz k úhradě</a:t>
            </a: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400" dirty="0">
                <a:hlinkClick r:id="rId2"/>
              </a:rPr>
              <a:t>http://www.julda.cz/2009/05/prikaz-k-uhrade-vzor-formular-tiskopis/</a:t>
            </a:r>
            <a:endParaRPr lang="cs-CZ" sz="2400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6840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Inkasní forma placení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Příkaz k provedení platby dává příjemce peněz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„příkaz k inkasu“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Nutný předchozí souhlas majitele účtu (ten obvykle stanovuje limit pro maximální výši platby)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 na překročení limitu – platba se neprovede!!! Možné negativní následky, pokud to nezaregistrujeme…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4068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Platební karty 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Umožňuje vybírat hotovost z bankomatů či platit za zboží a služby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Účet v bance, podmínky pro vydávání a používání platebních karet určuje banka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Zabezpečení!!!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Embosované karty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vystupující reliéf písma – stačí podpis majitele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Čipové karty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bezpečnější – zadání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(osobní identifikační číslo) – má však také svá úskalí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58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Platební karty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Debetní karty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Placení a výběr hotovosti do výše zůstatku na účtu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Omezení prostřednictvím denního či týdenního limitu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Možnost „jít do mínusu“ – sjednání kontokorentu (pozor - různé podmínky!)</a:t>
            </a: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Kreditní (úvěrové) karty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Nástroj čerpání úvěru od banky do určené výše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Automatické, opakující se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Většina karet má možnosti čerpání dalších služeb (pojištění, asistenční služby, platnost v cizině apod.)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025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Zabezpečení platebních karet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placení či výběru hotovosti si vzít účtenku a uschovat si ji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 uschovávat odděleně od karty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ztrátě karty okamžitě volat do banky, kartu zablokovat, uvědomit policii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zneužití karty (ročně cca 300,- Kč)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Pozn. – připravuje se systém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PayPass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či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PayWave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placení malých částek bez zadání PIN či podpisu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7430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Platební karty III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cs-CZ" sz="39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Placení platební kartou na internetu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Zadání čísla karty a datum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expirace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trojčíslí na rubu karty vedle </a:t>
            </a:r>
            <a:r>
              <a:rPr lang="cs-CZ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podpisového vzoru (CVC2; CVV2)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Zabezpečení – při placení se změní v prohlížeči adresa stránky z „http“ na „https“ + zlatý rámeček označující tzv. SSL zabezpečení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Vyšší forma zabezpečení – „3D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Secure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– údaje o kartě nejdou obchodníkovi, ale bance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tom případě na stránkách obchodníka loga „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Verified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by Visa“ nebo „Master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Secure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Code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719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www.penize.cz/debetni-karty/250462-visa-electron-mastercard</a:t>
            </a:r>
            <a:endParaRPr lang="cs-CZ" sz="2000" dirty="0" smtClean="0"/>
          </a:p>
          <a:p>
            <a:pPr marL="0" indent="0" algn="ctr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výše uvedeném odkazu zjistěte, zda existuje rozdíl mezi platební debetní kartou </a:t>
            </a:r>
            <a:r>
              <a:rPr lang="cs-C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Visa </a:t>
            </a:r>
            <a:r>
              <a:rPr lang="cs-CZ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Electron</a:t>
            </a:r>
            <a:r>
              <a:rPr lang="cs-C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Mastercard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oblasti bezkontaktního platebního styku. </a:t>
            </a:r>
          </a:p>
          <a:p>
            <a:pPr marL="0" indent="0" algn="ctr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Otázky:</a:t>
            </a:r>
          </a:p>
          <a:p>
            <a:pPr marL="457200" indent="-457200" algn="ctr">
              <a:buAutoNum type="arabicPeriod"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jaké částky musí uživatel karty zadávat PIN v ČR?</a:t>
            </a:r>
          </a:p>
          <a:p>
            <a:pPr marL="0" indent="0" algn="ctr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500,- Kč.</a:t>
            </a:r>
          </a:p>
          <a:p>
            <a:pPr marL="0" indent="0" algn="ctr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Platí to pro oba druhy platebních karet?</a:t>
            </a:r>
          </a:p>
          <a:p>
            <a:pPr marL="0" indent="0" algn="ctr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ČR ano.</a:t>
            </a:r>
          </a:p>
          <a:p>
            <a:pPr marL="0" indent="0" algn="ctr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Jaký je tento limit v zahraničí?</a:t>
            </a:r>
          </a:p>
          <a:p>
            <a:pPr marL="0" indent="0" algn="ctr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– 25 EUR.</a:t>
            </a:r>
          </a:p>
          <a:p>
            <a:pPr marL="0" indent="0" algn="ctr"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Která z těchto dvou debetních karet platí bezkontaktně i pro transakce nad 25 EUR?</a:t>
            </a:r>
          </a:p>
          <a:p>
            <a:pPr marL="0" indent="0" algn="ctr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Karta Visa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bude fungovat bezkontaktně pouze do 20-25 EUR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 tuto částku vždy kontaktně, ale karta druhé asociace (zpravidla MC) bude fungovat jako v ČR (tzn. bezkontaktně i pro transakce nad 20-25 EUR).</a:t>
            </a:r>
          </a:p>
        </p:txBody>
      </p:sp>
    </p:spTree>
    <p:extLst>
      <p:ext uri="{BB962C8B-B14F-4D97-AF65-F5344CB8AC3E}">
        <p14:creationId xmlns:p14="http://schemas.microsoft.com/office/powerpoint/2010/main" val="144908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Elektronická peněženka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Platby drobných transakcí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Převodem z účtu nabijeme EP určitou částkou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Platby na internetu i v obchodech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 platby bez zabezpečení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PINem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větší zabezpečeny např. autorizací pomocí mobilního telefonu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 – v sekci placení směr na EP – přihlašovací údaje + potvrzení platby – obchodník dostane zprávu o zaplacení a dodá zboží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211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Bezhotovostně můžeme platit mnoha způsoby – písemným příkazem v bance či elektronicky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Úhradová forma platby umožňuje i hromadné či opakované placení (formou trvalého příkazu k úhradě)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inkasní formě placení výhoda v tom, že iniciátorem platby je příjemce, nevýhoda v riziku neprovedení platby při překročení limitu a vznik následných sankcí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Různé druhy platebních karet umožňují komfortní způsoby úhrad, ale pozor na zabezpečení!!!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drobné platby vhodné elektronické peněženky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094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b="1" dirty="0" smtClean="0"/>
              <a:t>KLINSKÝ,P.; CHROMÁ,D.; TESAŘOVÁ,S. aj. </a:t>
            </a:r>
            <a:r>
              <a:rPr lang="cs-CZ" sz="2000" b="1" i="1" dirty="0" smtClean="0"/>
              <a:t>Finanční gramotnost - obsah a příklady z praxe škol. </a:t>
            </a:r>
            <a:r>
              <a:rPr lang="cs-CZ" sz="2000" b="1" dirty="0" smtClean="0"/>
              <a:t>Národní ústav odborného vzdělávání. Praha: NÚOV, 2008. ISBN 978-80-87063-13-2, str. 34 – 39.</a:t>
            </a:r>
          </a:p>
          <a:p>
            <a:pPr marL="0" indent="0">
              <a:buNone/>
            </a:pPr>
            <a:r>
              <a:rPr lang="cs-CZ" sz="2000" b="1" dirty="0" smtClean="0"/>
              <a:t>Archiv autora</a:t>
            </a:r>
          </a:p>
          <a:p>
            <a:pPr marL="0" indent="0">
              <a:buNone/>
            </a:pPr>
            <a:r>
              <a:rPr lang="cs-CZ" sz="2800" b="1" u="sng" dirty="0" smtClean="0"/>
              <a:t>Citace:</a:t>
            </a:r>
          </a:p>
          <a:p>
            <a:pPr marL="0" indent="0">
              <a:buNone/>
            </a:pPr>
            <a:r>
              <a:rPr lang="cs-CZ" sz="2000" b="1" dirty="0"/>
              <a:t>Snímek č. 5 : </a:t>
            </a:r>
            <a:r>
              <a:rPr lang="cs-CZ" sz="2000" b="1" i="1" dirty="0"/>
              <a:t>Autor neznámý. Příkaz k úhradě</a:t>
            </a:r>
            <a:r>
              <a:rPr lang="en-US" sz="2000" b="1" dirty="0"/>
              <a:t> [</a:t>
            </a:r>
            <a:r>
              <a:rPr lang="cs-CZ" sz="2000" b="1" dirty="0"/>
              <a:t>on line</a:t>
            </a:r>
            <a:r>
              <a:rPr lang="en-US" sz="2000" b="1" dirty="0"/>
              <a:t>]. [cit. 2013</a:t>
            </a:r>
            <a:r>
              <a:rPr lang="cs-CZ" sz="2000" b="1" dirty="0"/>
              <a:t>-</a:t>
            </a:r>
            <a:r>
              <a:rPr lang="en-US" sz="2000" b="1" dirty="0" smtClean="0"/>
              <a:t>1</a:t>
            </a:r>
            <a:r>
              <a:rPr lang="cs-CZ" sz="2000" b="1" dirty="0" smtClean="0"/>
              <a:t>1-09</a:t>
            </a:r>
            <a:r>
              <a:rPr lang="en-US" sz="2000" b="1" dirty="0" smtClean="0"/>
              <a:t>]</a:t>
            </a:r>
            <a:r>
              <a:rPr lang="cs-CZ" sz="2000" b="1" dirty="0"/>
              <a:t>. Dostupný na </a:t>
            </a:r>
            <a:r>
              <a:rPr lang="en-US" sz="2000" b="1" dirty="0"/>
              <a:t>&lt;</a:t>
            </a:r>
            <a:r>
              <a:rPr lang="cs-CZ" sz="2000" dirty="0">
                <a:hlinkClick r:id="rId2"/>
              </a:rPr>
              <a:t>http://www.julda.cz/2009/05/prikaz-k-uhrade-vzor-formular-tiskopis/</a:t>
            </a:r>
            <a:r>
              <a:rPr lang="en-US" sz="2000" b="1" dirty="0"/>
              <a:t>&gt;</a:t>
            </a:r>
            <a:endParaRPr lang="cs-CZ" sz="2000" dirty="0"/>
          </a:p>
          <a:p>
            <a:pPr marL="0" indent="0">
              <a:buNone/>
            </a:pPr>
            <a:r>
              <a:rPr lang="cs-CZ" sz="2000" b="1" dirty="0" smtClean="0"/>
              <a:t>Snímek č. 11 : </a:t>
            </a:r>
            <a:r>
              <a:rPr lang="cs-CZ" sz="2000" b="1" i="1" dirty="0" err="1" smtClean="0"/>
              <a:t>Svobodová,H</a:t>
            </a:r>
            <a:r>
              <a:rPr lang="cs-CZ" sz="2000" b="1" i="1" dirty="0" smtClean="0"/>
              <a:t>. Visa </a:t>
            </a:r>
            <a:r>
              <a:rPr lang="cs-CZ" sz="2000" b="1" i="1" dirty="0" err="1" smtClean="0"/>
              <a:t>Electron</a:t>
            </a:r>
            <a:r>
              <a:rPr lang="cs-CZ" sz="2000" b="1" i="1" dirty="0" smtClean="0"/>
              <a:t> – </a:t>
            </a:r>
            <a:r>
              <a:rPr lang="cs-CZ" sz="2000" b="1" i="1" dirty="0" err="1" smtClean="0"/>
              <a:t>Mastercard</a:t>
            </a:r>
            <a:r>
              <a:rPr lang="cs-CZ" sz="2000" b="1" i="1" dirty="0" smtClean="0"/>
              <a:t>?</a:t>
            </a:r>
            <a:r>
              <a:rPr lang="en-US" sz="2000" b="1" dirty="0"/>
              <a:t> [</a:t>
            </a:r>
            <a:r>
              <a:rPr lang="cs-CZ" sz="2000" b="1" dirty="0"/>
              <a:t>on line</a:t>
            </a:r>
            <a:r>
              <a:rPr lang="en-US" sz="2000" b="1" dirty="0"/>
              <a:t>]. [cit. 2013</a:t>
            </a:r>
            <a:r>
              <a:rPr lang="cs-CZ" sz="2000" b="1" dirty="0"/>
              <a:t>-</a:t>
            </a:r>
            <a:r>
              <a:rPr lang="en-US" sz="2000" b="1" dirty="0" smtClean="0"/>
              <a:t>1</a:t>
            </a:r>
            <a:r>
              <a:rPr lang="cs-CZ" sz="2000" b="1" smtClean="0"/>
              <a:t>1-09</a:t>
            </a:r>
            <a:r>
              <a:rPr lang="en-US" sz="2000" b="1" smtClean="0"/>
              <a:t>]</a:t>
            </a:r>
            <a:r>
              <a:rPr lang="cs-CZ" sz="2000" b="1" dirty="0"/>
              <a:t>. Dostupný </a:t>
            </a:r>
            <a:r>
              <a:rPr lang="cs-CZ" sz="2000" b="1" dirty="0" smtClean="0"/>
              <a:t>na</a:t>
            </a:r>
            <a:r>
              <a:rPr lang="en-US" sz="2000" b="1" dirty="0"/>
              <a:t> </a:t>
            </a:r>
            <a:r>
              <a:rPr lang="en-US" sz="2000" b="1" dirty="0" smtClean="0"/>
              <a:t>&lt;</a:t>
            </a:r>
            <a:r>
              <a:rPr lang="cs-CZ" sz="2000" dirty="0" smtClean="0">
                <a:hlinkClick r:id="rId3"/>
              </a:rPr>
              <a:t>http</a:t>
            </a:r>
            <a:r>
              <a:rPr lang="cs-CZ" sz="2000" dirty="0">
                <a:hlinkClick r:id="rId3"/>
              </a:rPr>
              <a:t>://</a:t>
            </a:r>
            <a:r>
              <a:rPr lang="cs-CZ" sz="2000" dirty="0" smtClean="0">
                <a:hlinkClick r:id="rId3"/>
              </a:rPr>
              <a:t>www.penize.cz/debetni-karty/250462-visa-electron-mastercard</a:t>
            </a:r>
            <a:r>
              <a:rPr lang="en-US" sz="2000" b="1" dirty="0" smtClean="0"/>
              <a:t>&gt;</a:t>
            </a:r>
            <a:endParaRPr lang="cs-CZ" sz="2000" b="1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i="1" dirty="0" smtClean="0"/>
          </a:p>
        </p:txBody>
      </p:sp>
    </p:spTree>
    <p:extLst>
      <p:ext uri="{BB962C8B-B14F-4D97-AF65-F5344CB8AC3E}">
        <p14:creationId xmlns:p14="http://schemas.microsoft.com/office/powerpoint/2010/main" val="409955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1037</Words>
  <Application>Microsoft Office PowerPoint</Application>
  <PresentationFormat>Předvádění na obrazovce (4:3)</PresentationFormat>
  <Paragraphs>109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Základní pojmy</vt:lpstr>
      <vt:lpstr>Bezhotovostní placení</vt:lpstr>
      <vt:lpstr>Úhradová forma placení</vt:lpstr>
      <vt:lpstr>Inkasní forma placení</vt:lpstr>
      <vt:lpstr>Platební karty I</vt:lpstr>
      <vt:lpstr>Platební karty II</vt:lpstr>
      <vt:lpstr>Zabezpečení platebních karet</vt:lpstr>
      <vt:lpstr>Platební karty III</vt:lpstr>
      <vt:lpstr>Úkol č. 2</vt:lpstr>
      <vt:lpstr>Elektronická peněženka</vt:lpstr>
      <vt:lpstr>Závěr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 Zahrádka</dc:creator>
  <cp:lastModifiedBy>Jaroslav Zahrádka</cp:lastModifiedBy>
  <cp:revision>9</cp:revision>
  <dcterms:created xsi:type="dcterms:W3CDTF">2014-01-03T14:10:39Z</dcterms:created>
  <dcterms:modified xsi:type="dcterms:W3CDTF">2014-01-06T00:21:57Z</dcterms:modified>
</cp:coreProperties>
</file>