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72" r:id="rId11"/>
    <p:sldId id="266" r:id="rId12"/>
    <p:sldId id="267" r:id="rId13"/>
    <p:sldId id="269" r:id="rId14"/>
    <p:sldId id="270" r:id="rId15"/>
    <p:sldId id="271" r:id="rId16"/>
    <p:sldId id="273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EE72C-40E9-4F8C-9641-9BD873AB8C59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0506E-7D96-447E-80CE-1C8CEF633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593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EE72C-40E9-4F8C-9641-9BD873AB8C59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0506E-7D96-447E-80CE-1C8CEF633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23605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EE72C-40E9-4F8C-9641-9BD873AB8C59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0506E-7D96-447E-80CE-1C8CEF633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71946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EE72C-40E9-4F8C-9641-9BD873AB8C59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0506E-7D96-447E-80CE-1C8CEF633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08822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EE72C-40E9-4F8C-9641-9BD873AB8C59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0506E-7D96-447E-80CE-1C8CEF633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5895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EE72C-40E9-4F8C-9641-9BD873AB8C59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0506E-7D96-447E-80CE-1C8CEF633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42128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EE72C-40E9-4F8C-9641-9BD873AB8C59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0506E-7D96-447E-80CE-1C8CEF633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33620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EE72C-40E9-4F8C-9641-9BD873AB8C59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0506E-7D96-447E-80CE-1C8CEF633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779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EE72C-40E9-4F8C-9641-9BD873AB8C59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0506E-7D96-447E-80CE-1C8CEF633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970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EE72C-40E9-4F8C-9641-9BD873AB8C59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0506E-7D96-447E-80CE-1C8CEF633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44625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EE72C-40E9-4F8C-9641-9BD873AB8C59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C0506E-7D96-447E-80CE-1C8CEF633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6188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CEE72C-40E9-4F8C-9641-9BD873AB8C59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C0506E-7D96-447E-80CE-1C8CEF6334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3893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nb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inance.cz/makrodata-eu/menove-ukazatele/sazby-cnb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inance.cz/makrodata-eu/menove-ukazatele/sazby-cnb/" TargetMode="External"/><Relationship Id="rId2" Type="http://schemas.openxmlformats.org/officeDocument/2006/relationships/hyperlink" Target="http://www.cnb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609062"/>
              </p:ext>
            </p:extLst>
          </p:nvPr>
        </p:nvGraphicFramePr>
        <p:xfrm>
          <a:off x="467544" y="2492894"/>
          <a:ext cx="8136904" cy="40873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128000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Marcela Zahrádková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VY_62_INOVACE_01B_17_Instituce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f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inanční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ho trhu – centrální banka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Finanční gramotnost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5.11.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55890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/>
              <a:t>Materiál je určen pro žáky v předmětu „Seminář z ekonomie – finanční gramotnost“</a:t>
            </a:r>
          </a:p>
          <a:p>
            <a:r>
              <a:rPr lang="cs-CZ" b="1" dirty="0"/>
              <a:t>Žáci se seznamují s pojmy </a:t>
            </a:r>
            <a:r>
              <a:rPr lang="cs-CZ" b="1" dirty="0" smtClean="0"/>
              <a:t>finanční, peněžní a kapitálový trh. Poznávají funkce a pravomoci centrální banky, její organizační strukturu. Získávají poznatky o monetární politice a jejích nástrojích</a:t>
            </a:r>
          </a:p>
          <a:p>
            <a:r>
              <a:rPr lang="cs-CZ" b="1" dirty="0" smtClean="0"/>
              <a:t>Na </a:t>
            </a:r>
            <a:r>
              <a:rPr lang="cs-CZ" b="1" dirty="0"/>
              <a:t>základě získaných poznatků </a:t>
            </a:r>
            <a:r>
              <a:rPr lang="cs-CZ" b="1" dirty="0" smtClean="0"/>
              <a:t>prostřednictvím digitálního pera  plní úkoly 1-2 zadané na snímcích 7 a 14. Snímky 7 a 15 obsahují i správná řešení. Žáci využívají on line prostředí</a:t>
            </a:r>
          </a:p>
          <a:p>
            <a:r>
              <a:rPr lang="cs-CZ" b="1" dirty="0" smtClean="0"/>
              <a:t>Cílem </a:t>
            </a:r>
            <a:r>
              <a:rPr lang="cs-CZ" b="1" dirty="0"/>
              <a:t>je </a:t>
            </a:r>
            <a:r>
              <a:rPr lang="cs-CZ" b="1" dirty="0" smtClean="0"/>
              <a:t>získání kompetence k posuzování konkrétních kroků ČNB v reálném životě</a:t>
            </a:r>
          </a:p>
          <a:p>
            <a:r>
              <a:rPr lang="cs-CZ" b="1" dirty="0" smtClean="0"/>
              <a:t>Časová </a:t>
            </a:r>
            <a:r>
              <a:rPr lang="cs-CZ" b="1" dirty="0"/>
              <a:t>dotace –  cca </a:t>
            </a:r>
            <a:r>
              <a:rPr lang="cs-CZ" b="1" dirty="0" smtClean="0"/>
              <a:t>45 minut</a:t>
            </a:r>
            <a:endParaRPr lang="cs-CZ" b="1" dirty="0"/>
          </a:p>
          <a:p>
            <a:endParaRPr lang="cs-CZ" b="1" dirty="0"/>
          </a:p>
          <a:p>
            <a:pPr marL="0" indent="0" algn="ctr">
              <a:buNone/>
            </a:pPr>
            <a:r>
              <a:rPr lang="cs-CZ" sz="5400" b="1" dirty="0">
                <a:solidFill>
                  <a:srgbClr val="FF0000"/>
                </a:solidFill>
              </a:rPr>
              <a:t>Materiál je určen k interaktivní </a:t>
            </a:r>
            <a:r>
              <a:rPr lang="cs-CZ" sz="5400" b="1" dirty="0" smtClean="0">
                <a:solidFill>
                  <a:srgbClr val="FF0000"/>
                </a:solidFill>
              </a:rPr>
              <a:t>výuce</a:t>
            </a:r>
            <a:endParaRPr lang="cs-CZ" sz="5400" b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3203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pojmy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Finanční, peněžní, kapitálový trh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Centrální banka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Bankovní rada CB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Restriktivní a expanzivní monetární politika CB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Operace na volném trhu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2T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repo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sazba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Povinná míra rezerv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Diskontní sazba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Lombardní sazba</a:t>
            </a:r>
          </a:p>
          <a:p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31750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Finanční trh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Trh, na kterém se setkává nabídka peněz, cenných papírů a dalších forem kapitálu s poptávkou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nich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Střet subjektů, majících volné prostředky s těmi, které jich mají nedostatek</a:t>
            </a: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Součásti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peněžní trh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krátkodobé finanční nástroje se lhůtou splatnosti do jednoho roku (např. směnky, krátkodobé úvěry, devizy)</a:t>
            </a:r>
          </a:p>
          <a:p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apitálový trh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střednědobé a dlouhodobé finanční nástroje, splatnost nad jeden rok (např. obligace, stavební spoření, penzijní připojištění)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9840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Centrální banka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Zřizuje ji sice stát, ale je nezávislá</a:t>
            </a: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funkce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Emituje peníze (emisní banka)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Provádí finanční operace vlády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„banka bank“, dohled nad bankovním sektorem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Reguluje množství peněz v oběhu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Reguluje měnový kurz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Hospodaří s devizovými rezervami státu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Zajišťuje příjmy a výdaje státního rozpočtu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7607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Česká národní banka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Centrální banka v ČR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poslání dáno Ústavou ČR – dohled nad finančním trhem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Součástí Evropského systému centrálních bank</a:t>
            </a:r>
          </a:p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Součástí Evropského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systému dohledu nad finančními trhy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Bankovní rada – nejvyšší řídící orgán ČNB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čele guvernér, dva viceguvernéři + 4 členové 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Jmenováni prezidentem republiky na nejvýše dvě šestiletá funkční období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Organizační struktura – centrála (Praha) + 7 regionálních zastoupení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01540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uvedených webových stránkách zjistěte a zapište na tabuli digitálním perem:</a:t>
            </a:r>
          </a:p>
          <a:p>
            <a:pPr marL="0" indent="0" algn="ctr">
              <a:buNone/>
            </a:pPr>
            <a:r>
              <a:rPr lang="cs-CZ" sz="3400" dirty="0">
                <a:hlinkClick r:id="rId2"/>
              </a:rPr>
              <a:t>http://</a:t>
            </a:r>
            <a:r>
              <a:rPr lang="cs-CZ" sz="3400" dirty="0" smtClean="0">
                <a:hlinkClick r:id="rId2"/>
              </a:rPr>
              <a:t>www.cnb.cz</a:t>
            </a:r>
            <a:endParaRPr lang="cs-CZ" sz="3400" dirty="0" smtClean="0"/>
          </a:p>
          <a:p>
            <a:pPr marL="0" indent="0" algn="ctr">
              <a:buNone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kterých městech ČR má ČNB regionální zastoupení?</a:t>
            </a:r>
          </a:p>
          <a:p>
            <a:pPr marL="514350" indent="-514350">
              <a:buAutoNum type="arabicPeriod"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Členové bankovní rady ČNB v současném funkčním období.</a:t>
            </a:r>
          </a:p>
          <a:p>
            <a:pPr marL="0" indent="0" algn="ctr">
              <a:buNone/>
            </a:pPr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45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Odpovědi:</a:t>
            </a:r>
          </a:p>
          <a:p>
            <a:pPr marL="514350" indent="-514350">
              <a:buAutoNum type="arabicPeriod"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Ústí nad Labem, Plzeň, České Budějovice, Hradec Králové, Brno, Ostrava, Praha</a:t>
            </a:r>
          </a:p>
          <a:p>
            <a:pPr marL="514350" indent="-514350">
              <a:buAutoNum type="arabicPeriod"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Singer (G), Hampl, Tomšík (VG), Janáček, Lízal, Řežábek, Zamrazilová</a:t>
            </a:r>
          </a:p>
          <a:p>
            <a:pPr marL="0" indent="0" algn="ctr">
              <a:buNone/>
            </a:pPr>
            <a:endParaRPr lang="cs-CZ" dirty="0" smtClean="0"/>
          </a:p>
          <a:p>
            <a:pPr marL="514350" indent="-514350" algn="ctr">
              <a:buAutoNum type="arabicPeriod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2003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Monetární politika ČNB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CB prostřednictvím MP ovlivňuje množství peněz v oběhu a tím inflaci a hospodářský růst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Tato základní funkce vyplývá z Ústavy ČR</a:t>
            </a: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Typy monetární politiky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Expanzivní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zvyšování nabídky peněz v oběhu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Restriktivní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snižování nabídky peněz v oběhu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60371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Nástroje monetární politiky CB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Povinná minimální míra rezerv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stanovená část primárních zdrojů  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bank,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kterou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obchodní banky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musí mít uloženu na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účtě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u centrální banky (určité 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procento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závazků vůči všem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osobám dané banky)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Klíčový nástroj, velmi účinný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Zvýšení MMR – projev restrikce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Snížení MMR – projev expanze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Její výše od roku 1999 v souladu se sazbou PMR ve státech EMU (dáno Evropskou centrální bankou)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875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Nástroje monetární politiky CB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Operace na volném trhu I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CB prodává či kupuje cenné papíry na volném trhu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Prodej cenných papírů – restrikce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Nákup cenných papírů – expanze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Patří sem i ovlivňování kurzu měny – nákupem deviz banka záměrně znehodnocuje národní měnu a evokuje tím inflaci a hospodářský růst (vedlejším produktem je zvyšování devizových rezerv státu)</a:t>
            </a:r>
          </a:p>
        </p:txBody>
      </p:sp>
    </p:spTree>
    <p:extLst>
      <p:ext uri="{BB962C8B-B14F-4D97-AF65-F5344CB8AC3E}">
        <p14:creationId xmlns:p14="http://schemas.microsoft.com/office/powerpoint/2010/main" val="2097921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Nástroje monetární politiky CB III.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Operace na volném trhu II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CB prodává či kupuje cenné papíry na volném trhu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tomu se používá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týdenní </a:t>
            </a:r>
            <a:r>
              <a:rPr lang="cs-CZ" b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Repo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sazba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nákupu či prodeji cenných papírů se obě strany zavazují, že po uplynutí doby splatnosti (14 dnů) vrátí zapůjčenou jistinu zvýšenou o dohodnutý úrok –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reposazbu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Zvýšení – restriktivní monetární politika CB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Snížení – expanzivní monetární politika CB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89365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Nástroje monetární politiky CB IV.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Úrokové sazby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Diskontní sazba – úrok z diskontního úvěru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rok, za který si OB mohou uložit u CB bez zajištění svou přebytečnou likviditu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Představuje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dolní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 pro pohyb krátkodobých úrokových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sazeb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in. 300 mil. Kč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Zvýšení – restrikce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Snížení - expanze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70918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Nástroje monetární politiky CB 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Úrokové sazby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Lombardní sazba – úrok z lombardního úvěru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úrok, za který si OB mohou se zajištěním přes noc půjčit od CB potřebnou likviditu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Představuje horní mez pro pohyb krátkodobých úrokových sazeb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Min. objem není stanoven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Zvýšení – restrikce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Snížení - expanze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94154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stránkách</a:t>
            </a:r>
          </a:p>
          <a:p>
            <a:pPr marL="0" indent="0" algn="ctr">
              <a:buNone/>
            </a:pP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www.finance.cz/makrodata-eu/menove-ukazatele/sazby-cnb/</a:t>
            </a:r>
            <a:endParaRPr lang="cs-CZ" sz="2000" dirty="0" smtClean="0"/>
          </a:p>
          <a:p>
            <a:pPr marL="0" indent="0" algn="ctr">
              <a:buNone/>
            </a:pP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rostudujte tabulku „Vývoj úrokových sazeb ČNB od roku 2001 (v %)“ a odpovězte na otázky: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vysoká je PMR ČNB?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jakého důvodu se ve sledovaném období neměnila?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jakých dvou obdobích došlo k dramatickému poklesu úrokových sazeb?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Proč tomu tak bylo?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Která úroková sazba je nejvyšší a proč?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Která úroková sazba je nejnižší a proč?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83340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 č. 2 -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514350" indent="-514350">
              <a:buAutoNum type="arabicPeriod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2%</a:t>
            </a:r>
          </a:p>
          <a:p>
            <a:pPr marL="514350" indent="-514350">
              <a:buAutoNum type="arabicPeriod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 dáno závazkem ČR k EMU – PMR v těchto zemích je všude stejná </a:t>
            </a:r>
          </a:p>
          <a:p>
            <a:pPr marL="514350" indent="-514350">
              <a:buAutoNum type="arabicPeriod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období 2001 – 2003 a 2008 – 2010</a:t>
            </a:r>
          </a:p>
          <a:p>
            <a:pPr marL="514350" indent="-514350">
              <a:buAutoNum type="arabicPeriod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obou obdobích chtěla CB podpořit hospodářský růst zvýšením inflace.</a:t>
            </a:r>
          </a:p>
          <a:p>
            <a:pPr marL="514350" indent="-514350">
              <a:buAutoNum type="arabicPeriod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je lombardní sazba – představuje horní mez pro pohyb krátkodobých úrokových sazeb – CB peníze půjčuje a generuje zisk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Nejnižší je diskontní sazba -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představuje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dolní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 pro pohyb krátkodobých úrokových sazeb – CB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peníze stahuje z oběhu a platí za to úrok, který musí být nižší než úrok, za který CB peníze půjčuje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0359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Finanční trhy obsahují trh peněžní a kapitálový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Dohled nad nimi vykonává centrální banka 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ČR je centrální bankou ČNB, její postavení a funkce jsou dány Ústavou, je nezávislá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ČNB provádí monetární politiku – restriktivní či expanzivní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tomu používá nástroje monetární politiky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Základními nástroji jsou: PMR, operace na volném trhu, úrokové sazby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27608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KLINSKÝ,P.; CHROMÁ,D.; TESAŘOVÁ,S. aj. </a:t>
            </a:r>
            <a:r>
              <a:rPr lang="cs-CZ" sz="2000" b="1" i="1" dirty="0"/>
              <a:t>Finanční gramotnost - obsah a příklady z praxe škol. </a:t>
            </a:r>
            <a:r>
              <a:rPr lang="cs-CZ" sz="2000" b="1" dirty="0"/>
              <a:t>Národní ústav odborného vzdělávání. Praha: NÚOV, 2008. ISBN 978-80-87063-13-2, str. </a:t>
            </a:r>
            <a:r>
              <a:rPr lang="cs-CZ" sz="2000" b="1" dirty="0" smtClean="0"/>
              <a:t>44 </a:t>
            </a:r>
            <a:r>
              <a:rPr lang="cs-CZ" sz="2000" b="1" dirty="0"/>
              <a:t>– </a:t>
            </a:r>
            <a:r>
              <a:rPr lang="cs-CZ" sz="2000" b="1" dirty="0" smtClean="0"/>
              <a:t>45.</a:t>
            </a:r>
            <a:endParaRPr lang="cs-CZ" sz="2000" b="1" dirty="0"/>
          </a:p>
          <a:p>
            <a:pPr marL="0" indent="0">
              <a:buNone/>
            </a:pPr>
            <a:r>
              <a:rPr lang="cs-CZ" sz="2000" b="1" dirty="0"/>
              <a:t>Archiv </a:t>
            </a:r>
            <a:r>
              <a:rPr lang="cs-CZ" sz="2000" b="1" dirty="0" smtClean="0"/>
              <a:t>autora</a:t>
            </a:r>
          </a:p>
          <a:p>
            <a:pPr marL="0" indent="0">
              <a:buNone/>
            </a:pPr>
            <a:r>
              <a:rPr lang="cs-CZ" sz="2000" dirty="0">
                <a:hlinkClick r:id="rId2"/>
              </a:rPr>
              <a:t>http://www.cnb.cz</a:t>
            </a:r>
            <a:endParaRPr lang="cs-CZ" sz="2000" dirty="0"/>
          </a:p>
          <a:p>
            <a:pPr marL="0" indent="0">
              <a:buNone/>
            </a:pPr>
            <a:r>
              <a:rPr lang="cs-CZ" sz="2000" b="1" u="sng" dirty="0" smtClean="0"/>
              <a:t>Citace:</a:t>
            </a:r>
            <a:endParaRPr lang="cs-CZ" sz="2000" b="1" u="sng" dirty="0"/>
          </a:p>
          <a:p>
            <a:pPr marL="0" indent="0">
              <a:buNone/>
            </a:pPr>
            <a:r>
              <a:rPr lang="cs-CZ" sz="2000" b="1" dirty="0"/>
              <a:t>Snímek č. </a:t>
            </a:r>
            <a:r>
              <a:rPr lang="cs-CZ" sz="2000" b="1" dirty="0" smtClean="0"/>
              <a:t>14 </a:t>
            </a:r>
            <a:r>
              <a:rPr lang="cs-CZ" sz="2000" b="1" dirty="0"/>
              <a:t>: </a:t>
            </a:r>
            <a:r>
              <a:rPr lang="cs-CZ" sz="2000" b="1" i="1" dirty="0" smtClean="0"/>
              <a:t>ČNB.</a:t>
            </a:r>
            <a:r>
              <a:rPr lang="cs-CZ" sz="2000" b="1" i="1" dirty="0"/>
              <a:t> </a:t>
            </a:r>
            <a:r>
              <a:rPr lang="cs-CZ" sz="2000" b="1" i="1" dirty="0" smtClean="0"/>
              <a:t>Vývoj </a:t>
            </a:r>
            <a:r>
              <a:rPr lang="cs-CZ" sz="2000" b="1" i="1" dirty="0"/>
              <a:t>úrokových sazeb ČNB od roku 2001 (v </a:t>
            </a:r>
            <a:r>
              <a:rPr lang="cs-CZ" sz="2000" b="1" i="1" dirty="0" smtClean="0"/>
              <a:t>%)  </a:t>
            </a:r>
            <a:r>
              <a:rPr lang="en-US" sz="2000" b="1" dirty="0"/>
              <a:t>[</a:t>
            </a:r>
            <a:r>
              <a:rPr lang="cs-CZ" sz="2000" b="1" dirty="0"/>
              <a:t>on line</a:t>
            </a:r>
            <a:r>
              <a:rPr lang="en-US" sz="2000" b="1" dirty="0"/>
              <a:t>]. [cit. 2013</a:t>
            </a:r>
            <a:r>
              <a:rPr lang="cs-CZ" sz="2000" b="1" dirty="0"/>
              <a:t>-</a:t>
            </a:r>
            <a:r>
              <a:rPr lang="en-US" sz="2000" b="1" dirty="0"/>
              <a:t>1</a:t>
            </a:r>
            <a:r>
              <a:rPr lang="cs-CZ" sz="2000" b="1" dirty="0" smtClean="0"/>
              <a:t>1-05</a:t>
            </a:r>
            <a:r>
              <a:rPr lang="en-US" sz="2000" b="1" dirty="0" smtClean="0"/>
              <a:t>]</a:t>
            </a:r>
            <a:r>
              <a:rPr lang="cs-CZ" sz="2000" b="1" dirty="0"/>
              <a:t>. Dostupný na </a:t>
            </a:r>
            <a:r>
              <a:rPr lang="en-US" sz="2000" b="1" dirty="0" smtClean="0"/>
              <a:t>&lt;</a:t>
            </a:r>
            <a:r>
              <a:rPr lang="cs-CZ" sz="2000" dirty="0">
                <a:hlinkClick r:id="rId3"/>
              </a:rPr>
              <a:t>http://www.finance.cz/makrodata-eu/menove-ukazatele/sazby-cnb</a:t>
            </a:r>
            <a:r>
              <a:rPr lang="cs-CZ" sz="2000" dirty="0" smtClean="0">
                <a:hlinkClick r:id="rId3"/>
              </a:rPr>
              <a:t>/</a:t>
            </a:r>
            <a:r>
              <a:rPr lang="en-US" sz="2000" b="1" dirty="0" smtClean="0"/>
              <a:t>&gt;</a:t>
            </a:r>
            <a:endParaRPr lang="cs-CZ" sz="2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90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1043</Words>
  <Application>Microsoft Office PowerPoint</Application>
  <PresentationFormat>Předvádění na obrazovce (4:3)</PresentationFormat>
  <Paragraphs>141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Anotace</vt:lpstr>
      <vt:lpstr>Základní pojmy</vt:lpstr>
      <vt:lpstr>Finanční trh</vt:lpstr>
      <vt:lpstr>Centrální banka</vt:lpstr>
      <vt:lpstr>Česká národní banka</vt:lpstr>
      <vt:lpstr>Úkol č. 1</vt:lpstr>
      <vt:lpstr>Monetární politika ČNB</vt:lpstr>
      <vt:lpstr>Nástroje monetární politiky CB I.</vt:lpstr>
      <vt:lpstr>Nástroje monetární politiky CB II.</vt:lpstr>
      <vt:lpstr>Nástroje monetární politiky CB III.</vt:lpstr>
      <vt:lpstr>Nástroje monetární politiky CB IV.</vt:lpstr>
      <vt:lpstr>Nástroje monetární politiky CB V.</vt:lpstr>
      <vt:lpstr>Úkol č. 2</vt:lpstr>
      <vt:lpstr>Úkol č. 2 - odpovědi</vt:lpstr>
      <vt:lpstr>Závěr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 Zahrádka</dc:creator>
  <cp:lastModifiedBy>Jaroslav Zahrádka</cp:lastModifiedBy>
  <cp:revision>16</cp:revision>
  <dcterms:created xsi:type="dcterms:W3CDTF">2014-01-03T16:00:16Z</dcterms:created>
  <dcterms:modified xsi:type="dcterms:W3CDTF">2014-01-05T23:00:13Z</dcterms:modified>
</cp:coreProperties>
</file>