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8" r:id="rId9"/>
    <p:sldId id="267" r:id="rId10"/>
    <p:sldId id="269" r:id="rId11"/>
    <p:sldId id="270" r:id="rId12"/>
    <p:sldId id="271" r:id="rId13"/>
    <p:sldId id="272" r:id="rId14"/>
    <p:sldId id="273" r:id="rId15"/>
    <p:sldId id="274" r:id="rId16"/>
    <p:sldId id="260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259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706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344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60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513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603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369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443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063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758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685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A737C-B775-4DDC-853B-E2F8C499DBBF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A7DE5-65CB-45E7-B825-C2220116B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987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stavebnisporenisrovnani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rovnavac.cz/penzijni-pripojisteni/allianz-penzijni-fond" TargetMode="External"/><Relationship Id="rId3" Type="http://schemas.openxmlformats.org/officeDocument/2006/relationships/hyperlink" Target="http://www.srovnavac.cz/penzijni-pripojisteni/penzijni-fond-ceske-sporitelny" TargetMode="External"/><Relationship Id="rId7" Type="http://schemas.openxmlformats.org/officeDocument/2006/relationships/hyperlink" Target="http://www.srovnavac.cz/penzijni-pripojisteni/ing-penzijni-fond" TargetMode="External"/><Relationship Id="rId2" Type="http://schemas.openxmlformats.org/officeDocument/2006/relationships/hyperlink" Target="http://www.srovnavac.cz/penzijni-pripojisteni/penzijni-fond-ceske-pojistovn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rovnavac.cz/penzijni-pripojisteni/axa-penzijni-fond" TargetMode="External"/><Relationship Id="rId5" Type="http://schemas.openxmlformats.org/officeDocument/2006/relationships/hyperlink" Target="http://www.srovnavac.cz/penzijni-pripojisteni/kb-penzijni-fond-komercni-banky" TargetMode="External"/><Relationship Id="rId10" Type="http://schemas.openxmlformats.org/officeDocument/2006/relationships/hyperlink" Target="http://www.srovnavac.cz/penzijni-pripojisteni/generali-penzijni-fond" TargetMode="External"/><Relationship Id="rId4" Type="http://schemas.openxmlformats.org/officeDocument/2006/relationships/hyperlink" Target="http://www.srovnavac.cz/penzijni-pripojisteni/penzijni-fondy-csob" TargetMode="External"/><Relationship Id="rId9" Type="http://schemas.openxmlformats.org/officeDocument/2006/relationships/hyperlink" Target="http://www.srovnavac.cz/penzijni-pripojisteni/aegon-penzijni-fon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nize.cz/srovnani/podilove-fond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zvaduchod.cz/" TargetMode="External"/><Relationship Id="rId2" Type="http://schemas.openxmlformats.org/officeDocument/2006/relationships/hyperlink" Target="http://stavebnisporenisrovnani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enize.cz/srovnani/podilove-fondy" TargetMode="External"/><Relationship Id="rId4" Type="http://schemas.openxmlformats.org/officeDocument/2006/relationships/hyperlink" Target="http://www.srovnavac.cz/penzijni-fondy-srovnan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085964"/>
              </p:ext>
            </p:extLst>
          </p:nvPr>
        </p:nvGraphicFramePr>
        <p:xfrm>
          <a:off x="467544" y="2492894"/>
          <a:ext cx="8136904" cy="4087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VY_62_INOVACE_01B_19_Instituce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inanční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ho 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trhu _ostatní instituce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7.11. 2013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10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stavební spořitelna a stavební spoření, penzijní fondy, investiční společnosti a podílové fondy, burza cenných papírů, RM systém, pojišťovny, leasing či splátkové společnosti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</a:t>
            </a:r>
            <a:r>
              <a:rPr lang="cs-CZ" b="1" dirty="0" smtClean="0"/>
              <a:t>prostřednictvím digitálního pera  plní úkoly 1-3 zadané na snímcích 6, 10 a 13. Tyto snímky obsahují i správná řešení. Žáci využívají on line prostředí k získání dalších vědomostí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získání kompetence k základní orientaci na finančních trzích a schopnosti správně investovat své přebytečné finanční prostředky 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</a:t>
            </a:r>
            <a:r>
              <a:rPr lang="cs-CZ" b="1" dirty="0" smtClean="0"/>
              <a:t>45 minut</a:t>
            </a:r>
            <a:endParaRPr lang="cs-CZ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897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spořitelny – stavební spoření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Penzijní fondy – penzijní připojištění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Investiční společnosti a jejich fondy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Burza cenných papírů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RM systém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Pojišťovny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Leasingové společnosti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Splátkové společnosti</a:t>
            </a:r>
          </a:p>
        </p:txBody>
      </p:sp>
    </p:spTree>
    <p:extLst>
      <p:ext uri="{BB962C8B-B14F-4D97-AF65-F5344CB8AC3E}">
        <p14:creationId xmlns:p14="http://schemas.microsoft.com/office/powerpoint/2010/main" val="236357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Stavební spořitelny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Specifický druh banky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Předmětem činnosti pouze stavební spoření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Možnost spořit po dobu 6 let prostředky se státním příspěvkem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Výhodné úročení spořené částky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skončení spoření právo na úvěr na bydlení či stavební úpravy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u nás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Českomoravská stavební spořitelna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Spořitelna České spořitelny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 pyramida a další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944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Základní informace ke stavebnímu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Nárok na státní příspěvek – jen na jedno rodné číslo</a:t>
            </a:r>
          </a:p>
          <a:p>
            <a:r>
              <a:rPr lang="cs-CZ" b="1" dirty="0" smtClean="0"/>
              <a:t>Státní příspěvek 10% z roční uspořené částky (můžeme ji vložit až 30.12.!), ale </a:t>
            </a:r>
            <a:r>
              <a:rPr lang="cs-CZ" b="1" dirty="0" err="1" smtClean="0"/>
              <a:t>max</a:t>
            </a:r>
            <a:r>
              <a:rPr lang="cs-CZ" b="1" dirty="0" smtClean="0"/>
              <a:t> 2000,- Kč – nad  tuto částku tedy již žádnou podporu nedostaneme</a:t>
            </a:r>
          </a:p>
          <a:p>
            <a:r>
              <a:rPr lang="cs-CZ" b="1" dirty="0" smtClean="0"/>
              <a:t>Výhodné úročení vkladu i státní podpory 1-2%</a:t>
            </a:r>
          </a:p>
          <a:p>
            <a:r>
              <a:rPr lang="cs-CZ" b="1" dirty="0" smtClean="0"/>
              <a:t>Vázací doba – 6 let, poté lze peníze použít na cokoli (!)</a:t>
            </a:r>
          </a:p>
          <a:p>
            <a:r>
              <a:rPr lang="cs-CZ" b="1" dirty="0" smtClean="0"/>
              <a:t>Navýšením cílové částky můžeme prodloužit poskytování státní podpory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52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://stavebnisporenisrovnani.com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Přečtěte si článek na výše uvedeném odkazu a odpovězte na otázky.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stavební spořitelna má nejvyšší úročení z vkladů a kolik %?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Wüstenrot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2,2%.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    Která stavební spořitelna má nejnižší úročení při čerpání úvěru    	na bydlení a kolik %?</a:t>
            </a:r>
          </a:p>
          <a:p>
            <a:pPr marL="514350" indent="-514350">
              <a:buAutoNum type="arabicPeriod" startAt="2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 pyramida; 3%.</a:t>
            </a:r>
          </a:p>
          <a:p>
            <a:pPr marL="514350" indent="-514350">
              <a:buAutoNum type="arabicPeriod" startAt="2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stavební spořitelna má nejnižší poplatek za uzavření smlouvy?</a:t>
            </a:r>
          </a:p>
          <a:p>
            <a:pPr marL="514350" indent="-514350">
              <a:buAutoNum type="arabicPeriod" startAt="3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mají stejný; 1% z cílové částky.</a:t>
            </a:r>
          </a:p>
          <a:p>
            <a:pPr marL="514350" indent="-514350">
              <a:buAutoNum type="arabicPeriod" startAt="3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stavební spořitelna má nejnižší poplatek za vedení spoření?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Wüstenrot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250,- Kč.</a:t>
            </a:r>
          </a:p>
          <a:p>
            <a:pPr marL="514350" indent="-514350">
              <a:buAutoNum type="arabicPeriod" startAt="2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36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Penzijní fondy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Zajišťují dobrovolné penzijní připojištění pro ty, kteří se nechtějí či nemohou spokojit s výší starobního či invalidního důchodu –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všichni!!!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Shromažďují finance od účastníků a státu za účelem jejich zhodnocení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penzijní fondy v ČR</a:t>
            </a: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Penzijní fond České pojišťovny</a:t>
            </a:r>
          </a:p>
          <a:p>
            <a:pPr marL="0" indent="0" algn="ctr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Penzijní fond České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spořitelny</a:t>
            </a:r>
          </a:p>
          <a:p>
            <a:pPr marL="0" indent="0" algn="ctr">
              <a:buNone/>
            </a:pP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Winterthur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8795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Výše státního příspěvku v r. 2013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1699728"/>
              </p:ext>
            </p:extLst>
          </p:nvPr>
        </p:nvGraphicFramePr>
        <p:xfrm>
          <a:off x="539552" y="1124749"/>
          <a:ext cx="8280920" cy="5556056"/>
        </p:xfrm>
        <a:graphic>
          <a:graphicData uri="http://schemas.openxmlformats.org/drawingml/2006/table">
            <a:tbl>
              <a:tblPr/>
              <a:tblGrid>
                <a:gridCol w="2051028"/>
                <a:gridCol w="2051028"/>
                <a:gridCol w="2051028"/>
                <a:gridCol w="2127836"/>
              </a:tblGrid>
              <a:tr h="876214">
                <a:tc>
                  <a:txBody>
                    <a:bodyPr/>
                    <a:lstStyle/>
                    <a:p>
                      <a:r>
                        <a:rPr lang="cs-CZ" sz="2000" b="1" dirty="0">
                          <a:solidFill>
                            <a:srgbClr val="FFFFFF"/>
                          </a:solidFill>
                          <a:effectLst/>
                        </a:rPr>
                        <a:t>Váš měsíční příspěvek</a:t>
                      </a:r>
                    </a:p>
                  </a:txBody>
                  <a:tcPr marL="94291" marR="94291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686B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Státní příspěvek 2012 (Kč měsíčně / Kč ročně)</a:t>
                      </a:r>
                    </a:p>
                  </a:txBody>
                  <a:tcPr marL="94291" marR="94291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686B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Státní příspěvek 2013 (Kč měsíčně / Kč ročně)</a:t>
                      </a:r>
                    </a:p>
                  </a:txBody>
                  <a:tcPr marL="94291" marR="94291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686B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Daňová úspora 2013 (Kč ročně)</a:t>
                      </a:r>
                    </a:p>
                  </a:txBody>
                  <a:tcPr marL="94291" marR="94291" marT="22630" marB="226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686BD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50 Kč / 600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0 Kč / 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001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200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90 Kč / 1 080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0 Kč / 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001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300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120 Kč / 1 440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90 Kč / 1 080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400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140 Kč / 1 680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110 Kč / 1 320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500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B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8B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130 Kč / 1 560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600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700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170 Kč / 2 040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solidFill>
                            <a:srgbClr val="0C3B63"/>
                          </a:solidFill>
                          <a:effectLst/>
                        </a:rPr>
                        <a:t>190 Kč / 2 280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900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210 Kč / 2 520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1 000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4B7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4B7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230 Kč / 2 760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4B72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F6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1 500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230 Kč / 2 760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0C3B63"/>
                          </a:solidFill>
                          <a:effectLst/>
                        </a:rPr>
                        <a:t>900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6FF"/>
                    </a:solidFill>
                  </a:tcPr>
                </a:tc>
              </a:tr>
              <a:tr h="383033"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2 000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A0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150 Kč / 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A0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solidFill>
                            <a:srgbClr val="FFFFFF"/>
                          </a:solidFill>
                          <a:effectLst/>
                        </a:rPr>
                        <a:t>230 Kč / 2 760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A0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solidFill>
                            <a:srgbClr val="FFFFFF"/>
                          </a:solidFill>
                          <a:effectLst/>
                        </a:rPr>
                        <a:t>1 800 Kč</a:t>
                      </a:r>
                    </a:p>
                  </a:txBody>
                  <a:tcPr marL="94291" marR="94291" marT="22630" marB="22630" anchor="ctr">
                    <a:lnL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686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A0A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665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Srovnání zhodnocení penzijních fondů v r. 2011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733359"/>
              </p:ext>
            </p:extLst>
          </p:nvPr>
        </p:nvGraphicFramePr>
        <p:xfrm>
          <a:off x="683568" y="1556792"/>
          <a:ext cx="7992887" cy="5265744"/>
        </p:xfrm>
        <a:graphic>
          <a:graphicData uri="http://schemas.openxmlformats.org/drawingml/2006/table">
            <a:tbl>
              <a:tblPr/>
              <a:tblGrid>
                <a:gridCol w="3320123"/>
                <a:gridCol w="1229674"/>
                <a:gridCol w="1352643"/>
                <a:gridCol w="2090447"/>
              </a:tblGrid>
              <a:tr h="489654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>
                          <a:effectLst/>
                        </a:rPr>
                        <a:t>Penzijní fond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AD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effectLst/>
                        </a:rPr>
                        <a:t>Tržní podíl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AD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effectLst/>
                        </a:rPr>
                        <a:t>Počet klientů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AD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>
                          <a:effectLst/>
                        </a:rPr>
                        <a:t>Zhodnocení 2011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ADA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2" tooltip="Penzijní fond Česká pojišťovna"/>
                        </a:rPr>
                        <a:t>Penzijní fond České pojišťovny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25%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1 162 495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1,5%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3" tooltip="Penzijní fond České spořitelny"/>
                        </a:rPr>
                        <a:t>Penzijní fond České spořitelny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20%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938 209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2,07%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4" tooltip="Penzijní fond ČSOB Stabilita"/>
                        </a:rPr>
                        <a:t>Penzijní fond ČSOB Stabilita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16%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721 634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1,7%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5" tooltip="Penzijní fond KB Komerční banky"/>
                        </a:rPr>
                        <a:t>Penzijní fond Komerční banky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11%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507 626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2,04%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6" tooltip="AXA Penzijní fond"/>
                        </a:rPr>
                        <a:t>Penzijní fond AXA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10%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472 169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1,47%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7" tooltip="ING Penzijní fond"/>
                        </a:rPr>
                        <a:t>Penzijní fond ING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9%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408 312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2,14%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8" tooltip="Allianz penzijní fond"/>
                        </a:rPr>
                        <a:t>Penzijní fond Allianz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5%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212 156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2,69%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9" tooltip="AEGON penzijní fond"/>
                        </a:rPr>
                        <a:t>Penzijní fond Aegon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2%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114 521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effectLst/>
                        </a:rPr>
                        <a:t>1,6%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b="1" u="none" strike="noStrike">
                          <a:solidFill>
                            <a:srgbClr val="5A5A5A"/>
                          </a:solidFill>
                          <a:effectLst/>
                          <a:hlinkClick r:id="rId10" tooltip="Generali penzijní fond"/>
                        </a:rPr>
                        <a:t>Penzijní fond Generali</a:t>
                      </a:r>
                      <a:endParaRPr lang="cs-CZ" sz="2000" b="1">
                        <a:effectLst/>
                      </a:endParaRP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1%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>
                          <a:effectLst/>
                        </a:rPr>
                        <a:t>62 087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>
                          <a:effectLst/>
                        </a:rPr>
                        <a:t>0,3%</a:t>
                      </a:r>
                    </a:p>
                  </a:txBody>
                  <a:tcPr marL="64657" marR="64657" marT="32328" marB="32328" anchor="ctr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354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Prostudujte tabulky na snímku 8 a 9 a odpovězte na otázky</a:t>
            </a:r>
          </a:p>
          <a:p>
            <a:pPr marL="0" indent="0" algn="ctr">
              <a:buNone/>
            </a:pPr>
            <a:endParaRPr lang="cs-CZ" sz="3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musí být váš minimální měsíční příspěvek v roce 2013, abyste měli nárok na státní příspěvek?</a:t>
            </a:r>
          </a:p>
          <a:p>
            <a:pPr marL="0" indent="0">
              <a:buNone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    300,- Kč, v tom případě obdržíte od státu 1080,- Kč ročně.</a:t>
            </a:r>
          </a:p>
          <a:p>
            <a:pPr marL="514350" indent="-514350">
              <a:buAutoNum type="arabicPeriod" startAt="2"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jaké částky měsíčně obdržíte nejvyšší možný státní příspěvek a kolik?</a:t>
            </a:r>
          </a:p>
          <a:p>
            <a:pPr marL="514350" indent="-514350">
              <a:buAutoNum type="arabicPeriod" startAt="2"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částky 1000,- Kč měsíčně, ročně obdržíte od státu 2760,-Kč.</a:t>
            </a:r>
          </a:p>
          <a:p>
            <a:pPr marL="514350" indent="-514350">
              <a:buAutoNum type="arabicPeriod" startAt="3"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jaké částce spořené měsíčně máte již nárok na daňovou slevu?</a:t>
            </a:r>
          </a:p>
          <a:p>
            <a:pPr marL="0" indent="0">
              <a:buNone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    Od částky 1500,- Kč měsíčně.</a:t>
            </a:r>
          </a:p>
          <a:p>
            <a:pPr marL="514350" indent="-514350">
              <a:buAutoNum type="arabicPeriod" startAt="4"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jaké částky spořené měsíčně můžete uplatnit nejvyšší daňovou 	úsporu?</a:t>
            </a:r>
          </a:p>
          <a:p>
            <a:pPr marL="0" indent="0">
              <a:buNone/>
            </a:pP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    Od 2000,- Kč měsíčně.</a:t>
            </a:r>
          </a:p>
          <a:p>
            <a:pPr marL="514350" indent="-514350">
              <a:buAutoNum type="arabicPeriod" startAt="2"/>
            </a:pPr>
            <a:endParaRPr lang="cs-CZ" dirty="0" smtClean="0"/>
          </a:p>
          <a:p>
            <a:pPr marL="514350" indent="-514350">
              <a:buAutoNum type="arabicPeriod" startAt="2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88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Investiční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Akciové společnosti shromažďující prostředky od drobných investorů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drobný investor se může podílet na velkých investicích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tyto účely jsou zakládány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podílové fondy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Podílové fondy pak investují prostředky do různých produktů finančního trhu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 poté mají přinášet výnos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Drobný investor není akcionářem, ale pouze podílníkem fondu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058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Druhy podílových fondů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Akciové fondy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investice do akcií, dobré zhodnocení, ale na delší dobu (5 let)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Dluhopisové fondy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do obligací, středně a dlouhodobé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Fondy peněžního trhu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krátkodobé vklady a termínované účty u bank – nízké riziko i výnos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Smíšené fondy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kombinace předchozích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Oborové fondy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cenné papíry společností z jednoho odvětví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Fondy fondů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zvláštní typ, vysoká vstupní investice (statisíce korun)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810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www.penize.cz/srovnani/podilove-fondy</a:t>
            </a:r>
            <a:endParaRPr lang="cs-CZ" sz="2400" dirty="0" smtClean="0"/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výše uvedených stránkách v tabulce „Podílové fondy“ vyberte 3 podílové fondy s nejvyšší ročním zhodnocením.</a:t>
            </a:r>
          </a:p>
          <a:p>
            <a:pPr marL="0" indent="0" algn="ctr">
              <a:buNone/>
            </a:pP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Odpověď:</a:t>
            </a:r>
            <a:endParaRPr lang="cs-CZ" sz="2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de-DE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de-DE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Banken-</a:t>
            </a:r>
            <a:r>
              <a:rPr lang="de-DE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Generali</a:t>
            </a:r>
            <a:r>
              <a:rPr lang="de-DE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Investment-Gesellschaft </a:t>
            </a:r>
            <a:r>
              <a:rPr lang="de-DE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m.b.H</a:t>
            </a:r>
            <a:r>
              <a:rPr lang="de-DE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(</a:t>
            </a:r>
            <a:r>
              <a:rPr lang="de-DE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Oberbank</a:t>
            </a:r>
            <a:r>
              <a:rPr lang="de-DE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- ING Telecom (USD</a:t>
            </a:r>
            <a:r>
              <a:rPr lang="de-DE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38,17 %</a:t>
            </a:r>
          </a:p>
          <a:p>
            <a:pPr marL="0" indent="0">
              <a:buNone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Aberdeen Global - Japanese Equity Fund A2 Hedged </a:t>
            </a:r>
            <a:r>
              <a:rPr lang="en-US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50,48%</a:t>
            </a:r>
          </a:p>
          <a:p>
            <a:pPr marL="0" indent="0">
              <a:buNone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Aberdeen Global - Japanese Smaller Companies Fund A2 Hedged </a:t>
            </a:r>
            <a:r>
              <a:rPr lang="en-US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60,35%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3541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Instituce sloužící k obchodování s cennými papíry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neregulovaný trh – obdoba běžného obchodování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egulovaný trh – stanovena pravidla, pravidelnost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Burza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více elektronicky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Burzy cenných papírů v New Yorku (NYSE), Londýně (LSE), Tokiu (TSE) či Praze (PSE)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Přístup na burzu nemají majitelé cenných papírů, ale makléři či obchodníci s cennými papíry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RM systém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 volně přístupný všem zájemcům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Obchoduje se zde s akciemi předních českých podniků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 přes 3 mil. zákazníků od r. 1993</a:t>
            </a:r>
          </a:p>
          <a:p>
            <a:pPr marL="0" indent="0" algn="ctr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49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Další instituce finančního trhu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Pojišťovny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Umožňují ochranu před následky škod na zdraví a majetku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3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Leasingové společnosti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Zvláštní služby – nakupují spotřební předměty, aby je pronajímali na dlouhou dobu svým zákazníkům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3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Splátkové společnosti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Poskytování úvěrů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bezúčelově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 na spotřební zboží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Většinou bez zajištění, na OP, velmi rychle, úvěry již od 2-3000,- Kč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Někdy úroková sazba nižší než v bance, jiné na hranici lichvy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2507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spořitelny poskytují stavební spoření, jednu z nejlepších možností investování přebytečných finančních prostředků v ČR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Penzijní fondy umožňují penzijní připojištění zajišťující větší jistoty ve stáří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Podílové fondy zajišťují efektivně investovat do různých druhů cenných papírů a efektivně tak využívat volné finanční prostředky, stejně jako burza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cenných papírů 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RM systém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Pojišťovny nás zajišťují proti nepředvídatelným rizikům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na finančním trhu doplňují dále leasingové a splátkové společnosti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202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/>
              <a:t>KLINSKÝ,P.; CHROMÁ,D.; TESAŘOVÁ,S. aj. </a:t>
            </a:r>
            <a:r>
              <a:rPr lang="cs-CZ" sz="2000" b="1" i="1" dirty="0"/>
              <a:t>Finanční gramotnost - obsah a příklady z praxe škol. </a:t>
            </a:r>
            <a:r>
              <a:rPr lang="cs-CZ" sz="2000" b="1" dirty="0"/>
              <a:t>Národní ústav odborného vzdělávání. Praha: NÚOV, 2008. ISBN 978-80-87063-13-2, str. </a:t>
            </a:r>
            <a:r>
              <a:rPr lang="cs-CZ" sz="2000" b="1" dirty="0" smtClean="0"/>
              <a:t>46 </a:t>
            </a:r>
            <a:r>
              <a:rPr lang="cs-CZ" sz="2000" b="1" dirty="0"/>
              <a:t>– </a:t>
            </a:r>
            <a:r>
              <a:rPr lang="cs-CZ" sz="2000" b="1" dirty="0" smtClean="0"/>
              <a:t>49.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Archiv </a:t>
            </a:r>
            <a:r>
              <a:rPr lang="cs-CZ" sz="2000" b="1" dirty="0" smtClean="0"/>
              <a:t>autora</a:t>
            </a:r>
          </a:p>
          <a:p>
            <a:pPr marL="0" indent="0">
              <a:buNone/>
            </a:pPr>
            <a:r>
              <a:rPr lang="cs-CZ" sz="2000" b="1" u="sng" dirty="0" smtClean="0"/>
              <a:t>Citace:</a:t>
            </a:r>
            <a:endParaRPr lang="cs-CZ" sz="2000" b="1" u="sng" dirty="0"/>
          </a:p>
          <a:p>
            <a:pPr marL="0" indent="0">
              <a:buNone/>
            </a:pPr>
            <a:r>
              <a:rPr lang="cs-CZ" sz="2000" b="1" dirty="0"/>
              <a:t>Snímek č. 6</a:t>
            </a:r>
            <a:r>
              <a:rPr lang="cs-CZ" sz="2000" b="1" dirty="0" smtClean="0"/>
              <a:t> </a:t>
            </a:r>
            <a:r>
              <a:rPr lang="cs-CZ" sz="2000" b="1" dirty="0"/>
              <a:t>: </a:t>
            </a:r>
            <a:r>
              <a:rPr lang="cs-CZ" sz="2000" b="1" i="1" dirty="0" smtClean="0"/>
              <a:t>Autor neznámý. Stavební spoření srovnání  </a:t>
            </a:r>
            <a:r>
              <a:rPr lang="en-US" sz="2000" b="1" dirty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/>
              <a:t>1</a:t>
            </a:r>
            <a:r>
              <a:rPr lang="cs-CZ" sz="2000" b="1" dirty="0" smtClean="0"/>
              <a:t>1-07</a:t>
            </a:r>
            <a:r>
              <a:rPr lang="en-US" sz="2000" b="1" dirty="0" smtClean="0"/>
              <a:t>]</a:t>
            </a:r>
            <a:r>
              <a:rPr lang="cs-CZ" sz="2000" b="1" dirty="0"/>
              <a:t>. Dostupný </a:t>
            </a:r>
            <a:r>
              <a:rPr lang="cs-CZ" sz="2000" b="1" dirty="0" smtClean="0"/>
              <a:t>na </a:t>
            </a:r>
            <a:r>
              <a:rPr lang="en-US" sz="2000" b="1" dirty="0" smtClean="0"/>
              <a:t>&lt;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://stavebnisporenisrovnani.com</a:t>
            </a:r>
            <a:r>
              <a:rPr lang="cs-CZ" sz="2000" dirty="0" smtClean="0">
                <a:hlinkClick r:id="rId2"/>
              </a:rPr>
              <a:t>/</a:t>
            </a:r>
            <a:r>
              <a:rPr lang="en-US" sz="2000" b="1" dirty="0" smtClean="0"/>
              <a:t>&gt;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Snímek č. </a:t>
            </a:r>
            <a:r>
              <a:rPr lang="cs-CZ" sz="2000" b="1" dirty="0" smtClean="0"/>
              <a:t>8 </a:t>
            </a:r>
            <a:r>
              <a:rPr lang="cs-CZ" sz="2000" b="1" dirty="0"/>
              <a:t>: </a:t>
            </a:r>
            <a:r>
              <a:rPr lang="cs-CZ" sz="2000" b="1" i="1" dirty="0"/>
              <a:t>Autor neznámý. </a:t>
            </a:r>
            <a:r>
              <a:rPr lang="cs-CZ" sz="2000" b="1" i="1" dirty="0" smtClean="0"/>
              <a:t>Od 1.1. 2013 se mění výše státního příspěvku  </a:t>
            </a:r>
            <a:r>
              <a:rPr lang="en-US" sz="2000" b="1" dirty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/>
              <a:t>1</a:t>
            </a:r>
            <a:r>
              <a:rPr lang="cs-CZ" sz="2000" b="1" dirty="0"/>
              <a:t>1-07</a:t>
            </a:r>
            <a:r>
              <a:rPr lang="en-US" sz="2000" b="1" dirty="0"/>
              <a:t>]</a:t>
            </a:r>
            <a:r>
              <a:rPr lang="cs-CZ" sz="2000" b="1" dirty="0"/>
              <a:t>. Dostupný na </a:t>
            </a:r>
            <a:r>
              <a:rPr lang="en-US" sz="2000" b="1" dirty="0" smtClean="0"/>
              <a:t>&lt;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://www.bezvaduchod.cz</a:t>
            </a:r>
            <a:r>
              <a:rPr lang="cs-CZ" sz="2000" dirty="0" smtClean="0">
                <a:hlinkClick r:id="rId3"/>
              </a:rPr>
              <a:t>/</a:t>
            </a:r>
            <a:r>
              <a:rPr lang="en-US" sz="2000" b="1" dirty="0" smtClean="0"/>
              <a:t>&gt;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Snímek č. </a:t>
            </a:r>
            <a:r>
              <a:rPr lang="cs-CZ" sz="2000" b="1" dirty="0" smtClean="0"/>
              <a:t>9 </a:t>
            </a:r>
            <a:r>
              <a:rPr lang="cs-CZ" sz="2000" b="1" dirty="0"/>
              <a:t>: </a:t>
            </a:r>
            <a:r>
              <a:rPr lang="cs-CZ" sz="2000" b="1" i="1" dirty="0"/>
              <a:t>Autor neznámý. </a:t>
            </a:r>
            <a:r>
              <a:rPr lang="cs-CZ" sz="2000" b="1" i="1" dirty="0" smtClean="0"/>
              <a:t>Srovnání zhodnocení penzijních fondů 2011</a:t>
            </a:r>
            <a:r>
              <a:rPr lang="en-US" sz="2000" b="1" dirty="0" smtClean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/>
              <a:t>1</a:t>
            </a:r>
            <a:r>
              <a:rPr lang="cs-CZ" sz="2000" b="1" dirty="0"/>
              <a:t>1-07</a:t>
            </a:r>
            <a:r>
              <a:rPr lang="en-US" sz="2000" b="1" dirty="0"/>
              <a:t>]</a:t>
            </a:r>
            <a:r>
              <a:rPr lang="cs-CZ" sz="2000" b="1" dirty="0"/>
              <a:t>. Dostupný </a:t>
            </a:r>
            <a:r>
              <a:rPr lang="cs-CZ" sz="2000" b="1" dirty="0" smtClean="0"/>
              <a:t>na</a:t>
            </a:r>
            <a:r>
              <a:rPr lang="en-US" sz="2000" b="1" dirty="0"/>
              <a:t> </a:t>
            </a:r>
            <a:r>
              <a:rPr lang="en-US" sz="2000" b="1" dirty="0" smtClean="0"/>
              <a:t>&lt;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www.srovnavac.cz/penzijni-fondy-srovnani</a:t>
            </a:r>
            <a:r>
              <a:rPr lang="en-US" sz="2000" b="1" dirty="0" smtClean="0"/>
              <a:t>&gt;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Snímek č. </a:t>
            </a:r>
            <a:r>
              <a:rPr lang="cs-CZ" sz="2000" b="1" dirty="0" smtClean="0"/>
              <a:t>13 </a:t>
            </a:r>
            <a:r>
              <a:rPr lang="cs-CZ" sz="2000" b="1" dirty="0"/>
              <a:t>: </a:t>
            </a:r>
            <a:r>
              <a:rPr lang="cs-CZ" sz="2000" b="1" i="1" dirty="0"/>
              <a:t>Autor </a:t>
            </a:r>
            <a:r>
              <a:rPr lang="cs-CZ" sz="2000" b="1" i="1" dirty="0" smtClean="0"/>
              <a:t>neznámý. Podílové fondy </a:t>
            </a:r>
            <a:r>
              <a:rPr lang="en-US" sz="2000" b="1" dirty="0" smtClean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/>
              <a:t>1</a:t>
            </a:r>
            <a:r>
              <a:rPr lang="cs-CZ" sz="2000" b="1" dirty="0"/>
              <a:t>1-07</a:t>
            </a:r>
            <a:r>
              <a:rPr lang="en-US" sz="2000" b="1" dirty="0"/>
              <a:t>]</a:t>
            </a:r>
            <a:r>
              <a:rPr lang="cs-CZ" sz="2000" b="1" dirty="0"/>
              <a:t>. Dostupný na </a:t>
            </a:r>
            <a:r>
              <a:rPr lang="en-US" sz="2000" b="1" dirty="0" smtClean="0"/>
              <a:t>&lt;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www.penize.cz/srovnani/podilove-fondy</a:t>
            </a:r>
            <a:r>
              <a:rPr lang="en-US" sz="2000" b="1" dirty="0" smtClean="0"/>
              <a:t>&gt;</a:t>
            </a:r>
            <a:endParaRPr lang="cs-CZ" sz="2000" b="1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4992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1429</Words>
  <Application>Microsoft Office PowerPoint</Application>
  <PresentationFormat>Předvádění na obrazovce (4:3)</PresentationFormat>
  <Paragraphs>228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Základní pojmy</vt:lpstr>
      <vt:lpstr>Stavební spořitelny</vt:lpstr>
      <vt:lpstr>Základní informace ke stavebnímu spoření</vt:lpstr>
      <vt:lpstr>Úkol č. 1</vt:lpstr>
      <vt:lpstr>Penzijní fondy</vt:lpstr>
      <vt:lpstr>Výše státního příspěvku v r. 2013</vt:lpstr>
      <vt:lpstr>Srovnání zhodnocení penzijních fondů v r. 2011</vt:lpstr>
      <vt:lpstr>Úkol č. 2</vt:lpstr>
      <vt:lpstr>Investiční společnosti</vt:lpstr>
      <vt:lpstr>Druhy podílových fondů</vt:lpstr>
      <vt:lpstr>Úkol č. 3</vt:lpstr>
      <vt:lpstr>Instituce sloužící k obchodování s cennými papíry</vt:lpstr>
      <vt:lpstr>Další instituce finančního trhu</vt:lpstr>
      <vt:lpstr>Závěr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17</cp:revision>
  <dcterms:created xsi:type="dcterms:W3CDTF">2014-01-05T10:55:58Z</dcterms:created>
  <dcterms:modified xsi:type="dcterms:W3CDTF">2014-01-05T23:00:41Z</dcterms:modified>
</cp:coreProperties>
</file>