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0" r:id="rId3"/>
    <p:sldId id="261" r:id="rId4"/>
    <p:sldId id="262" r:id="rId5"/>
    <p:sldId id="269" r:id="rId6"/>
    <p:sldId id="270" r:id="rId7"/>
    <p:sldId id="263" r:id="rId8"/>
    <p:sldId id="265" r:id="rId9"/>
    <p:sldId id="264" r:id="rId10"/>
    <p:sldId id="266" r:id="rId11"/>
    <p:sldId id="267" r:id="rId12"/>
    <p:sldId id="268" r:id="rId13"/>
    <p:sldId id="259" r:id="rId14"/>
    <p:sldId id="25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1428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7. 1. 2014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7. 1. 2014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7. 1. 2014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7. 1. 2014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7. 1. 2014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7. 1. 2014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7. 1. 2014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microsoft.com/office/2007/relationships/hdphoto" Target="../media/hdphoto1.wdp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3.wdp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cr.army.cz/scripts/detail.php?id=52827&amp;newsid=15050&amp;listid=8&amp;tmplid=83" TargetMode="External"/><Relationship Id="rId13" Type="http://schemas.openxmlformats.org/officeDocument/2006/relationships/image" Target="../media/image13.jpeg"/><Relationship Id="rId3" Type="http://schemas.openxmlformats.org/officeDocument/2006/relationships/image" Target="../media/image2.jpg"/><Relationship Id="rId7" Type="http://schemas.openxmlformats.org/officeDocument/2006/relationships/image" Target="../media/image9.jpeg"/><Relationship Id="rId12" Type="http://schemas.openxmlformats.org/officeDocument/2006/relationships/hyperlink" Target="http://www.acr.army.cz/scripts/detail.php?id=52952&amp;newsid=5018&amp;listid=8&amp;tmplid=83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11" Type="http://schemas.openxmlformats.org/officeDocument/2006/relationships/image" Target="../media/image12.jpeg"/><Relationship Id="rId5" Type="http://schemas.openxmlformats.org/officeDocument/2006/relationships/hyperlink" Target="http://www.acr.army.cz/scripts/detail.php?id=52602&amp;newsid=10812&amp;listid=8&amp;tmplid=83" TargetMode="External"/><Relationship Id="rId10" Type="http://schemas.openxmlformats.org/officeDocument/2006/relationships/image" Target="../media/image11.jpeg"/><Relationship Id="rId4" Type="http://schemas.openxmlformats.org/officeDocument/2006/relationships/image" Target="../media/image7.jpeg"/><Relationship Id="rId9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2.jpg"/><Relationship Id="rId7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2.jpg"/><Relationship Id="rId7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acr.army.cz/scripts/detail.php?id=53491&amp;newsid=5056&amp;listid=8&amp;tmplid=83" TargetMode="External"/><Relationship Id="rId5" Type="http://schemas.openxmlformats.org/officeDocument/2006/relationships/image" Target="../media/image22.jpeg"/><Relationship Id="rId4" Type="http://schemas.openxmlformats.org/officeDocument/2006/relationships/hyperlink" Target="http://www.acr.army.cz/scripts/detail.php?id=37755&amp;newsid=2841&amp;listid=8&amp;tmplid=83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.jpg"/><Relationship Id="rId7" Type="http://schemas.openxmlformats.org/officeDocument/2006/relationships/image" Target="../media/image2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acr.army.cz/scripts/detail.php?id=58579&amp;newsid=58578&amp;listid=8&amp;tmplid=83" TargetMode="External"/><Relationship Id="rId11" Type="http://schemas.openxmlformats.org/officeDocument/2006/relationships/image" Target="../media/image33.jpeg"/><Relationship Id="rId5" Type="http://schemas.openxmlformats.org/officeDocument/2006/relationships/image" Target="../media/image28.jpeg"/><Relationship Id="rId10" Type="http://schemas.openxmlformats.org/officeDocument/2006/relationships/image" Target="../media/image32.jpeg"/><Relationship Id="rId4" Type="http://schemas.openxmlformats.org/officeDocument/2006/relationships/hyperlink" Target="http://www.acr.army.cz/scripts/detail.php?id=64303&amp;newsid=64296&amp;listid=8&amp;tmplid=83" TargetMode="External"/><Relationship Id="rId9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6019967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43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Globální problémy současného světa 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 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– Výzbroj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Výzbroj armády, armáda ČR, výzbroj světových armád, ohniska napětí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Občanská výchova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Mgr. Vítězslav Štefl, Ph.D.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17 – 18 let, Zednické práce, Malířské a natěračské práce, Truhlářské práce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 + vlastní materiály autora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51520" y="1034152"/>
            <a:ext cx="871296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Globální problémy současného světa </a:t>
            </a:r>
            <a:r>
              <a:rPr lang="cs-CZ" sz="2800" b="1" dirty="0" smtClean="0"/>
              <a:t>2 </a:t>
            </a:r>
            <a:r>
              <a:rPr lang="cs-CZ" sz="2800" b="1" dirty="0" smtClean="0"/>
              <a:t>– Výzbroj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8478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 43_866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268760"/>
            <a:ext cx="8712968" cy="58477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Globální problémy současného světa </a:t>
            </a:r>
            <a:r>
              <a:rPr lang="cs-CZ" sz="3200" dirty="0" smtClean="0"/>
              <a:t>(2) </a:t>
            </a:r>
            <a:r>
              <a:rPr lang="cs-CZ" sz="3200" dirty="0"/>
              <a:t>– </a:t>
            </a:r>
            <a:r>
              <a:rPr lang="cs-CZ" sz="3200" dirty="0" smtClean="0"/>
              <a:t>Výzbroj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15616" y="3429000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A) Výzbroj Evropy a celého světa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115616" y="4057908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B) Výzbroj české armády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564904"/>
            <a:ext cx="8712968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Obsah dokumentu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Výzbroj – základní součásti (1)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VÝZBROJ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1573805" y="1700808"/>
            <a:ext cx="18722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ruční zbraně</a:t>
            </a:r>
            <a:endParaRPr lang="cs-CZ" sz="2000" dirty="0"/>
          </a:p>
        </p:txBody>
      </p:sp>
      <p:sp>
        <p:nvSpPr>
          <p:cNvPr id="11" name="Šipka doprava 10"/>
          <p:cNvSpPr/>
          <p:nvPr/>
        </p:nvSpPr>
        <p:spPr>
          <a:xfrm>
            <a:off x="709709" y="1759730"/>
            <a:ext cx="793106" cy="370781"/>
          </a:xfrm>
          <a:prstGeom prst="rightArrow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3563888" y="1700808"/>
            <a:ext cx="5328592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bodné, sečné, chladné, ruční granáty,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granátomety, palné zbraně. automatické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palné zbraně, raketomety</a:t>
            </a:r>
            <a:endParaRPr lang="cs-CZ" sz="2000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1573805" y="2845385"/>
            <a:ext cx="18722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ostatní zbraně</a:t>
            </a:r>
            <a:endParaRPr lang="cs-CZ" sz="2000" dirty="0"/>
          </a:p>
        </p:txBody>
      </p:sp>
      <p:sp>
        <p:nvSpPr>
          <p:cNvPr id="64" name="Šipka doprava 63"/>
          <p:cNvSpPr/>
          <p:nvPr/>
        </p:nvSpPr>
        <p:spPr>
          <a:xfrm>
            <a:off x="709709" y="2904307"/>
            <a:ext cx="793106" cy="370781"/>
          </a:xfrm>
          <a:prstGeom prst="rightArrow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3563888" y="2845385"/>
            <a:ext cx="5328592" cy="163121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pozemní miny, minomety, děla, bojová vozidla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(tanky, BVP, OT), vojenská letadla, letecké pumy,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vojenská plavidla (bitevní lodě, křižníky,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torpédoborce, ponorky, letadlové lodě),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námořní miny a torpéda, řízené střely</a:t>
            </a:r>
            <a:endParaRPr lang="cs-CZ" sz="2000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1619672" y="4606096"/>
            <a:ext cx="1872208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zbraně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hromadného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ničení</a:t>
            </a:r>
            <a:endParaRPr lang="cs-CZ" sz="2000" dirty="0"/>
          </a:p>
        </p:txBody>
      </p:sp>
      <p:sp>
        <p:nvSpPr>
          <p:cNvPr id="67" name="Šipka doprava 66"/>
          <p:cNvSpPr/>
          <p:nvPr/>
        </p:nvSpPr>
        <p:spPr>
          <a:xfrm>
            <a:off x="755576" y="4665018"/>
            <a:ext cx="793106" cy="370781"/>
          </a:xfrm>
          <a:prstGeom prst="rightArrow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68" name="TextovéPole 67"/>
          <p:cNvSpPr txBox="1"/>
          <p:nvPr/>
        </p:nvSpPr>
        <p:spPr>
          <a:xfrm>
            <a:off x="3609755" y="4606096"/>
            <a:ext cx="532859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jaderné, biologické, chemické, nervově-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paralytické, kosmické (satelity)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98301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4" grpId="0" animBg="1"/>
      <p:bldP spid="1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Výzbroj – základní součásti (2)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VÝZBROJ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1573805" y="1700808"/>
            <a:ext cx="1872208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zbraně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s řízenou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energií</a:t>
            </a:r>
            <a:endParaRPr lang="cs-CZ" sz="2000" dirty="0"/>
          </a:p>
        </p:txBody>
      </p:sp>
      <p:sp>
        <p:nvSpPr>
          <p:cNvPr id="11" name="Šipka doprava 10"/>
          <p:cNvSpPr/>
          <p:nvPr/>
        </p:nvSpPr>
        <p:spPr>
          <a:xfrm>
            <a:off x="709709" y="1759730"/>
            <a:ext cx="793106" cy="370781"/>
          </a:xfrm>
          <a:prstGeom prst="rightArrow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3563888" y="1700808"/>
            <a:ext cx="532859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elektromagnetické zbraně (laser)</a:t>
            </a:r>
            <a:endParaRPr lang="cs-CZ" sz="2000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1573805" y="2845385"/>
            <a:ext cx="18722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zbraňové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systémy</a:t>
            </a:r>
            <a:endParaRPr lang="cs-CZ" sz="2000" dirty="0"/>
          </a:p>
        </p:txBody>
      </p:sp>
      <p:sp>
        <p:nvSpPr>
          <p:cNvPr id="64" name="Šipka doprava 63"/>
          <p:cNvSpPr/>
          <p:nvPr/>
        </p:nvSpPr>
        <p:spPr>
          <a:xfrm>
            <a:off x="709709" y="2904307"/>
            <a:ext cx="793106" cy="370781"/>
          </a:xfrm>
          <a:prstGeom prst="rightArrow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3563888" y="2845385"/>
            <a:ext cx="532859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válka ve vesmíru, systémy vesmír - země</a:t>
            </a:r>
            <a:endParaRPr lang="cs-CZ" sz="2000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1573805" y="3672183"/>
            <a:ext cx="18722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bezpilotní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nosiče</a:t>
            </a:r>
            <a:endParaRPr lang="cs-CZ" sz="2000" dirty="0"/>
          </a:p>
        </p:txBody>
      </p:sp>
      <p:sp>
        <p:nvSpPr>
          <p:cNvPr id="67" name="Šipka doprava 66"/>
          <p:cNvSpPr/>
          <p:nvPr/>
        </p:nvSpPr>
        <p:spPr>
          <a:xfrm>
            <a:off x="683568" y="3731105"/>
            <a:ext cx="793106" cy="370781"/>
          </a:xfrm>
          <a:prstGeom prst="rightArrow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68" name="TextovéPole 67"/>
          <p:cNvSpPr txBox="1"/>
          <p:nvPr/>
        </p:nvSpPr>
        <p:spPr>
          <a:xfrm>
            <a:off x="3563888" y="3672183"/>
            <a:ext cx="532859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rakety (Z-Z, Z-V, V-Z, V-V), taktické a strategické,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balistické, mezikontinentální, bezpilotní letouny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1353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4" grpId="0" animBg="1"/>
      <p:bldP spid="1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Výzbroj – Evropa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VÝZBROJ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50" y="4772351"/>
            <a:ext cx="3654478" cy="10057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090281"/>
            <a:ext cx="4736592" cy="468782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val="405095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Výzbroj – svět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VÝZBROJ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052735"/>
            <a:ext cx="7332059" cy="476302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val="343683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980728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Výzbroj armády České republiky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212365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VÝZBROJ</a:t>
            </a:r>
          </a:p>
          <a:p>
            <a:pPr algn="ctr"/>
            <a:endParaRPr lang="cs-CZ" sz="1200" dirty="0" smtClean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AČR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5233142" y="984334"/>
            <a:ext cx="2566148" cy="40011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pozemní technika</a:t>
            </a:r>
            <a:endParaRPr lang="cs-CZ" sz="2000" dirty="0"/>
          </a:p>
        </p:txBody>
      </p:sp>
      <p:sp>
        <p:nvSpPr>
          <p:cNvPr id="11" name="Šipka doprava 10"/>
          <p:cNvSpPr/>
          <p:nvPr/>
        </p:nvSpPr>
        <p:spPr>
          <a:xfrm>
            <a:off x="4369046" y="998999"/>
            <a:ext cx="793106" cy="370781"/>
          </a:xfrm>
          <a:prstGeom prst="rightArrow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716844" y="1500753"/>
            <a:ext cx="432048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a) tanky, BVP, OT</a:t>
            </a:r>
            <a:endParaRPr lang="cs-CZ" sz="2000" dirty="0"/>
          </a:p>
        </p:txBody>
      </p:sp>
      <p:pic>
        <p:nvPicPr>
          <p:cNvPr id="1026" name="Picture 2" descr="http://www.acr.army.cz/images/id_6001_7000/6537/t72_index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3" y="2083272"/>
            <a:ext cx="5924941" cy="2725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716844" y="2058526"/>
            <a:ext cx="127696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T72</a:t>
            </a:r>
            <a:endParaRPr lang="cs-CZ" sz="2000" dirty="0"/>
          </a:p>
        </p:txBody>
      </p:sp>
      <p:pic>
        <p:nvPicPr>
          <p:cNvPr id="33" name="Picture 4" descr="fotografie 8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9" y="1900862"/>
            <a:ext cx="5708916" cy="3808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ovéPole 35"/>
          <p:cNvSpPr txBox="1"/>
          <p:nvPr/>
        </p:nvSpPr>
        <p:spPr>
          <a:xfrm>
            <a:off x="716844" y="2489633"/>
            <a:ext cx="127696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T72 M4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716844" y="2920300"/>
            <a:ext cx="144016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OT Dingo 2</a:t>
            </a:r>
            <a:endParaRPr lang="cs-CZ" sz="2000" dirty="0"/>
          </a:p>
        </p:txBody>
      </p:sp>
      <p:pic>
        <p:nvPicPr>
          <p:cNvPr id="38" name="Picture 6" descr="Otevírám obrázek ..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50" y="1904826"/>
            <a:ext cx="5708916" cy="380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8" descr="fotografie 3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50" y="1904826"/>
            <a:ext cx="5688469" cy="3759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ovéPole 39"/>
          <p:cNvSpPr txBox="1"/>
          <p:nvPr/>
        </p:nvSpPr>
        <p:spPr>
          <a:xfrm>
            <a:off x="716844" y="3320410"/>
            <a:ext cx="144016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OT Pandur</a:t>
            </a:r>
            <a:endParaRPr lang="cs-CZ" sz="2000" dirty="0"/>
          </a:p>
        </p:txBody>
      </p:sp>
      <p:pic>
        <p:nvPicPr>
          <p:cNvPr id="41" name="Picture 10" descr="http://www.acr.army.cz/images/id_5001_6000/5022/01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3604" y="1913065"/>
            <a:ext cx="5348876" cy="3835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TextovéPole 41"/>
          <p:cNvSpPr txBox="1"/>
          <p:nvPr/>
        </p:nvSpPr>
        <p:spPr>
          <a:xfrm>
            <a:off x="715106" y="3724790"/>
            <a:ext cx="144016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OT90</a:t>
            </a:r>
            <a:endParaRPr lang="cs-CZ" sz="2000" dirty="0"/>
          </a:p>
        </p:txBody>
      </p:sp>
      <p:pic>
        <p:nvPicPr>
          <p:cNvPr id="43" name="Picture 12" descr="http://www.acr.army.cz/images/id_5001_6000/5015/01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50" y="1914247"/>
            <a:ext cx="5679596" cy="3804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TextovéPole 43"/>
          <p:cNvSpPr txBox="1"/>
          <p:nvPr/>
        </p:nvSpPr>
        <p:spPr>
          <a:xfrm>
            <a:off x="716844" y="4124900"/>
            <a:ext cx="144016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Bprůz.V</a:t>
            </a:r>
            <a:endParaRPr lang="cs-CZ" sz="2000" dirty="0"/>
          </a:p>
        </p:txBody>
      </p:sp>
      <p:pic>
        <p:nvPicPr>
          <p:cNvPr id="45" name="Picture 14" descr="fotografie 3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9" y="1904826"/>
            <a:ext cx="5688631" cy="379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TextovéPole 45"/>
          <p:cNvSpPr txBox="1"/>
          <p:nvPr/>
        </p:nvSpPr>
        <p:spPr>
          <a:xfrm>
            <a:off x="716844" y="4517181"/>
            <a:ext cx="144016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BVP2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119412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4" grpId="0" animBg="1"/>
      <p:bldP spid="11" grpId="0" animBg="1"/>
      <p:bldP spid="62" grpId="0" animBg="1"/>
      <p:bldP spid="20" grpId="0" animBg="1"/>
      <p:bldP spid="36" grpId="0" animBg="1"/>
      <p:bldP spid="37" grpId="0" animBg="1"/>
      <p:bldP spid="40" grpId="0" animBg="1"/>
      <p:bldP spid="42" grpId="0" animBg="1"/>
      <p:bldP spid="44" grpId="0" animBg="1"/>
      <p:bldP spid="4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980728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Výzbroj armády České republiky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212365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VÝZBROJ</a:t>
            </a:r>
          </a:p>
          <a:p>
            <a:pPr algn="ctr"/>
            <a:endParaRPr lang="cs-CZ" sz="1200" dirty="0" smtClean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AČR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5233142" y="984334"/>
            <a:ext cx="2566148" cy="40011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pozemní technika</a:t>
            </a:r>
            <a:endParaRPr lang="cs-CZ" sz="2000" dirty="0"/>
          </a:p>
        </p:txBody>
      </p:sp>
      <p:sp>
        <p:nvSpPr>
          <p:cNvPr id="11" name="Šipka doprava 10"/>
          <p:cNvSpPr/>
          <p:nvPr/>
        </p:nvSpPr>
        <p:spPr>
          <a:xfrm>
            <a:off x="4369046" y="998999"/>
            <a:ext cx="793106" cy="370781"/>
          </a:xfrm>
          <a:prstGeom prst="rightArrow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16844" y="2058526"/>
            <a:ext cx="2487004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samohybná houfnice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716844" y="2920300"/>
            <a:ext cx="144016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minomet</a:t>
            </a:r>
            <a:endParaRPr lang="cs-CZ" sz="20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716844" y="3320410"/>
            <a:ext cx="144016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houfnice</a:t>
            </a:r>
            <a:endParaRPr lang="cs-CZ" sz="20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715106" y="3724790"/>
            <a:ext cx="248874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ARS12M-protichem.</a:t>
            </a:r>
            <a:endParaRPr lang="cs-CZ" sz="20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716844" y="4124900"/>
            <a:ext cx="144016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UAZ</a:t>
            </a:r>
            <a:endParaRPr lang="cs-CZ" sz="2000" dirty="0"/>
          </a:p>
        </p:txBody>
      </p:sp>
      <p:pic>
        <p:nvPicPr>
          <p:cNvPr id="2051" name="Picture 3" descr="Otevírám obrázek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7" y="1900863"/>
            <a:ext cx="5774507" cy="362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TextovéPole 61"/>
          <p:cNvSpPr txBox="1"/>
          <p:nvPr/>
        </p:nvSpPr>
        <p:spPr>
          <a:xfrm>
            <a:off x="716844" y="1500753"/>
            <a:ext cx="432048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b) technika druhů vojsk</a:t>
            </a:r>
            <a:endParaRPr lang="cs-CZ" sz="2000" dirty="0"/>
          </a:p>
        </p:txBody>
      </p:sp>
      <p:pic>
        <p:nvPicPr>
          <p:cNvPr id="2053" name="Picture 5" descr="Otevírám obrázek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072" y="1900863"/>
            <a:ext cx="5841034" cy="3621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ovéPole 35"/>
          <p:cNvSpPr txBox="1"/>
          <p:nvPr/>
        </p:nvSpPr>
        <p:spPr>
          <a:xfrm>
            <a:off x="716843" y="2489633"/>
            <a:ext cx="2487003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samohybný minomet</a:t>
            </a:r>
            <a:endParaRPr lang="cs-CZ" sz="2000" dirty="0"/>
          </a:p>
        </p:txBody>
      </p:sp>
      <p:pic>
        <p:nvPicPr>
          <p:cNvPr id="2055" name="Picture 7" descr="Otevírám obrázek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900863"/>
            <a:ext cx="2369265" cy="3617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http://www.acr.army.cz/images/id_5001_6000/5025/0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072" y="1900863"/>
            <a:ext cx="5836417" cy="3822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http://www.acr.army.cz/images/id_5001_6000/5028/0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6" y="1900862"/>
            <a:ext cx="5751076" cy="3864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http://www.acr.army.cz/images/id_5001_6000/5033/0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893" y="1900863"/>
            <a:ext cx="5821029" cy="3760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5077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8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8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8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8" dur="2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4" grpId="0" animBg="1"/>
      <p:bldP spid="11" grpId="0" animBg="1"/>
      <p:bldP spid="20" grpId="0" animBg="1"/>
      <p:bldP spid="37" grpId="0" animBg="1"/>
      <p:bldP spid="40" grpId="0" animBg="1"/>
      <p:bldP spid="42" grpId="0" animBg="1"/>
      <p:bldP spid="44" grpId="0" animBg="1"/>
      <p:bldP spid="62" grpId="0" animBg="1"/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980728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Výzbroj armády České republiky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212365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VÝZBROJ</a:t>
            </a:r>
          </a:p>
          <a:p>
            <a:pPr algn="ctr"/>
            <a:endParaRPr lang="cs-CZ" sz="1200" dirty="0" smtClean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AČR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5233142" y="984334"/>
            <a:ext cx="2566148" cy="40011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pozemní technika</a:t>
            </a:r>
            <a:endParaRPr lang="cs-CZ" sz="2000" dirty="0"/>
          </a:p>
        </p:txBody>
      </p:sp>
      <p:sp>
        <p:nvSpPr>
          <p:cNvPr id="11" name="Šipka doprava 10"/>
          <p:cNvSpPr/>
          <p:nvPr/>
        </p:nvSpPr>
        <p:spPr>
          <a:xfrm>
            <a:off x="4369046" y="998999"/>
            <a:ext cx="793106" cy="370781"/>
          </a:xfrm>
          <a:prstGeom prst="rightArrow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716844" y="1500753"/>
            <a:ext cx="8175636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c) zabezpečovací technika (vyprošťovací tanky, čluny, vznášedla, pontony,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sanitky...)</a:t>
            </a:r>
            <a:endParaRPr lang="cs-CZ" sz="2000" dirty="0"/>
          </a:p>
        </p:txBody>
      </p:sp>
      <p:pic>
        <p:nvPicPr>
          <p:cNvPr id="3075" name="Picture 3" descr="Otevírám obrázek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917664"/>
            <a:ext cx="3810000" cy="253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ovéPole 28"/>
          <p:cNvSpPr txBox="1"/>
          <p:nvPr/>
        </p:nvSpPr>
        <p:spPr>
          <a:xfrm>
            <a:off x="716844" y="2577098"/>
            <a:ext cx="408781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d) ostatní technika (např. průzkumná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vozidla)</a:t>
            </a:r>
            <a:endParaRPr lang="cs-CZ" sz="2000" dirty="0"/>
          </a:p>
        </p:txBody>
      </p:sp>
      <p:pic>
        <p:nvPicPr>
          <p:cNvPr id="3077" name="Picture 5" descr="Otevírám obrázek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009146"/>
            <a:ext cx="3824168" cy="2868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126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4" grpId="0" animBg="1"/>
      <p:bldP spid="11" grpId="0" animBg="1"/>
      <p:bldP spid="62" grpId="0" animBg="1"/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980728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Výzbroj armády České republiky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212365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VÝZBROJ</a:t>
            </a:r>
          </a:p>
          <a:p>
            <a:pPr algn="ctr"/>
            <a:endParaRPr lang="cs-CZ" sz="1200" dirty="0" smtClean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AČR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5233142" y="984334"/>
            <a:ext cx="3155282" cy="40011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letecká technika (bojová)</a:t>
            </a:r>
            <a:endParaRPr lang="cs-CZ" sz="2000" dirty="0"/>
          </a:p>
        </p:txBody>
      </p:sp>
      <p:sp>
        <p:nvSpPr>
          <p:cNvPr id="11" name="Šipka doprava 10"/>
          <p:cNvSpPr/>
          <p:nvPr/>
        </p:nvSpPr>
        <p:spPr>
          <a:xfrm>
            <a:off x="4369046" y="998999"/>
            <a:ext cx="793106" cy="370781"/>
          </a:xfrm>
          <a:prstGeom prst="rightArrow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716844" y="1500753"/>
            <a:ext cx="817563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/>
              <a:t>a</a:t>
            </a:r>
            <a:r>
              <a:rPr lang="cs-CZ" sz="2000" dirty="0" smtClean="0"/>
              <a:t>) letouny</a:t>
            </a:r>
            <a:endParaRPr lang="cs-CZ" sz="2000" dirty="0"/>
          </a:p>
        </p:txBody>
      </p:sp>
      <p:pic>
        <p:nvPicPr>
          <p:cNvPr id="4099" name="Picture 3" descr="JAS-39 Gripen 6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593" y="1984680"/>
            <a:ext cx="5838888" cy="389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716844" y="2020778"/>
            <a:ext cx="219897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JAS39 - </a:t>
            </a:r>
            <a:r>
              <a:rPr lang="cs-CZ" sz="2000" dirty="0" err="1" smtClean="0"/>
              <a:t>Gripen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16844" y="2492896"/>
            <a:ext cx="219897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L159 - Albatros</a:t>
            </a:r>
            <a:endParaRPr lang="cs-CZ" sz="2000" dirty="0"/>
          </a:p>
        </p:txBody>
      </p:sp>
      <p:pic>
        <p:nvPicPr>
          <p:cNvPr id="4101" name="Picture 5" descr="Fotografie 3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8151" y="1984680"/>
            <a:ext cx="5834329" cy="389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ovéPole 20"/>
          <p:cNvSpPr txBox="1"/>
          <p:nvPr/>
        </p:nvSpPr>
        <p:spPr>
          <a:xfrm>
            <a:off x="716844" y="3604954"/>
            <a:ext cx="219897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b) vrtulníky</a:t>
            </a:r>
            <a:endParaRPr lang="cs-CZ" sz="2000" dirty="0"/>
          </a:p>
        </p:txBody>
      </p:sp>
      <p:pic>
        <p:nvPicPr>
          <p:cNvPr id="4103" name="Picture 7" descr="http://www.acr.army.cz/images/id_5001_6000/5063/02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736" y="2060848"/>
            <a:ext cx="5882744" cy="374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716844" y="4181018"/>
            <a:ext cx="219897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MI24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06806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3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4" grpId="0" animBg="1"/>
      <p:bldP spid="11" grpId="0" animBg="1"/>
      <p:bldP spid="62" grpId="0" animBg="1"/>
      <p:bldP spid="17" grpId="0" animBg="1"/>
      <p:bldP spid="18" grpId="0" animBg="1"/>
      <p:bldP spid="21" grpId="0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980728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Výzbroj armády České republiky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212365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VÝZBROJ</a:t>
            </a:r>
          </a:p>
          <a:p>
            <a:pPr algn="ctr"/>
            <a:endParaRPr lang="cs-CZ" sz="1200" dirty="0" smtClean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AČR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5233142" y="984334"/>
            <a:ext cx="3155282" cy="40011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technika PVO</a:t>
            </a:r>
            <a:endParaRPr lang="cs-CZ" sz="2000" dirty="0"/>
          </a:p>
        </p:txBody>
      </p:sp>
      <p:sp>
        <p:nvSpPr>
          <p:cNvPr id="11" name="Šipka doprava 10"/>
          <p:cNvSpPr/>
          <p:nvPr/>
        </p:nvSpPr>
        <p:spPr>
          <a:xfrm>
            <a:off x="4369046" y="998999"/>
            <a:ext cx="793106" cy="370781"/>
          </a:xfrm>
          <a:prstGeom prst="rightArrow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16844" y="1628800"/>
            <a:ext cx="219897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Protiletadlový komplex</a:t>
            </a:r>
            <a:endParaRPr lang="cs-CZ" sz="2000" dirty="0"/>
          </a:p>
        </p:txBody>
      </p:sp>
      <p:pic>
        <p:nvPicPr>
          <p:cNvPr id="5123" name="Picture 3" descr="http://www.acr.army.cz/images/id_5001_6000/5068/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484784"/>
            <a:ext cx="5400600" cy="4093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716844" y="2433082"/>
            <a:ext cx="219897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země-vzduch</a:t>
            </a:r>
            <a:endParaRPr lang="cs-CZ" sz="2000" dirty="0"/>
          </a:p>
        </p:txBody>
      </p:sp>
      <p:pic>
        <p:nvPicPr>
          <p:cNvPr id="5125" name="Picture 5" descr="Otevírám obrázek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8503" y="1916832"/>
            <a:ext cx="540397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ovéPole 23"/>
          <p:cNvSpPr txBox="1"/>
          <p:nvPr/>
        </p:nvSpPr>
        <p:spPr>
          <a:xfrm>
            <a:off x="716844" y="2956882"/>
            <a:ext cx="219897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země-vzduch (přenosná)</a:t>
            </a:r>
            <a:endParaRPr lang="cs-CZ" sz="2000" dirty="0"/>
          </a:p>
        </p:txBody>
      </p:sp>
      <p:pic>
        <p:nvPicPr>
          <p:cNvPr id="5127" name="Picture 7" descr="Otevírám obrázek ..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700808"/>
            <a:ext cx="5400600" cy="404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692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4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4" grpId="0" animBg="1"/>
      <p:bldP spid="11" grpId="0" animBg="1"/>
      <p:bldP spid="17" grpId="0" animBg="1"/>
      <p:bldP spid="22" grpId="0" animBg="1"/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980728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Výzbroj armády České republiky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107504" y="1196752"/>
            <a:ext cx="323892" cy="212365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VÝZBROJ</a:t>
            </a:r>
          </a:p>
          <a:p>
            <a:pPr algn="ctr"/>
            <a:endParaRPr lang="cs-CZ" sz="1200" dirty="0" smtClean="0">
              <a:solidFill>
                <a:schemeClr val="tx1"/>
              </a:solidFill>
            </a:endParaRP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AČR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5233142" y="984334"/>
            <a:ext cx="3443314" cy="40011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ostatní zbraně a prostředky</a:t>
            </a:r>
            <a:endParaRPr lang="cs-CZ" sz="2000" dirty="0"/>
          </a:p>
        </p:txBody>
      </p:sp>
      <p:sp>
        <p:nvSpPr>
          <p:cNvPr id="11" name="Šipka doprava 10"/>
          <p:cNvSpPr/>
          <p:nvPr/>
        </p:nvSpPr>
        <p:spPr>
          <a:xfrm>
            <a:off x="4369046" y="998999"/>
            <a:ext cx="793106" cy="370781"/>
          </a:xfrm>
          <a:prstGeom prst="rightArrow">
            <a:avLst/>
          </a:prstGeom>
          <a:solidFill>
            <a:srgbClr val="FFFF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16844" y="1628800"/>
            <a:ext cx="219897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lehký kulomet FN</a:t>
            </a:r>
            <a:endParaRPr lang="cs-CZ" sz="2000" dirty="0"/>
          </a:p>
        </p:txBody>
      </p:sp>
      <p:pic>
        <p:nvPicPr>
          <p:cNvPr id="6147" name="Picture 3" descr="7,62mm kulomet univerzální FN Minimi 7,62 v základní verzi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9046" y="1614906"/>
            <a:ext cx="4518578" cy="300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http://www.acr.army.cz/assets/technika-a-vyzbroj/zbrane-a-prostredky/01_cz-805-bren-a1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9046" y="1628799"/>
            <a:ext cx="4523434" cy="3015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716844" y="2092786"/>
            <a:ext cx="219897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útočná puška BREN</a:t>
            </a:r>
            <a:endParaRPr lang="cs-CZ" sz="20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16844" y="2569683"/>
            <a:ext cx="219897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protitank</a:t>
            </a:r>
            <a:r>
              <a:rPr lang="cs-CZ" sz="2000" dirty="0" smtClean="0"/>
              <a:t>. granát</a:t>
            </a:r>
            <a:endParaRPr lang="cs-CZ" sz="2000" dirty="0"/>
          </a:p>
        </p:txBody>
      </p:sp>
      <p:pic>
        <p:nvPicPr>
          <p:cNvPr id="6151" name="Picture 7" descr="http://www.acr.army.cz/images/id_5001_6000/5088/0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9047" y="1628800"/>
            <a:ext cx="4523434" cy="3193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716844" y="3059907"/>
            <a:ext cx="219897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pancéřovka RPG</a:t>
            </a:r>
            <a:endParaRPr lang="cs-CZ" sz="2000" dirty="0"/>
          </a:p>
        </p:txBody>
      </p:sp>
      <p:pic>
        <p:nvPicPr>
          <p:cNvPr id="6153" name="Picture 9" descr="http://www.acr.army.cz/images/id_5001_6000/5087/0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628799"/>
            <a:ext cx="2464402" cy="3208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ovéPole 24"/>
          <p:cNvSpPr txBox="1"/>
          <p:nvPr/>
        </p:nvSpPr>
        <p:spPr>
          <a:xfrm>
            <a:off x="716844" y="3561963"/>
            <a:ext cx="2198972" cy="40411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samopal Škorpión</a:t>
            </a:r>
            <a:endParaRPr lang="cs-CZ" sz="2000" dirty="0"/>
          </a:p>
        </p:txBody>
      </p:sp>
      <p:pic>
        <p:nvPicPr>
          <p:cNvPr id="6155" name="Picture 11" descr="http://www.acr.army.cz/images/id_5001_6000/5081/01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341" y="1620386"/>
            <a:ext cx="5393269" cy="1941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ovéPole 26"/>
          <p:cNvSpPr txBox="1"/>
          <p:nvPr/>
        </p:nvSpPr>
        <p:spPr>
          <a:xfrm>
            <a:off x="716844" y="4069213"/>
            <a:ext cx="2198972" cy="40411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samopal </a:t>
            </a:r>
            <a:r>
              <a:rPr lang="cs-CZ" sz="2000" dirty="0" err="1" smtClean="0"/>
              <a:t>vz</a:t>
            </a:r>
            <a:r>
              <a:rPr lang="cs-CZ" sz="2000" dirty="0" smtClean="0"/>
              <a:t>. 58</a:t>
            </a:r>
            <a:endParaRPr lang="cs-CZ" sz="2000" dirty="0"/>
          </a:p>
        </p:txBody>
      </p:sp>
      <p:pic>
        <p:nvPicPr>
          <p:cNvPr id="6157" name="Picture 13" descr="http://www.acr.army.cz/images/id_5001_6000/5080/02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342" y="1612607"/>
            <a:ext cx="5377138" cy="3725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70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4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4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4" dur="2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4" dur="2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4" grpId="0" animBg="1"/>
      <p:bldP spid="11" grpId="0" animBg="1"/>
      <p:bldP spid="17" grpId="0" animBg="1"/>
      <p:bldP spid="20" grpId="0" animBg="1"/>
      <p:bldP spid="21" grpId="0" animBg="1"/>
      <p:bldP spid="23" grpId="0" animBg="1"/>
      <p:bldP spid="25" grpId="0" animBg="1"/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541222" y="1110777"/>
            <a:ext cx="2107820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Souhrn učiva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1804754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jaká technika výzbroje naší armády tě zaujala?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71600" y="2380818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jaké armády mají největší námořní složky?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2956882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jaká letectva jsou nejmocnější?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323528" y="1786570"/>
            <a:ext cx="85689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Všechny obrazové přílohy: AUTOR </a:t>
            </a:r>
            <a:r>
              <a:rPr lang="cs-CZ" dirty="0"/>
              <a:t>NEUVEDEN, Autor Neuveden. </a:t>
            </a:r>
            <a:r>
              <a:rPr lang="cs-CZ" i="1" dirty="0"/>
              <a:t>http://www.acr.army.cz/technika-a-vyzbroj/technika-5004/</a:t>
            </a:r>
            <a:r>
              <a:rPr lang="cs-CZ" dirty="0"/>
              <a:t> [online]. [cit. 31.12.2013]. Dostupný na WWW: http://www.acr.army.cz </a:t>
            </a:r>
          </a:p>
        </p:txBody>
      </p:sp>
      <p:sp>
        <p:nvSpPr>
          <p:cNvPr id="4" name="Obdélník 3"/>
          <p:cNvSpPr/>
          <p:nvPr/>
        </p:nvSpPr>
        <p:spPr>
          <a:xfrm>
            <a:off x="323528" y="2852936"/>
            <a:ext cx="85689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TOMEŠ, Jiří a kol. </a:t>
            </a:r>
            <a:r>
              <a:rPr lang="cs-CZ" i="1" dirty="0"/>
              <a:t>Atlas - Dnešní svět</a:t>
            </a:r>
            <a:r>
              <a:rPr lang="cs-CZ" dirty="0"/>
              <a:t>. Praha: </a:t>
            </a:r>
            <a:r>
              <a:rPr lang="cs-CZ" dirty="0" err="1"/>
              <a:t>Terra</a:t>
            </a:r>
            <a:r>
              <a:rPr lang="cs-CZ" dirty="0"/>
              <a:t>, 1993, ISBN NENÍ UVEDENO. </a:t>
            </a:r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4036</TotalTime>
  <Words>639</Words>
  <Application>Microsoft Office PowerPoint</Application>
  <PresentationFormat>Předvádění na obrazovce (4:3)</PresentationFormat>
  <Paragraphs>172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233</cp:revision>
  <dcterms:created xsi:type="dcterms:W3CDTF">2010-11-01T23:40:31Z</dcterms:created>
  <dcterms:modified xsi:type="dcterms:W3CDTF">2014-01-07T11:34:59Z</dcterms:modified>
</cp:coreProperties>
</file>