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sldIdLst>
    <p:sldId id="267" r:id="rId3"/>
    <p:sldId id="256" r:id="rId4"/>
    <p:sldId id="257" r:id="rId5"/>
    <p:sldId id="270" r:id="rId6"/>
    <p:sldId id="272" r:id="rId7"/>
    <p:sldId id="273" r:id="rId8"/>
    <p:sldId id="276" r:id="rId9"/>
    <p:sldId id="259" r:id="rId10"/>
    <p:sldId id="260" r:id="rId11"/>
    <p:sldId id="274" r:id="rId12"/>
    <p:sldId id="262" r:id="rId13"/>
    <p:sldId id="263" r:id="rId14"/>
    <p:sldId id="264" r:id="rId15"/>
    <p:sldId id="265" r:id="rId16"/>
    <p:sldId id="266" r:id="rId17"/>
    <p:sldId id="275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684CE5-8582-426B-BB1E-3018C64C0EEC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EB216-F4D6-4B72-A573-95F38DB9CC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67117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684CE5-8582-426B-BB1E-3018C64C0EEC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EB216-F4D6-4B72-A573-95F38DB9CC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1975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684CE5-8582-426B-BB1E-3018C64C0EEC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EB216-F4D6-4B72-A573-95F38DB9CC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37391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684CE5-8582-426B-BB1E-3018C64C0EEC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EB216-F4D6-4B72-A573-95F38DB9CC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67114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684CE5-8582-426B-BB1E-3018C64C0EEC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EB216-F4D6-4B72-A573-95F38DB9CC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72723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684CE5-8582-426B-BB1E-3018C64C0EEC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EB216-F4D6-4B72-A573-95F38DB9CC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98636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684CE5-8582-426B-BB1E-3018C64C0EEC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EB216-F4D6-4B72-A573-95F38DB9CC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63951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684CE5-8582-426B-BB1E-3018C64C0EEC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EB216-F4D6-4B72-A573-95F38DB9CC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95782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684CE5-8582-426B-BB1E-3018C64C0EEC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EB216-F4D6-4B72-A573-95F38DB9CC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6083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684CE5-8582-426B-BB1E-3018C64C0EEC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EB216-F4D6-4B72-A573-95F38DB9CC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75755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684CE5-8582-426B-BB1E-3018C64C0EEC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EB216-F4D6-4B72-A573-95F38DB9CC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00233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684CE5-8582-426B-BB1E-3018C64C0EEC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EB216-F4D6-4B72-A573-95F38DB9CC3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684CE5-8582-426B-BB1E-3018C64C0EEC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EB216-F4D6-4B72-A573-95F38DB9CC3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684CE5-8582-426B-BB1E-3018C64C0EEC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EB216-F4D6-4B72-A573-95F38DB9CC3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684CE5-8582-426B-BB1E-3018C64C0EEC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EB216-F4D6-4B72-A573-95F38DB9CC3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684CE5-8582-426B-BB1E-3018C64C0EEC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EB216-F4D6-4B72-A573-95F38DB9CC3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684CE5-8582-426B-BB1E-3018C64C0EEC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EB216-F4D6-4B72-A573-95F38DB9CC3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684CE5-8582-426B-BB1E-3018C64C0EEC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EB216-F4D6-4B72-A573-95F38DB9CC3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684CE5-8582-426B-BB1E-3018C64C0EEC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EB216-F4D6-4B72-A573-95F38DB9CC3F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E5684CE5-8582-426B-BB1E-3018C64C0EEC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41EEB216-F4D6-4B72-A573-95F38DB9CC3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684CE5-8582-426B-BB1E-3018C64C0EEC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EB216-F4D6-4B72-A573-95F38DB9CC3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684CE5-8582-426B-BB1E-3018C64C0EEC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EB216-F4D6-4B72-A573-95F38DB9CC3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684CE5-8582-426B-BB1E-3018C64C0EEC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EEB216-F4D6-4B72-A573-95F38DB9CC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08479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E5684CE5-8582-426B-BB1E-3018C64C0EEC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1EEB216-F4D6-4B72-A573-95F38DB9CC3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://cs.wikisource.org/wiki/Bible_Kralick%C3%A1" TargetMode="Externa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Davids-kingdom.jpg" TargetMode="External"/><Relationship Id="rId2" Type="http://schemas.openxmlformats.org/officeDocument/2006/relationships/hyperlink" Target="http://cs.wikipedia.org/wiki/Soubor:Kralice.jpg" TargetMode="External"/><Relationship Id="rId1" Type="http://schemas.openxmlformats.org/officeDocument/2006/relationships/slideLayout" Target="../slideLayouts/slideLayout13.xml"/><Relationship Id="rId5" Type="http://schemas.openxmlformats.org/officeDocument/2006/relationships/hyperlink" Target="http://cs.wikipedia.org/wiki/Soubor:Menora.svg" TargetMode="External"/><Relationship Id="rId4" Type="http://schemas.openxmlformats.org/officeDocument/2006/relationships/hyperlink" Target="http://cs.wikipedia.org/wiki/Soubor:Star_of_David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25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8" name="Picture 10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524750" y="549275"/>
            <a:ext cx="503238" cy="48895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45791" dir="3378596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935596" y="1844824"/>
            <a:ext cx="6948772" cy="4392637"/>
          </a:xfrm>
        </p:spPr>
        <p:txBody>
          <a:bodyPr>
            <a:normAutofit/>
          </a:bodyPr>
          <a:lstStyle/>
          <a:p>
            <a:pPr algn="l">
              <a:lnSpc>
                <a:spcPct val="80000"/>
              </a:lnSpc>
            </a:pPr>
            <a:r>
              <a:rPr lang="cs-CZ" sz="1400" dirty="0">
                <a:solidFill>
                  <a:schemeClr val="tx1"/>
                </a:solidFill>
              </a:rPr>
              <a:t>ŠKOLA:		Gymnázium, Tanvald, Školní 305, příspěvková 		organizace</a:t>
            </a:r>
          </a:p>
          <a:p>
            <a:pPr algn="l">
              <a:lnSpc>
                <a:spcPct val="80000"/>
              </a:lnSpc>
            </a:pPr>
            <a:r>
              <a:rPr lang="cs-CZ" sz="1400" dirty="0">
                <a:solidFill>
                  <a:schemeClr val="tx1"/>
                </a:solidFill>
              </a:rPr>
              <a:t>ČÍSLO PROJEKTU:	CZ.1.07/1.5.00/34.0434</a:t>
            </a:r>
          </a:p>
          <a:p>
            <a:pPr algn="l">
              <a:lnSpc>
                <a:spcPct val="80000"/>
              </a:lnSpc>
            </a:pPr>
            <a:r>
              <a:rPr lang="cs-CZ" sz="1400" dirty="0">
                <a:solidFill>
                  <a:schemeClr val="tx1"/>
                </a:solidFill>
              </a:rPr>
              <a:t>NÁZEV PROJEKTU:	Šablony – Gymnázium Tanvald</a:t>
            </a:r>
          </a:p>
          <a:p>
            <a:pPr algn="l">
              <a:lnSpc>
                <a:spcPct val="80000"/>
              </a:lnSpc>
            </a:pPr>
            <a:r>
              <a:rPr lang="cs-CZ" sz="1400" dirty="0">
                <a:solidFill>
                  <a:schemeClr val="tx1"/>
                </a:solidFill>
              </a:rPr>
              <a:t>ČÍSLO ŠABLONY:	III/2 Inovace a zkvalitnění výuky </a:t>
            </a:r>
            <a:r>
              <a:rPr lang="cs-CZ" sz="1400" dirty="0" smtClean="0">
                <a:solidFill>
                  <a:schemeClr val="tx1"/>
                </a:solidFill>
              </a:rPr>
              <a:t>prostřednictvím ICT</a:t>
            </a:r>
            <a:endParaRPr lang="cs-CZ" sz="1400" dirty="0">
              <a:solidFill>
                <a:schemeClr val="tx1"/>
              </a:solidFill>
            </a:endParaRPr>
          </a:p>
          <a:p>
            <a:pPr algn="l">
              <a:lnSpc>
                <a:spcPct val="80000"/>
              </a:lnSpc>
            </a:pPr>
            <a:r>
              <a:rPr lang="cs-CZ" sz="1400" dirty="0">
                <a:solidFill>
                  <a:schemeClr val="tx1"/>
                </a:solidFill>
              </a:rPr>
              <a:t>AUTOR</a:t>
            </a:r>
            <a:r>
              <a:rPr lang="cs-CZ" sz="1400" dirty="0" smtClean="0">
                <a:solidFill>
                  <a:schemeClr val="tx1"/>
                </a:solidFill>
              </a:rPr>
              <a:t>:                                Mgr. Hana KEPROVÁ</a:t>
            </a:r>
            <a:endParaRPr lang="cs-CZ" sz="1400" dirty="0">
              <a:solidFill>
                <a:schemeClr val="tx1"/>
              </a:solidFill>
            </a:endParaRPr>
          </a:p>
          <a:p>
            <a:pPr algn="l">
              <a:lnSpc>
                <a:spcPct val="80000"/>
              </a:lnSpc>
            </a:pPr>
            <a:r>
              <a:rPr lang="cs-CZ" sz="1400" dirty="0">
                <a:solidFill>
                  <a:schemeClr val="tx1"/>
                </a:solidFill>
              </a:rPr>
              <a:t>TEMATICKÁ OBLAST</a:t>
            </a:r>
            <a:r>
              <a:rPr lang="cs-CZ" sz="1400" dirty="0" smtClean="0">
                <a:solidFill>
                  <a:schemeClr val="tx1"/>
                </a:solidFill>
              </a:rPr>
              <a:t>:         </a:t>
            </a:r>
            <a:r>
              <a:rPr lang="cs-CZ" sz="1400" dirty="0">
                <a:solidFill>
                  <a:schemeClr val="tx1"/>
                </a:solidFill>
              </a:rPr>
              <a:t>ČESKÝ JAZYK</a:t>
            </a:r>
          </a:p>
          <a:p>
            <a:pPr algn="l">
              <a:lnSpc>
                <a:spcPct val="80000"/>
              </a:lnSpc>
            </a:pPr>
            <a:r>
              <a:rPr lang="cs-CZ" sz="1400" dirty="0" smtClean="0">
                <a:solidFill>
                  <a:schemeClr val="tx1"/>
                </a:solidFill>
              </a:rPr>
              <a:t>NÁZEV </a:t>
            </a:r>
            <a:r>
              <a:rPr lang="cs-CZ" sz="1400" dirty="0" err="1">
                <a:solidFill>
                  <a:schemeClr val="tx1"/>
                </a:solidFill>
              </a:rPr>
              <a:t>DUMu</a:t>
            </a:r>
            <a:r>
              <a:rPr lang="cs-CZ" sz="1400" dirty="0" smtClean="0">
                <a:solidFill>
                  <a:schemeClr val="tx1"/>
                </a:solidFill>
              </a:rPr>
              <a:t>:                    Nejstarší památky světa - hebrejská literatura</a:t>
            </a:r>
            <a:endParaRPr lang="cs-CZ" sz="1400" dirty="0">
              <a:solidFill>
                <a:schemeClr val="tx1"/>
              </a:solidFill>
            </a:endParaRPr>
          </a:p>
          <a:p>
            <a:pPr algn="l">
              <a:lnSpc>
                <a:spcPct val="80000"/>
              </a:lnSpc>
            </a:pPr>
            <a:r>
              <a:rPr lang="cs-CZ" sz="1400" dirty="0">
                <a:solidFill>
                  <a:schemeClr val="tx1"/>
                </a:solidFill>
              </a:rPr>
              <a:t>POŘADOVÉ ČÍSLO </a:t>
            </a:r>
            <a:r>
              <a:rPr lang="cs-CZ" sz="1400" dirty="0" err="1">
                <a:solidFill>
                  <a:schemeClr val="tx1"/>
                </a:solidFill>
              </a:rPr>
              <a:t>DUMu</a:t>
            </a:r>
            <a:r>
              <a:rPr lang="cs-CZ" sz="1400" dirty="0" smtClean="0">
                <a:solidFill>
                  <a:schemeClr val="tx1"/>
                </a:solidFill>
              </a:rPr>
              <a:t>:   9</a:t>
            </a:r>
            <a:endParaRPr lang="cs-CZ" sz="1400" dirty="0">
              <a:solidFill>
                <a:schemeClr val="tx1"/>
              </a:solidFill>
            </a:endParaRPr>
          </a:p>
          <a:p>
            <a:pPr algn="l">
              <a:lnSpc>
                <a:spcPct val="80000"/>
              </a:lnSpc>
            </a:pPr>
            <a:r>
              <a:rPr lang="cs-CZ" sz="1400" dirty="0">
                <a:solidFill>
                  <a:schemeClr val="tx1"/>
                </a:solidFill>
              </a:rPr>
              <a:t>KÓD </a:t>
            </a:r>
            <a:r>
              <a:rPr lang="cs-CZ" sz="1400" dirty="0" err="1">
                <a:solidFill>
                  <a:schemeClr val="tx1"/>
                </a:solidFill>
              </a:rPr>
              <a:t>DUMu</a:t>
            </a:r>
            <a:r>
              <a:rPr lang="cs-CZ" sz="1400" dirty="0" smtClean="0">
                <a:solidFill>
                  <a:schemeClr val="tx1"/>
                </a:solidFill>
              </a:rPr>
              <a:t>:                        HK_CJ1R_09  </a:t>
            </a:r>
            <a:endParaRPr lang="cs-CZ" sz="1400" dirty="0">
              <a:solidFill>
                <a:schemeClr val="tx1"/>
              </a:solidFill>
            </a:endParaRPr>
          </a:p>
          <a:p>
            <a:pPr algn="l">
              <a:lnSpc>
                <a:spcPct val="80000"/>
              </a:lnSpc>
            </a:pPr>
            <a:r>
              <a:rPr lang="cs-CZ" sz="1400" dirty="0">
                <a:solidFill>
                  <a:schemeClr val="tx1"/>
                </a:solidFill>
              </a:rPr>
              <a:t>DATUM TVORBY</a:t>
            </a:r>
            <a:r>
              <a:rPr lang="cs-CZ" sz="1400" dirty="0" smtClean="0">
                <a:solidFill>
                  <a:schemeClr val="tx1"/>
                </a:solidFill>
              </a:rPr>
              <a:t>:               10.10.2013 </a:t>
            </a:r>
            <a:endParaRPr lang="cs-CZ" sz="1400" dirty="0">
              <a:solidFill>
                <a:schemeClr val="tx1"/>
              </a:solidFill>
            </a:endParaRPr>
          </a:p>
          <a:p>
            <a:pPr algn="l">
              <a:lnSpc>
                <a:spcPct val="80000"/>
              </a:lnSpc>
            </a:pPr>
            <a:r>
              <a:rPr lang="cs-CZ" sz="1400" dirty="0">
                <a:solidFill>
                  <a:schemeClr val="tx1"/>
                </a:solidFill>
              </a:rPr>
              <a:t>ANOTACE (ROČNÍK</a:t>
            </a:r>
            <a:r>
              <a:rPr lang="cs-CZ" sz="1400" dirty="0" smtClean="0">
                <a:solidFill>
                  <a:schemeClr val="tx1"/>
                </a:solidFill>
              </a:rPr>
              <a:t>):         1.ročník</a:t>
            </a:r>
            <a:endParaRPr lang="cs-CZ" sz="1400" dirty="0">
              <a:solidFill>
                <a:schemeClr val="tx1"/>
              </a:solidFill>
            </a:endParaRPr>
          </a:p>
          <a:p>
            <a:pPr algn="l">
              <a:lnSpc>
                <a:spcPct val="80000"/>
              </a:lnSpc>
            </a:pPr>
            <a:r>
              <a:rPr lang="cs-CZ" sz="1400" dirty="0" smtClean="0">
                <a:solidFill>
                  <a:schemeClr val="tx1"/>
                </a:solidFill>
              </a:rPr>
              <a:t>                                              Prezentace se v úvodu zaměřuje na historii hebrejského národa, na</a:t>
            </a:r>
            <a:endParaRPr lang="cs-CZ" sz="1400" dirty="0">
              <a:solidFill>
                <a:schemeClr val="tx1"/>
              </a:solidFill>
            </a:endParaRPr>
          </a:p>
          <a:p>
            <a:pPr algn="l">
              <a:lnSpc>
                <a:spcPct val="80000"/>
              </a:lnSpc>
            </a:pPr>
            <a:r>
              <a:rPr lang="cs-CZ" sz="1400" dirty="0">
                <a:solidFill>
                  <a:schemeClr val="tx1"/>
                </a:solidFill>
              </a:rPr>
              <a:t>                                              </a:t>
            </a:r>
            <a:r>
              <a:rPr lang="cs-CZ" sz="1400" dirty="0" smtClean="0">
                <a:solidFill>
                  <a:schemeClr val="tx1"/>
                </a:solidFill>
              </a:rPr>
              <a:t>základní  informace o judaismu a Bibli. Jádro  materiálu pak tvoří</a:t>
            </a:r>
          </a:p>
          <a:p>
            <a:pPr algn="l">
              <a:lnSpc>
                <a:spcPct val="80000"/>
              </a:lnSpc>
            </a:pP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smtClean="0">
                <a:solidFill>
                  <a:schemeClr val="tx1"/>
                </a:solidFill>
              </a:rPr>
              <a:t>                                             poznatky o Staré zákoně.      </a:t>
            </a:r>
            <a:endParaRPr lang="cs-CZ" sz="1400" dirty="0">
              <a:solidFill>
                <a:schemeClr val="tx1"/>
              </a:solidFill>
            </a:endParaRPr>
          </a:p>
          <a:p>
            <a:pPr algn="l">
              <a:lnSpc>
                <a:spcPct val="80000"/>
              </a:lnSpc>
            </a:pPr>
            <a:r>
              <a:rPr lang="cs-CZ" sz="1400" dirty="0">
                <a:solidFill>
                  <a:schemeClr val="tx1"/>
                </a:solidFill>
              </a:rPr>
              <a:t>METODICKÝ </a:t>
            </a:r>
            <a:r>
              <a:rPr lang="cs-CZ" sz="1400">
                <a:solidFill>
                  <a:schemeClr val="tx1"/>
                </a:solidFill>
              </a:rPr>
              <a:t>POKYN</a:t>
            </a:r>
            <a:r>
              <a:rPr lang="cs-CZ" sz="1400" smtClean="0">
                <a:solidFill>
                  <a:schemeClr val="tx1"/>
                </a:solidFill>
              </a:rPr>
              <a:t>:         ---</a:t>
            </a:r>
            <a:endParaRPr lang="cs-CZ" sz="1400" dirty="0">
              <a:solidFill>
                <a:schemeClr val="tx1"/>
              </a:solidFill>
            </a:endParaRPr>
          </a:p>
        </p:txBody>
      </p:sp>
      <p:pic>
        <p:nvPicPr>
          <p:cNvPr id="2052" name="obrázek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260350"/>
            <a:ext cx="5256212" cy="1325563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2053" name="Text Box 5"/>
          <p:cNvSpPr txBox="1">
            <a:spLocks noChangeArrowheads="1"/>
          </p:cNvSpPr>
          <p:nvPr/>
        </p:nvSpPr>
        <p:spPr bwMode="auto">
          <a:xfrm>
            <a:off x="5372100" y="319088"/>
            <a:ext cx="544513" cy="596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endParaRPr lang="cs-CZ"/>
          </a:p>
        </p:txBody>
      </p:sp>
      <p:sp>
        <p:nvSpPr>
          <p:cNvPr id="2055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056" name="Rectangle 8"/>
          <p:cNvSpPr>
            <a:spLocks noChangeArrowheads="1"/>
          </p:cNvSpPr>
          <p:nvPr/>
        </p:nvSpPr>
        <p:spPr bwMode="auto">
          <a:xfrm>
            <a:off x="0" y="0"/>
            <a:ext cx="0" cy="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057" name="Rectangle 9"/>
          <p:cNvSpPr>
            <a:spLocks noChangeArrowheads="1"/>
          </p:cNvSpPr>
          <p:nvPr/>
        </p:nvSpPr>
        <p:spPr bwMode="auto">
          <a:xfrm>
            <a:off x="0" y="352425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203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Hebrejská literatura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NEJSTARŠÍ PAMÁTKY SVĚTA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17496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HEBREJSKÁ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555976"/>
          </a:xfrm>
        </p:spPr>
        <p:txBody>
          <a:bodyPr>
            <a:normAutofit/>
          </a:bodyPr>
          <a:lstStyle/>
          <a:p>
            <a:r>
              <a:rPr lang="cs-CZ" sz="2400" dirty="0" smtClean="0"/>
              <a:t>umění starověkých </a:t>
            </a:r>
            <a:r>
              <a:rPr lang="cs-CZ" sz="2400" b="1" dirty="0" smtClean="0"/>
              <a:t>palestinských Židů </a:t>
            </a:r>
            <a:r>
              <a:rPr lang="cs-CZ" sz="2400" dirty="0" smtClean="0"/>
              <a:t>(</a:t>
            </a:r>
            <a:r>
              <a:rPr lang="cs-CZ" sz="2400" dirty="0" err="1" smtClean="0"/>
              <a:t>Hebreů</a:t>
            </a:r>
            <a:r>
              <a:rPr lang="cs-CZ" sz="2400" dirty="0" smtClean="0"/>
              <a:t>)</a:t>
            </a:r>
          </a:p>
          <a:p>
            <a:endParaRPr lang="cs-CZ" sz="2400" dirty="0" smtClean="0"/>
          </a:p>
          <a:p>
            <a:r>
              <a:rPr lang="cs-CZ" sz="2400" dirty="0" smtClean="0"/>
              <a:t>kočovné kmeny &gt; usazování v Palestině od 13.stol.př.n.l.</a:t>
            </a:r>
          </a:p>
          <a:p>
            <a:pPr marL="118872" indent="0">
              <a:buNone/>
            </a:pPr>
            <a:r>
              <a:rPr lang="cs-CZ" sz="2400" dirty="0" smtClean="0"/>
              <a:t>     (doba Mojžíše)</a:t>
            </a:r>
          </a:p>
          <a:p>
            <a:pPr marL="118872" indent="0">
              <a:buNone/>
            </a:pPr>
            <a:endParaRPr lang="cs-CZ" sz="2400" dirty="0" smtClean="0"/>
          </a:p>
          <a:p>
            <a:r>
              <a:rPr lang="cs-CZ" sz="2400" dirty="0" smtClean="0"/>
              <a:t>asi 1000 př.n.l. –judsko-izraelský stát</a:t>
            </a:r>
          </a:p>
          <a:p>
            <a:pPr marL="118872" indent="0">
              <a:buNone/>
            </a:pPr>
            <a:r>
              <a:rPr lang="cs-CZ" sz="2400" dirty="0" smtClean="0"/>
              <a:t>    (králové – Saul, David, Šalamoun)</a:t>
            </a:r>
          </a:p>
          <a:p>
            <a:pPr marL="118872" indent="0">
              <a:buNone/>
            </a:pPr>
            <a:endParaRPr lang="cs-CZ" sz="2400" dirty="0" smtClean="0"/>
          </a:p>
          <a:p>
            <a:r>
              <a:rPr lang="cs-CZ" sz="2400" dirty="0" smtClean="0"/>
              <a:t>později 2 samostatné státy: Judsko a Izrael</a:t>
            </a:r>
          </a:p>
          <a:p>
            <a:endParaRPr lang="cs-CZ" sz="2400" dirty="0" smtClean="0"/>
          </a:p>
          <a:p>
            <a:r>
              <a:rPr lang="cs-CZ" sz="2400" dirty="0" smtClean="0"/>
              <a:t>zničeny Asyřany a Babyloňany </a:t>
            </a:r>
            <a:r>
              <a:rPr lang="el-GR" sz="2400" dirty="0" smtClean="0"/>
              <a:t>→</a:t>
            </a:r>
            <a:r>
              <a:rPr lang="cs-CZ" sz="2400" dirty="0" smtClean="0"/>
              <a:t> nadvláda Řeků → Římanů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8173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Mapa izraelského království v časech smrti krále Davida (10.stol.př.n.l.)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18872" indent="0">
              <a:buNone/>
            </a:pPr>
            <a:endParaRPr lang="cs-CZ" sz="14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772816"/>
            <a:ext cx="8532535" cy="44989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40494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JUDAISMUS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32856"/>
            <a:ext cx="8229600" cy="4267944"/>
          </a:xfrm>
        </p:spPr>
        <p:txBody>
          <a:bodyPr>
            <a:normAutofit fontScale="92500" lnSpcReduction="20000"/>
          </a:bodyPr>
          <a:lstStyle/>
          <a:p>
            <a:r>
              <a:rPr lang="cs-CZ" sz="2600" dirty="0" err="1" smtClean="0"/>
              <a:t>monoteické</a:t>
            </a:r>
            <a:r>
              <a:rPr lang="cs-CZ" sz="2600" dirty="0" smtClean="0"/>
              <a:t> náboženství</a:t>
            </a:r>
          </a:p>
          <a:p>
            <a:r>
              <a:rPr lang="cs-CZ" sz="2600" dirty="0"/>
              <a:t>bůh Jahve (JHWH)</a:t>
            </a:r>
          </a:p>
          <a:p>
            <a:r>
              <a:rPr lang="cs-CZ" sz="2600" dirty="0" smtClean="0"/>
              <a:t>vzniklo ve 2.tisíciletí př.n.l.</a:t>
            </a:r>
          </a:p>
          <a:p>
            <a:endParaRPr lang="cs-CZ" sz="2600" dirty="0" smtClean="0"/>
          </a:p>
          <a:p>
            <a:r>
              <a:rPr lang="cs-CZ" sz="2600" dirty="0"/>
              <a:t>Židé – vyvolený </a:t>
            </a:r>
            <a:r>
              <a:rPr lang="cs-CZ" sz="2600" dirty="0" smtClean="0"/>
              <a:t>národ</a:t>
            </a:r>
          </a:p>
          <a:p>
            <a:r>
              <a:rPr lang="cs-CZ" sz="2600" dirty="0" smtClean="0"/>
              <a:t>smlouva mezi Bohem a Izraelity</a:t>
            </a:r>
            <a:endParaRPr lang="cs-CZ" sz="2600" dirty="0"/>
          </a:p>
          <a:p>
            <a:r>
              <a:rPr lang="cs-CZ" sz="2600" dirty="0" smtClean="0"/>
              <a:t>Bůh dal židovskému národu Zákon → zapsán do Bible</a:t>
            </a:r>
          </a:p>
          <a:p>
            <a:r>
              <a:rPr lang="cs-CZ" sz="2600" dirty="0" smtClean="0"/>
              <a:t>(z </a:t>
            </a:r>
            <a:r>
              <a:rPr lang="cs-CZ" sz="2600" dirty="0" err="1" smtClean="0"/>
              <a:t>řec.</a:t>
            </a:r>
            <a:r>
              <a:rPr lang="cs-CZ" sz="2600" b="1" i="1" dirty="0" err="1" smtClean="0"/>
              <a:t>biblia</a:t>
            </a:r>
            <a:r>
              <a:rPr lang="cs-CZ" sz="2600" dirty="0" smtClean="0"/>
              <a:t> = knihy)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r>
              <a:rPr lang="cs-CZ" sz="2400" i="1" dirty="0" smtClean="0">
                <a:solidFill>
                  <a:srgbClr val="0070C0"/>
                </a:solidFill>
              </a:rPr>
              <a:t>Davidova hvězda – symbol Židů a judaismu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484784"/>
            <a:ext cx="1838924" cy="15606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437112"/>
            <a:ext cx="1896515" cy="21882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45207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BIBLE </a:t>
            </a:r>
            <a:r>
              <a:rPr lang="cs-CZ" dirty="0"/>
              <a:t>(PÍSMO SVATÉ)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literatura, která zasáhla celý svět nejvíce</a:t>
            </a:r>
          </a:p>
          <a:p>
            <a:endParaRPr lang="cs-CZ" sz="2400" dirty="0" smtClean="0"/>
          </a:p>
          <a:p>
            <a:r>
              <a:rPr lang="cs-CZ" sz="2400" dirty="0" smtClean="0"/>
              <a:t>soubor textů liturgických, historických, právních, pravidel morálky a náboženství, textů jen literárních</a:t>
            </a:r>
          </a:p>
          <a:p>
            <a:endParaRPr lang="cs-CZ" sz="2400" dirty="0" smtClean="0"/>
          </a:p>
          <a:p>
            <a:r>
              <a:rPr lang="cs-CZ" sz="2400" dirty="0"/>
              <a:t>nejrozšířenější a nejčtenější kniha na světě</a:t>
            </a:r>
          </a:p>
          <a:p>
            <a:pPr marL="118872" indent="0">
              <a:buNone/>
            </a:pPr>
            <a:r>
              <a:rPr lang="cs-CZ" sz="2400" dirty="0"/>
              <a:t>     (přeložena asi do </a:t>
            </a:r>
            <a:r>
              <a:rPr lang="cs-CZ" sz="2400" b="1" dirty="0"/>
              <a:t>1800 jazyků a dialektů</a:t>
            </a:r>
            <a:r>
              <a:rPr lang="cs-CZ" sz="2400" dirty="0" smtClean="0"/>
              <a:t>)</a:t>
            </a:r>
          </a:p>
          <a:p>
            <a:pPr marL="118872" indent="0">
              <a:buNone/>
            </a:pPr>
            <a:endParaRPr lang="cs-CZ" sz="2400" dirty="0"/>
          </a:p>
          <a:p>
            <a:pPr marL="118872" indent="0">
              <a:buNone/>
            </a:pPr>
            <a:endParaRPr lang="cs-CZ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768880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BIBLE </a:t>
            </a:r>
            <a:r>
              <a:rPr lang="cs-CZ" dirty="0" smtClean="0"/>
              <a:t>V ČECHÁCH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400" b="1" dirty="0"/>
              <a:t>staroslověnština</a:t>
            </a:r>
            <a:r>
              <a:rPr lang="cs-CZ" sz="2400" dirty="0"/>
              <a:t> – Cyril a Metoděj</a:t>
            </a:r>
          </a:p>
          <a:p>
            <a:pPr marL="118872" indent="0">
              <a:buNone/>
            </a:pPr>
            <a:r>
              <a:rPr lang="cs-CZ" sz="2400" dirty="0"/>
              <a:t>                                         </a:t>
            </a:r>
            <a:r>
              <a:rPr lang="cs-CZ" sz="2400" dirty="0" smtClean="0"/>
              <a:t>   863 </a:t>
            </a:r>
            <a:r>
              <a:rPr lang="cs-CZ" sz="2400" dirty="0"/>
              <a:t>– Velká Morava</a:t>
            </a:r>
          </a:p>
          <a:p>
            <a:r>
              <a:rPr lang="cs-CZ" sz="2400" b="1" dirty="0"/>
              <a:t>čeština </a:t>
            </a:r>
            <a:r>
              <a:rPr lang="cs-CZ" sz="2400" dirty="0"/>
              <a:t>– </a:t>
            </a:r>
            <a:r>
              <a:rPr lang="cs-CZ" sz="2400" dirty="0" smtClean="0"/>
              <a:t>14.století</a:t>
            </a:r>
          </a:p>
          <a:p>
            <a:pPr marL="118872" indent="0">
              <a:buNone/>
            </a:pPr>
            <a:endParaRPr lang="cs-CZ" sz="2400" dirty="0"/>
          </a:p>
          <a:p>
            <a:r>
              <a:rPr lang="cs-CZ" sz="2400" b="1" dirty="0"/>
              <a:t>Bible </a:t>
            </a:r>
            <a:r>
              <a:rPr lang="cs-CZ" sz="2400" b="1" dirty="0" smtClean="0"/>
              <a:t>kralická</a:t>
            </a:r>
          </a:p>
          <a:p>
            <a:pPr marL="118872" indent="0">
              <a:buNone/>
            </a:pPr>
            <a:r>
              <a:rPr lang="cs-CZ" sz="1800" dirty="0" smtClean="0">
                <a:hlinkClick r:id="rId2"/>
              </a:rPr>
              <a:t>http</a:t>
            </a:r>
            <a:r>
              <a:rPr lang="cs-CZ" sz="1800" dirty="0">
                <a:hlinkClick r:id="rId2"/>
              </a:rPr>
              <a:t>://</a:t>
            </a:r>
            <a:r>
              <a:rPr lang="cs-CZ" sz="1800" dirty="0" smtClean="0">
                <a:hlinkClick r:id="rId2"/>
              </a:rPr>
              <a:t>cs.wikisource.org/wiki/Bible_Kralick%C3%A1</a:t>
            </a:r>
            <a:endParaRPr lang="cs-CZ" sz="1800" dirty="0" smtClean="0"/>
          </a:p>
          <a:p>
            <a:endParaRPr lang="cs-CZ" sz="1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pPr marL="118872" indent="0">
              <a:buNone/>
            </a:pPr>
            <a:r>
              <a:rPr lang="cs-CZ" sz="2400" i="1" dirty="0" smtClean="0">
                <a:solidFill>
                  <a:srgbClr val="FF0000"/>
                </a:solidFill>
              </a:rPr>
              <a:t>                           1579- první díl tzv. </a:t>
            </a:r>
            <a:r>
              <a:rPr lang="cs-CZ" sz="2400" i="1" dirty="0" err="1" smtClean="0">
                <a:solidFill>
                  <a:srgbClr val="FF0000"/>
                </a:solidFill>
              </a:rPr>
              <a:t>Šestidílky</a:t>
            </a:r>
            <a:r>
              <a:rPr lang="cs-CZ" sz="2400" i="1" dirty="0" smtClean="0">
                <a:solidFill>
                  <a:srgbClr val="FF0000"/>
                </a:solidFill>
              </a:rPr>
              <a:t> </a:t>
            </a:r>
            <a:endParaRPr lang="cs-CZ" sz="2400" i="1" dirty="0">
              <a:solidFill>
                <a:srgbClr val="FF0000"/>
              </a:solidFill>
            </a:endParaRP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636912"/>
            <a:ext cx="2524125" cy="381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542141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BIBLE (PÍSMO SVATÉ)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03648" y="1775191"/>
            <a:ext cx="7283152" cy="4625609"/>
          </a:xfrm>
        </p:spPr>
        <p:txBody>
          <a:bodyPr>
            <a:normAutofit/>
          </a:bodyPr>
          <a:lstStyle/>
          <a:p>
            <a:pPr marL="118872" indent="0">
              <a:buNone/>
            </a:pPr>
            <a:r>
              <a:rPr lang="cs-CZ" sz="2400" b="1" dirty="0" smtClean="0"/>
              <a:t>2 části</a:t>
            </a:r>
            <a:r>
              <a:rPr lang="cs-CZ" sz="2400" dirty="0" smtClean="0"/>
              <a:t>:</a:t>
            </a:r>
          </a:p>
          <a:p>
            <a:pPr marL="118872" indent="0">
              <a:buNone/>
            </a:pPr>
            <a:endParaRPr lang="cs-CZ" sz="2400" dirty="0" smtClean="0"/>
          </a:p>
          <a:p>
            <a:pPr marL="118872" indent="0">
              <a:buNone/>
            </a:pPr>
            <a:r>
              <a:rPr lang="cs-CZ" sz="2800" b="1" dirty="0" smtClean="0">
                <a:solidFill>
                  <a:srgbClr val="FFC000"/>
                </a:solidFill>
              </a:rPr>
              <a:t>STARÝ ZÁKON </a:t>
            </a:r>
            <a:r>
              <a:rPr lang="cs-CZ" sz="2800" dirty="0" smtClean="0"/>
              <a:t>(45 knih)</a:t>
            </a:r>
          </a:p>
          <a:p>
            <a:r>
              <a:rPr lang="cs-CZ" sz="2800" dirty="0" smtClean="0"/>
              <a:t>judaismus, 12.-2.st.př.n.l.</a:t>
            </a:r>
          </a:p>
          <a:p>
            <a:r>
              <a:rPr lang="cs-CZ" sz="2800" dirty="0" smtClean="0"/>
              <a:t>hebrejská literatura</a:t>
            </a:r>
          </a:p>
          <a:p>
            <a:endParaRPr lang="cs-CZ" sz="2800" dirty="0" smtClean="0"/>
          </a:p>
          <a:p>
            <a:pPr marL="118872" indent="0">
              <a:buNone/>
            </a:pPr>
            <a:r>
              <a:rPr lang="cs-CZ" sz="2800" b="1" dirty="0" smtClean="0">
                <a:solidFill>
                  <a:srgbClr val="FFC000"/>
                </a:solidFill>
              </a:rPr>
              <a:t>NOVÝ ZÁKON </a:t>
            </a:r>
            <a:r>
              <a:rPr lang="cs-CZ" sz="2800" dirty="0" smtClean="0"/>
              <a:t>(27 knih)</a:t>
            </a:r>
          </a:p>
          <a:p>
            <a:r>
              <a:rPr lang="cs-CZ" sz="2800" dirty="0" smtClean="0"/>
              <a:t>křesťanství, 1.-2.st.n.l.</a:t>
            </a:r>
          </a:p>
          <a:p>
            <a:r>
              <a:rPr lang="cs-CZ" sz="2800" dirty="0" smtClean="0"/>
              <a:t>středověká literatura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1072241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STARÝ ZÁKON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988840"/>
            <a:ext cx="8003232" cy="4411960"/>
          </a:xfrm>
          <a:ln>
            <a:solidFill>
              <a:schemeClr val="bg1"/>
            </a:solidFill>
          </a:ln>
        </p:spPr>
        <p:txBody>
          <a:bodyPr/>
          <a:lstStyle/>
          <a:p>
            <a:r>
              <a:rPr lang="cs-CZ" sz="2400" dirty="0" smtClean="0"/>
              <a:t>vznik - 12.-2.st.př.n.l.</a:t>
            </a:r>
            <a:endParaRPr lang="cs-CZ" sz="2400" b="1" dirty="0" smtClean="0"/>
          </a:p>
          <a:p>
            <a:r>
              <a:rPr lang="cs-CZ" sz="2400" b="1" dirty="0"/>
              <a:t>j</a:t>
            </a:r>
            <a:r>
              <a:rPr lang="cs-CZ" sz="2400" b="1" dirty="0" smtClean="0"/>
              <a:t>azyk</a:t>
            </a:r>
            <a:r>
              <a:rPr lang="cs-CZ" sz="2400" dirty="0" smtClean="0"/>
              <a:t>: hebrejský, část aramejský</a:t>
            </a:r>
          </a:p>
          <a:p>
            <a:pPr marL="118872" indent="0">
              <a:buNone/>
            </a:pPr>
            <a:endParaRPr lang="cs-CZ" sz="2400" dirty="0" smtClean="0"/>
          </a:p>
          <a:p>
            <a:r>
              <a:rPr lang="cs-CZ" sz="2400" dirty="0" smtClean="0"/>
              <a:t>soubor </a:t>
            </a:r>
            <a:r>
              <a:rPr lang="cs-CZ" sz="2400" dirty="0"/>
              <a:t>45 knih</a:t>
            </a:r>
          </a:p>
          <a:p>
            <a:r>
              <a:rPr lang="cs-CZ" sz="2400" dirty="0" err="1"/>
              <a:t>pův</a:t>
            </a:r>
            <a:r>
              <a:rPr lang="cs-CZ" sz="2400" dirty="0"/>
              <a:t>. náboženské texty</a:t>
            </a:r>
          </a:p>
          <a:p>
            <a:pPr marL="118872" indent="0">
              <a:buNone/>
            </a:pPr>
            <a:endParaRPr lang="cs-CZ" sz="2400" dirty="0"/>
          </a:p>
          <a:p>
            <a:r>
              <a:rPr lang="cs-CZ" sz="2400" dirty="0"/>
              <a:t>žánrově různorodé</a:t>
            </a:r>
          </a:p>
          <a:p>
            <a:pPr marL="118872" indent="0">
              <a:buNone/>
            </a:pPr>
            <a:r>
              <a:rPr lang="cs-CZ" sz="2400" dirty="0"/>
              <a:t>(mýtická vyprávění, historická, úvahy, duchovní  a milostné písně, přísloví, mravní zásady, …) </a:t>
            </a:r>
          </a:p>
          <a:p>
            <a:endParaRPr lang="cs-CZ" sz="2400" b="1" dirty="0" smtClean="0">
              <a:solidFill>
                <a:srgbClr val="FFC000"/>
              </a:solidFill>
            </a:endParaRPr>
          </a:p>
          <a:p>
            <a:pPr marL="118872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1187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STARÝ ZÁKON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772817"/>
            <a:ext cx="7560840" cy="4627984"/>
          </a:xfrm>
        </p:spPr>
        <p:txBody>
          <a:bodyPr/>
          <a:lstStyle/>
          <a:p>
            <a:pPr marL="118872" indent="0">
              <a:buNone/>
            </a:pPr>
            <a:r>
              <a:rPr lang="cs-CZ" sz="2400" dirty="0" smtClean="0"/>
              <a:t>obsahuje:</a:t>
            </a:r>
          </a:p>
          <a:p>
            <a:pPr marL="118872" indent="0">
              <a:buNone/>
            </a:pPr>
            <a:endParaRPr lang="cs-CZ" sz="2400" dirty="0" smtClean="0"/>
          </a:p>
          <a:p>
            <a:pPr marL="633222" indent="-514350">
              <a:buAutoNum type="arabicParenR"/>
            </a:pPr>
            <a:r>
              <a:rPr lang="cs-CZ" b="1" dirty="0" smtClean="0">
                <a:solidFill>
                  <a:srgbClr val="FFC000"/>
                </a:solidFill>
              </a:rPr>
              <a:t>TÓRA </a:t>
            </a:r>
            <a:r>
              <a:rPr lang="cs-CZ" b="1" dirty="0">
                <a:solidFill>
                  <a:srgbClr val="FFC000"/>
                </a:solidFill>
              </a:rPr>
              <a:t>(ZÁKON) neboli PENTATEUCH ( 5 KNIH MOJŽÍŠOVÝCH</a:t>
            </a:r>
            <a:r>
              <a:rPr lang="cs-CZ" b="1" dirty="0" smtClean="0">
                <a:solidFill>
                  <a:srgbClr val="FFC000"/>
                </a:solidFill>
              </a:rPr>
              <a:t>)</a:t>
            </a:r>
          </a:p>
          <a:p>
            <a:pPr marL="633222" indent="-514350">
              <a:buAutoNum type="arabicParenR"/>
            </a:pPr>
            <a:endParaRPr lang="cs-CZ" b="1" dirty="0">
              <a:solidFill>
                <a:srgbClr val="FFC000"/>
              </a:solidFill>
            </a:endParaRPr>
          </a:p>
          <a:p>
            <a:pPr marL="633222" indent="-514350">
              <a:buAutoNum type="arabicParenR" startAt="2"/>
            </a:pPr>
            <a:r>
              <a:rPr lang="cs-CZ" b="1" dirty="0" smtClean="0">
                <a:solidFill>
                  <a:srgbClr val="FFC000"/>
                </a:solidFill>
              </a:rPr>
              <a:t>KNIHY PROROKŮ</a:t>
            </a:r>
          </a:p>
          <a:p>
            <a:pPr marL="633222" indent="-514350">
              <a:buAutoNum type="arabicParenR" startAt="2"/>
            </a:pPr>
            <a:endParaRPr lang="cs-CZ" b="1" dirty="0" smtClean="0">
              <a:solidFill>
                <a:srgbClr val="FFC000"/>
              </a:solidFill>
            </a:endParaRPr>
          </a:p>
          <a:p>
            <a:pPr marL="633222" indent="-514350">
              <a:buAutoNum type="arabicParenR" startAt="3"/>
            </a:pPr>
            <a:r>
              <a:rPr lang="cs-CZ" b="1" dirty="0" smtClean="0">
                <a:solidFill>
                  <a:srgbClr val="FFC000"/>
                </a:solidFill>
              </a:rPr>
              <a:t>SPISY</a:t>
            </a:r>
          </a:p>
          <a:p>
            <a:pPr marL="118872" indent="0">
              <a:buNone/>
            </a:pP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2040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118872" indent="0"/>
            <a:r>
              <a:rPr lang="cs-CZ" sz="4800" dirty="0">
                <a:solidFill>
                  <a:srgbClr val="FFC000"/>
                </a:solidFill>
              </a:rPr>
              <a:t> </a:t>
            </a:r>
            <a:r>
              <a:rPr lang="cs-CZ" sz="4800" dirty="0" smtClean="0">
                <a:solidFill>
                  <a:srgbClr val="FFC000"/>
                </a:solidFill>
              </a:rPr>
              <a:t> 1) PĚT </a:t>
            </a:r>
            <a:r>
              <a:rPr lang="cs-CZ" sz="4800" dirty="0">
                <a:solidFill>
                  <a:srgbClr val="FFC000"/>
                </a:solidFill>
              </a:rPr>
              <a:t>KNIH </a:t>
            </a:r>
            <a:r>
              <a:rPr lang="cs-CZ" sz="4800" dirty="0" smtClean="0">
                <a:solidFill>
                  <a:srgbClr val="FFC000"/>
                </a:solidFill>
              </a:rPr>
              <a:t>MOJŽÍŠOVÝCH</a:t>
            </a:r>
            <a:endParaRPr lang="cs-CZ" sz="4800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775191"/>
            <a:ext cx="8075240" cy="4625609"/>
          </a:xfrm>
        </p:spPr>
        <p:txBody>
          <a:bodyPr>
            <a:normAutofit/>
          </a:bodyPr>
          <a:lstStyle/>
          <a:p>
            <a:pPr marL="118872" indent="0">
              <a:buNone/>
            </a:pPr>
            <a:endParaRPr lang="cs-CZ" sz="2400" b="1" u="sng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576072" indent="-457200">
              <a:buAutoNum type="arabicPeriod"/>
            </a:pPr>
            <a:r>
              <a:rPr lang="cs-CZ" sz="2800" dirty="0" smtClean="0"/>
              <a:t>kniha </a:t>
            </a:r>
            <a:r>
              <a:rPr lang="cs-CZ" sz="2800" b="1" dirty="0" smtClean="0"/>
              <a:t>- </a:t>
            </a:r>
            <a:r>
              <a:rPr lang="cs-CZ" sz="2800" b="1" dirty="0" smtClean="0">
                <a:solidFill>
                  <a:srgbClr val="FFC000"/>
                </a:solidFill>
              </a:rPr>
              <a:t>Genesis</a:t>
            </a:r>
            <a:r>
              <a:rPr lang="cs-CZ" sz="2800" b="1" dirty="0" smtClean="0"/>
              <a:t> (Stvoření)</a:t>
            </a:r>
          </a:p>
          <a:p>
            <a:pPr marL="118872" indent="0">
              <a:buNone/>
            </a:pPr>
            <a:endParaRPr lang="cs-CZ" sz="2400" b="1" dirty="0" smtClean="0"/>
          </a:p>
          <a:p>
            <a:r>
              <a:rPr lang="cs-CZ" sz="2400" dirty="0" smtClean="0"/>
              <a:t>stvoření světa, Adam a Eva, Kain a Ábel, potopa světa a Noe, stavba babylonské věže, zmatení jazyků, praotec Abraham, …</a:t>
            </a:r>
          </a:p>
          <a:p>
            <a:r>
              <a:rPr lang="cs-CZ" sz="2400" dirty="0" smtClean="0"/>
              <a:t>prodání do egyptského zajetí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54801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dirty="0">
                <a:solidFill>
                  <a:srgbClr val="FFC000"/>
                </a:solidFill>
              </a:rPr>
              <a:t> </a:t>
            </a:r>
            <a:r>
              <a:rPr lang="cs-CZ" sz="4400" dirty="0" smtClean="0">
                <a:solidFill>
                  <a:srgbClr val="FFC000"/>
                </a:solidFill>
              </a:rPr>
              <a:t> 1) PĚT </a:t>
            </a:r>
            <a:r>
              <a:rPr lang="cs-CZ" sz="4400" dirty="0">
                <a:solidFill>
                  <a:srgbClr val="FFC000"/>
                </a:solidFill>
              </a:rPr>
              <a:t>KNIH MOJŽÍŠOVÝCH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775191"/>
            <a:ext cx="7931224" cy="4625609"/>
          </a:xfrm>
        </p:spPr>
        <p:txBody>
          <a:bodyPr>
            <a:normAutofit/>
          </a:bodyPr>
          <a:lstStyle/>
          <a:p>
            <a:pPr marL="118872" indent="0">
              <a:buNone/>
            </a:pPr>
            <a:endParaRPr lang="cs-CZ" sz="2400" dirty="0" smtClean="0"/>
          </a:p>
          <a:p>
            <a:pPr marL="118872" indent="0">
              <a:buNone/>
            </a:pPr>
            <a:r>
              <a:rPr lang="cs-CZ" sz="2800" dirty="0" smtClean="0"/>
              <a:t>2.kniha – </a:t>
            </a:r>
            <a:r>
              <a:rPr lang="cs-CZ" sz="2800" b="1" dirty="0" smtClean="0">
                <a:solidFill>
                  <a:srgbClr val="FFC000"/>
                </a:solidFill>
              </a:rPr>
              <a:t>Exodus</a:t>
            </a:r>
            <a:r>
              <a:rPr lang="cs-CZ" sz="2800" dirty="0" smtClean="0"/>
              <a:t> </a:t>
            </a:r>
            <a:r>
              <a:rPr lang="cs-CZ" sz="2800" b="1" dirty="0" smtClean="0"/>
              <a:t>(Vyjití)</a:t>
            </a:r>
          </a:p>
          <a:p>
            <a:pPr marL="118872" indent="0">
              <a:buNone/>
            </a:pPr>
            <a:endParaRPr lang="cs-CZ" sz="2400" b="1" dirty="0" smtClean="0"/>
          </a:p>
          <a:p>
            <a:r>
              <a:rPr lang="cs-CZ" sz="2400" dirty="0" smtClean="0"/>
              <a:t>vyvedení z egyptského zajetí</a:t>
            </a:r>
          </a:p>
          <a:p>
            <a:r>
              <a:rPr lang="cs-CZ" sz="2400" dirty="0" smtClean="0"/>
              <a:t>Mojžíš – hora Sinaj – DESATERO </a:t>
            </a:r>
          </a:p>
          <a:p>
            <a:r>
              <a:rPr lang="cs-CZ" sz="2400" dirty="0" smtClean="0"/>
              <a:t>přechod přes Rudé moře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54801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dirty="0" smtClean="0">
                <a:solidFill>
                  <a:srgbClr val="FFC000"/>
                </a:solidFill>
              </a:rPr>
              <a:t>  1) PĚT </a:t>
            </a:r>
            <a:r>
              <a:rPr lang="cs-CZ" sz="4400" dirty="0">
                <a:solidFill>
                  <a:srgbClr val="FFC000"/>
                </a:solidFill>
              </a:rPr>
              <a:t>KNIH MOJŽÍŠOVÝCH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916832"/>
            <a:ext cx="8003232" cy="4483968"/>
          </a:xfrm>
        </p:spPr>
        <p:txBody>
          <a:bodyPr>
            <a:normAutofit/>
          </a:bodyPr>
          <a:lstStyle/>
          <a:p>
            <a:pPr marL="118872" indent="0">
              <a:buNone/>
            </a:pPr>
            <a:r>
              <a:rPr lang="cs-CZ" sz="2800" dirty="0" smtClean="0"/>
              <a:t>3.kniha – </a:t>
            </a:r>
            <a:r>
              <a:rPr lang="cs-CZ" sz="2800" b="1" dirty="0" err="1" smtClean="0">
                <a:solidFill>
                  <a:schemeClr val="accent1">
                    <a:lumMod val="75000"/>
                  </a:schemeClr>
                </a:solidFill>
              </a:rPr>
              <a:t>Leviticus</a:t>
            </a:r>
            <a:endParaRPr lang="cs-CZ" sz="28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118872" indent="0">
              <a:buNone/>
            </a:pPr>
            <a:endParaRPr lang="cs-CZ" sz="28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118872" indent="0">
              <a:buNone/>
            </a:pPr>
            <a:r>
              <a:rPr lang="cs-CZ" sz="2800" dirty="0" smtClean="0"/>
              <a:t>4.kniha – </a:t>
            </a:r>
            <a:r>
              <a:rPr lang="cs-CZ" sz="2800" b="1" dirty="0" err="1" smtClean="0">
                <a:solidFill>
                  <a:schemeClr val="accent1">
                    <a:lumMod val="75000"/>
                  </a:schemeClr>
                </a:solidFill>
              </a:rPr>
              <a:t>Numeri</a:t>
            </a:r>
            <a:endParaRPr lang="cs-CZ" sz="28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118872" indent="0">
              <a:buNone/>
            </a:pPr>
            <a:endParaRPr lang="cs-CZ" sz="28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118872" indent="0">
              <a:buNone/>
            </a:pPr>
            <a:r>
              <a:rPr lang="cs-CZ" sz="2800" dirty="0" smtClean="0"/>
              <a:t>5.kniha - 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Deuteronomium  </a:t>
            </a:r>
            <a:endParaRPr lang="cs-CZ" sz="2800" b="1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24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400" dirty="0" smtClean="0"/>
              <a:t>Mojžíšovy promluvy </a:t>
            </a:r>
          </a:p>
          <a:p>
            <a:r>
              <a:rPr lang="cs-CZ" sz="2400" dirty="0" smtClean="0"/>
              <a:t>náboženská  a etická ponaučení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54801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1252728"/>
          </a:xfrm>
        </p:spPr>
        <p:txBody>
          <a:bodyPr/>
          <a:lstStyle/>
          <a:p>
            <a:r>
              <a:rPr lang="cs-CZ" dirty="0" smtClean="0"/>
              <a:t>   2) KNIHY PROROKŮ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2060848"/>
            <a:ext cx="8003232" cy="4339952"/>
          </a:xfrm>
        </p:spPr>
        <p:txBody>
          <a:bodyPr>
            <a:normAutofit/>
          </a:bodyPr>
          <a:lstStyle/>
          <a:p>
            <a:pPr marL="118872" indent="0">
              <a:buNone/>
            </a:pPr>
            <a:r>
              <a:rPr lang="cs-CZ" sz="2800" dirty="0" smtClean="0"/>
              <a:t>= knihy prorocké a historické</a:t>
            </a:r>
          </a:p>
          <a:p>
            <a:pPr marL="118872" indent="0">
              <a:buNone/>
            </a:pPr>
            <a:endParaRPr lang="cs-CZ" sz="2400" dirty="0" smtClean="0"/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Knihy Soudců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Knihy Samuelovy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Knihy Královské </a:t>
            </a:r>
            <a:r>
              <a:rPr lang="cs-CZ" sz="2800" dirty="0" smtClean="0"/>
              <a:t>(dějiny Židů)</a:t>
            </a:r>
          </a:p>
          <a:p>
            <a:r>
              <a:rPr lang="cs-CZ" sz="2800" dirty="0" smtClean="0"/>
              <a:t>Knihy o životě a skutcích proroků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54801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3) Spisy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775191"/>
            <a:ext cx="7931224" cy="4625609"/>
          </a:xfrm>
        </p:spPr>
        <p:txBody>
          <a:bodyPr>
            <a:normAutofit/>
          </a:bodyPr>
          <a:lstStyle/>
          <a:p>
            <a:endParaRPr lang="cs-CZ" sz="28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Žalmy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Job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Přísloví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Píseň písní (Šalamounova píseň)</a:t>
            </a:r>
            <a:endParaRPr lang="cs-CZ" sz="28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1843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600" dirty="0"/>
              <a:t>Sochorová Marie: </a:t>
            </a:r>
            <a:r>
              <a:rPr lang="cs-CZ" sz="1600" i="1" dirty="0"/>
              <a:t>Literatura v kostce pro SŠ</a:t>
            </a:r>
            <a:r>
              <a:rPr lang="cs-CZ" sz="1600" dirty="0"/>
              <a:t>, Fragment, 2007, ISBN 978-80-253-0652-9</a:t>
            </a:r>
          </a:p>
          <a:p>
            <a:r>
              <a:rPr lang="cs-CZ" sz="1600" dirty="0"/>
              <a:t>Hrabák Josef: </a:t>
            </a:r>
            <a:r>
              <a:rPr lang="cs-CZ" sz="1600" i="1" dirty="0"/>
              <a:t>Literatura pro 1.ročník středních škol</a:t>
            </a:r>
            <a:r>
              <a:rPr lang="cs-CZ" sz="1600" dirty="0"/>
              <a:t>, SPN, 1977, publikace č. </a:t>
            </a:r>
            <a:r>
              <a:rPr lang="cs-CZ" sz="1600" dirty="0" smtClean="0"/>
              <a:t>71-15-11</a:t>
            </a:r>
          </a:p>
          <a:p>
            <a:r>
              <a:rPr lang="cs-CZ" sz="1600" dirty="0" smtClean="0"/>
              <a:t>Dr. </a:t>
            </a:r>
            <a:r>
              <a:rPr lang="cs-CZ" sz="1600" dirty="0" err="1" smtClean="0"/>
              <a:t>Dowley</a:t>
            </a:r>
            <a:r>
              <a:rPr lang="cs-CZ" sz="1600" dirty="0" smtClean="0"/>
              <a:t> Tom: </a:t>
            </a:r>
            <a:r>
              <a:rPr lang="cs-CZ" sz="1600" i="1" dirty="0" smtClean="0"/>
              <a:t>Školní průvodce Biblí, </a:t>
            </a:r>
            <a:r>
              <a:rPr lang="cs-CZ" sz="1600" dirty="0" smtClean="0"/>
              <a:t>Česká biblická společnost, 1994, ISBN 80-85810-00-X</a:t>
            </a:r>
          </a:p>
          <a:p>
            <a:endParaRPr lang="cs-CZ" sz="1600" dirty="0"/>
          </a:p>
          <a:p>
            <a:r>
              <a:rPr lang="cs-CZ" sz="1600" dirty="0"/>
              <a:t>VOLNÉ DÍLO. </a:t>
            </a:r>
            <a:r>
              <a:rPr lang="cs-CZ" sz="1600" i="1" dirty="0" err="1"/>
              <a:t>Wikipedia</a:t>
            </a:r>
            <a:r>
              <a:rPr lang="cs-CZ" sz="1600" dirty="0"/>
              <a:t> [online]. [cit. 6.1.2014]. Dostupný na WWW: </a:t>
            </a:r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cs.wikipedia.org/wiki/Soubor:Kralice.jpg</a:t>
            </a:r>
            <a:endParaRPr lang="cs-CZ" sz="1600" dirty="0" smtClean="0"/>
          </a:p>
          <a:p>
            <a:r>
              <a:rPr lang="cs-CZ" sz="1600" dirty="0" smtClean="0"/>
              <a:t>AMORUSO</a:t>
            </a:r>
            <a:r>
              <a:rPr lang="cs-CZ" sz="1600" dirty="0"/>
              <a:t>. </a:t>
            </a:r>
            <a:r>
              <a:rPr lang="cs-CZ" sz="1600" i="1" dirty="0" err="1"/>
              <a:t>Wikipedia</a:t>
            </a:r>
            <a:r>
              <a:rPr lang="cs-CZ" sz="1600" dirty="0"/>
              <a:t> [online]. [cit. 6.1.2014]. Dostupný na WWW: </a:t>
            </a:r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cs.wikipedia.org/wiki/Soubor:Davids-kingdom.jpg</a:t>
            </a:r>
            <a:endParaRPr lang="cs-CZ" sz="1600" dirty="0" smtClean="0"/>
          </a:p>
          <a:p>
            <a:r>
              <a:rPr lang="cs-CZ" sz="1600" dirty="0" smtClean="0"/>
              <a:t>VOLNÉ </a:t>
            </a:r>
            <a:r>
              <a:rPr lang="cs-CZ" sz="1600" dirty="0"/>
              <a:t>DÍLO. </a:t>
            </a:r>
            <a:r>
              <a:rPr lang="cs-CZ" sz="1600" i="1" dirty="0" err="1"/>
              <a:t>Wikipedia</a:t>
            </a:r>
            <a:r>
              <a:rPr lang="cs-CZ" sz="1600" dirty="0"/>
              <a:t> [online]. [cit. 6.1.2014]. Dostupný na WWW: </a:t>
            </a:r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cs.wikipedia.org/wiki/Soubor:Star_of_David.svg</a:t>
            </a:r>
            <a:endParaRPr lang="cs-CZ" sz="1600" dirty="0" smtClean="0"/>
          </a:p>
          <a:p>
            <a:r>
              <a:rPr lang="cs-CZ" sz="1600" dirty="0"/>
              <a:t>MARCIN N®. </a:t>
            </a:r>
            <a:r>
              <a:rPr lang="cs-CZ" sz="1600" i="1" dirty="0" err="1"/>
              <a:t>Wikipedia</a:t>
            </a:r>
            <a:r>
              <a:rPr lang="cs-CZ" sz="1600" dirty="0"/>
              <a:t> [online]. [cit. 6.1.2014]. Dostupný na WWW: </a:t>
            </a:r>
            <a:r>
              <a:rPr lang="cs-CZ" sz="1600" dirty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cs.wikipedia.org/wiki/Soubor:Menora.svg</a:t>
            </a:r>
            <a:endParaRPr lang="cs-CZ" sz="1600" dirty="0" smtClean="0"/>
          </a:p>
          <a:p>
            <a:endParaRPr lang="cs-CZ" sz="1600" dirty="0" smtClean="0"/>
          </a:p>
          <a:p>
            <a:endParaRPr lang="cs-CZ" sz="16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51040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293</TotalTime>
  <Words>547</Words>
  <Application>Microsoft Office PowerPoint</Application>
  <PresentationFormat>Předvádění na obrazovce (4:3)</PresentationFormat>
  <Paragraphs>145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16</vt:i4>
      </vt:variant>
    </vt:vector>
  </HeadingPairs>
  <TitlesOfParts>
    <vt:vector size="18" baseType="lpstr">
      <vt:lpstr>Motiv systému Office</vt:lpstr>
      <vt:lpstr>Modul</vt:lpstr>
      <vt:lpstr>Prezentace aplikace PowerPoint</vt:lpstr>
      <vt:lpstr>Hebrejská literatura</vt:lpstr>
      <vt:lpstr>  HEBREJSKÁ LITERATURA</vt:lpstr>
      <vt:lpstr>Mapa izraelského království v časech smrti krále Davida (10.stol.př.n.l.)</vt:lpstr>
      <vt:lpstr>  JUDAISMUS</vt:lpstr>
      <vt:lpstr>  BIBLE (PÍSMO SVATÉ)</vt:lpstr>
      <vt:lpstr>BIBLE V ČECHÁCH</vt:lpstr>
      <vt:lpstr>BIBLE (PÍSMO SVATÉ)</vt:lpstr>
      <vt:lpstr>  STARÝ ZÁKON</vt:lpstr>
      <vt:lpstr>  STARÝ ZÁKON </vt:lpstr>
      <vt:lpstr>  1) PĚT KNIH MOJŽÍŠOVÝCH</vt:lpstr>
      <vt:lpstr>  1) PĚT KNIH MOJŽÍŠOVÝCH</vt:lpstr>
      <vt:lpstr>  1) PĚT KNIH MOJŽÍŠOVÝCH</vt:lpstr>
      <vt:lpstr>   2) KNIHY PROROKŮ</vt:lpstr>
      <vt:lpstr>  3) Spisy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UZIVATEL</dc:creator>
  <cp:lastModifiedBy>Hana Keprová</cp:lastModifiedBy>
  <cp:revision>38</cp:revision>
  <dcterms:created xsi:type="dcterms:W3CDTF">2013-08-16T13:39:07Z</dcterms:created>
  <dcterms:modified xsi:type="dcterms:W3CDTF">2014-01-06T12:42:34Z</dcterms:modified>
</cp:coreProperties>
</file>