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sldIdLst>
    <p:sldId id="272" r:id="rId3"/>
    <p:sldId id="256" r:id="rId4"/>
    <p:sldId id="257" r:id="rId5"/>
    <p:sldId id="286" r:id="rId6"/>
    <p:sldId id="287" r:id="rId7"/>
    <p:sldId id="288" r:id="rId8"/>
    <p:sldId id="259" r:id="rId9"/>
    <p:sldId id="283" r:id="rId10"/>
    <p:sldId id="260" r:id="rId11"/>
    <p:sldId id="261" r:id="rId12"/>
    <p:sldId id="289" r:id="rId13"/>
    <p:sldId id="276" r:id="rId14"/>
    <p:sldId id="290" r:id="rId15"/>
    <p:sldId id="278" r:id="rId16"/>
    <p:sldId id="280" r:id="rId17"/>
    <p:sldId id="281" r:id="rId18"/>
    <p:sldId id="292" r:id="rId19"/>
    <p:sldId id="262" r:id="rId20"/>
    <p:sldId id="266" r:id="rId21"/>
    <p:sldId id="285" r:id="rId22"/>
    <p:sldId id="291" r:id="rId23"/>
    <p:sldId id="293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3300"/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D7C5-6E5B-4F09-96F4-DF724CE92A08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A5E5B-C2A5-4D6C-8431-96DAE461ED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01813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D7C5-6E5B-4F09-96F4-DF724CE92A08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A5E5B-C2A5-4D6C-8431-96DAE461ED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92750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D7C5-6E5B-4F09-96F4-DF724CE92A08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A5E5B-C2A5-4D6C-8431-96DAE461ED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71493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D7C5-6E5B-4F09-96F4-DF724CE92A08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A5E5B-C2A5-4D6C-8431-96DAE461ED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89307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D7C5-6E5B-4F09-96F4-DF724CE92A08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A5E5B-C2A5-4D6C-8431-96DAE461ED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60771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D7C5-6E5B-4F09-96F4-DF724CE92A08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A5E5B-C2A5-4D6C-8431-96DAE461ED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16234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D7C5-6E5B-4F09-96F4-DF724CE92A08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A5E5B-C2A5-4D6C-8431-96DAE461ED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13256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D7C5-6E5B-4F09-96F4-DF724CE92A08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A5E5B-C2A5-4D6C-8431-96DAE461ED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8609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D7C5-6E5B-4F09-96F4-DF724CE92A08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A5E5B-C2A5-4D6C-8431-96DAE461ED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49842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D7C5-6E5B-4F09-96F4-DF724CE92A08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A5E5B-C2A5-4D6C-8431-96DAE461ED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51044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D7C5-6E5B-4F09-96F4-DF724CE92A08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A5E5B-C2A5-4D6C-8431-96DAE461ED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484748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D7C5-6E5B-4F09-96F4-DF724CE92A08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A5E5B-C2A5-4D6C-8431-96DAE461ED6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D7C5-6E5B-4F09-96F4-DF724CE92A08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A5E5B-C2A5-4D6C-8431-96DAE461ED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D7C5-6E5B-4F09-96F4-DF724CE92A08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A5E5B-C2A5-4D6C-8431-96DAE461ED6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D7C5-6E5B-4F09-96F4-DF724CE92A08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A5E5B-C2A5-4D6C-8431-96DAE461ED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D7C5-6E5B-4F09-96F4-DF724CE92A08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A5E5B-C2A5-4D6C-8431-96DAE461ED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D7C5-6E5B-4F09-96F4-DF724CE92A08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A5E5B-C2A5-4D6C-8431-96DAE461ED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D7C5-6E5B-4F09-96F4-DF724CE92A08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A5E5B-C2A5-4D6C-8431-96DAE461ED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D7C5-6E5B-4F09-96F4-DF724CE92A08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A5E5B-C2A5-4D6C-8431-96DAE461ED6E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1865D7C5-6E5B-4F09-96F4-DF724CE92A08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F46A5E5B-C2A5-4D6C-8431-96DAE461ED6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D7C5-6E5B-4F09-96F4-DF724CE92A08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A5E5B-C2A5-4D6C-8431-96DAE461ED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D7C5-6E5B-4F09-96F4-DF724CE92A08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A5E5B-C2A5-4D6C-8431-96DAE461ED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65D7C5-6E5B-4F09-96F4-DF724CE92A08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6A5E5B-C2A5-4D6C-8431-96DAE461ED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1907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1865D7C5-6E5B-4F09-96F4-DF724CE92A08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F46A5E5B-C2A5-4D6C-8431-96DAE461ED6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e/e7/Ephesus_library-650px.jpg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16.jpeg"/><Relationship Id="rId4" Type="http://schemas.openxmlformats.org/officeDocument/2006/relationships/hyperlink" Target="//upload.wikimedia.org/wikipedia/commons/9/91/CorinthianOrderPantheon.jpg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Ephesus_library-650px.jpg" TargetMode="External"/><Relationship Id="rId3" Type="http://schemas.openxmlformats.org/officeDocument/2006/relationships/hyperlink" Target="http://cs.wikipedia.org/wiki/Soubor:AntikeGriechen1.jpg" TargetMode="External"/><Relationship Id="rId7" Type="http://schemas.openxmlformats.org/officeDocument/2006/relationships/hyperlink" Target="http://cs.wikipedia.org/wiki/Soubor:MiletusIonicStoa.jpg" TargetMode="External"/><Relationship Id="rId2" Type="http://schemas.openxmlformats.org/officeDocument/2006/relationships/hyperlink" Target="http://cs.wikipedia.org/wiki/Soubor:Parthenon_from_west.jpg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cs.wikipedia.org/wiki/Soubor:The_maussolleion_model_dsc02711-miniaturk_nevit.jpg" TargetMode="External"/><Relationship Id="rId5" Type="http://schemas.openxmlformats.org/officeDocument/2006/relationships/hyperlink" Target="http://cs.wikipedia.org/wiki/Soubor:Attica_06-13_Athens_54_View_from_Philopappos_-_Acropolis_Hill.jpg" TargetMode="External"/><Relationship Id="rId4" Type="http://schemas.openxmlformats.org/officeDocument/2006/relationships/hyperlink" Target="http://cs.wikipedia.org/wiki/Soubor:Miniaturk_009.jpg" TargetMode="Externa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Ac_artemisephesus.jpg" TargetMode="External"/><Relationship Id="rId3" Type="http://schemas.openxmlformats.org/officeDocument/2006/relationships/hyperlink" Target="http://cs.wikipedia.org/wiki/Soubor:Parnassus.jpg" TargetMode="External"/><Relationship Id="rId7" Type="http://schemas.openxmlformats.org/officeDocument/2006/relationships/hyperlink" Target="http://cs.wikipedia.org/wiki/Soubor:CorinthianOrderPantheon.jpg" TargetMode="External"/><Relationship Id="rId2" Type="http://schemas.openxmlformats.org/officeDocument/2006/relationships/hyperlink" Target="http://cs.wikipedia.org/wiki/Soubor:Muses_sarcophagus_Louvre_MR880.jpg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cs.wikipedia.org/wiki/Soubor:Jonisk1.png" TargetMode="External"/><Relationship Id="rId5" Type="http://schemas.openxmlformats.org/officeDocument/2006/relationships/hyperlink" Target="http://cs.wikipedia.org/wiki/Soubor:Parthenon_from_south.jpg" TargetMode="External"/><Relationship Id="rId10" Type="http://schemas.openxmlformats.org/officeDocument/2006/relationships/hyperlink" Target="http://cs.wikipedia.org/wiki/Soubor:Ancient_Roman_theater_in_Myra.jpg" TargetMode="External"/><Relationship Id="rId4" Type="http://schemas.openxmlformats.org/officeDocument/2006/relationships/hyperlink" Target="http://cs.wikipedia.org/wiki/Soubor:Doric.JPG" TargetMode="External"/><Relationship Id="rId9" Type="http://schemas.openxmlformats.org/officeDocument/2006/relationships/hyperlink" Target="http://cs.wikipedia.org/wiki/Soubor:Glanum04.JPG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FEC_BritMus_Roman_021.JPG" TargetMode="External"/><Relationship Id="rId2" Type="http://schemas.openxmlformats.org/officeDocument/2006/relationships/hyperlink" Target="http://cs.wikipedia.org/wiki/Soubor:Statue_of_Zeus.jpg" TargetMode="Externa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://cs.wikipedia.org/wiki/Soubor:Lycian_Apollo_Louvre_lef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27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8" name="Picture 10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24750" y="549275"/>
            <a:ext cx="503238" cy="4889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45791" dir="3378596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935596" y="1844824"/>
            <a:ext cx="7272808" cy="4392637"/>
          </a:xfrm>
        </p:spPr>
        <p:txBody>
          <a:bodyPr>
            <a:normAutofit/>
          </a:bodyPr>
          <a:lstStyle/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ŠKOLA:		Gymnázium, Tanvald, Školní 305, příspěvková 		organizace</a:t>
            </a: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ČÍSLO PROJEKTU:	CZ.1.07/1.5.00/34.0434</a:t>
            </a: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NÁZEV PROJEKTU:	Šablony – Gymnázium Tanvald</a:t>
            </a: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ČÍSLO ŠABLONY:	III/2 Inovace a zkvalitnění výuky </a:t>
            </a:r>
            <a:r>
              <a:rPr lang="cs-CZ" sz="1400" dirty="0" smtClean="0">
                <a:solidFill>
                  <a:schemeClr val="tx1"/>
                </a:solidFill>
              </a:rPr>
              <a:t>prostřednictvím ICT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AUTOR</a:t>
            </a:r>
            <a:r>
              <a:rPr lang="cs-CZ" sz="1400" dirty="0" smtClean="0">
                <a:solidFill>
                  <a:schemeClr val="tx1"/>
                </a:solidFill>
              </a:rPr>
              <a:t>:                                Mgr. Hana KEPROVÁ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TEMATICKÁ OBLAST</a:t>
            </a:r>
            <a:r>
              <a:rPr lang="cs-CZ" sz="1400" dirty="0" smtClean="0">
                <a:solidFill>
                  <a:schemeClr val="tx1"/>
                </a:solidFill>
              </a:rPr>
              <a:t>:         </a:t>
            </a:r>
            <a:r>
              <a:rPr lang="cs-CZ" sz="1400" dirty="0">
                <a:solidFill>
                  <a:schemeClr val="tx1"/>
                </a:solidFill>
              </a:rPr>
              <a:t>ČESKÝ JAZYK</a:t>
            </a:r>
          </a:p>
          <a:p>
            <a:pPr algn="l">
              <a:lnSpc>
                <a:spcPct val="80000"/>
              </a:lnSpc>
            </a:pPr>
            <a:r>
              <a:rPr lang="cs-CZ" sz="1400" dirty="0" smtClean="0">
                <a:solidFill>
                  <a:schemeClr val="tx1"/>
                </a:solidFill>
              </a:rPr>
              <a:t>NÁZEV </a:t>
            </a:r>
            <a:r>
              <a:rPr lang="cs-CZ" sz="1400" dirty="0" err="1">
                <a:solidFill>
                  <a:schemeClr val="tx1"/>
                </a:solidFill>
              </a:rPr>
              <a:t>DUMu</a:t>
            </a:r>
            <a:r>
              <a:rPr lang="cs-CZ" sz="1400" dirty="0" smtClean="0">
                <a:solidFill>
                  <a:schemeClr val="tx1"/>
                </a:solidFill>
              </a:rPr>
              <a:t>:                    ANTICKÁ LITERTURA - úvod </a:t>
            </a:r>
          </a:p>
          <a:p>
            <a:pPr algn="l">
              <a:lnSpc>
                <a:spcPct val="80000"/>
              </a:lnSpc>
            </a:pPr>
            <a:r>
              <a:rPr lang="cs-CZ" sz="1400" dirty="0" smtClean="0">
                <a:solidFill>
                  <a:schemeClr val="tx1"/>
                </a:solidFill>
              </a:rPr>
              <a:t>POŘADOVÉ </a:t>
            </a:r>
            <a:r>
              <a:rPr lang="cs-CZ" sz="1400" dirty="0">
                <a:solidFill>
                  <a:schemeClr val="tx1"/>
                </a:solidFill>
              </a:rPr>
              <a:t>ČÍSLO </a:t>
            </a:r>
            <a:r>
              <a:rPr lang="cs-CZ" sz="1400" dirty="0" err="1">
                <a:solidFill>
                  <a:schemeClr val="tx1"/>
                </a:solidFill>
              </a:rPr>
              <a:t>DUMu</a:t>
            </a:r>
            <a:r>
              <a:rPr lang="cs-CZ" sz="1400" dirty="0" smtClean="0">
                <a:solidFill>
                  <a:schemeClr val="tx1"/>
                </a:solidFill>
              </a:rPr>
              <a:t>:    12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KÓD </a:t>
            </a:r>
            <a:r>
              <a:rPr lang="cs-CZ" sz="1400" dirty="0" err="1">
                <a:solidFill>
                  <a:schemeClr val="tx1"/>
                </a:solidFill>
              </a:rPr>
              <a:t>DUMu</a:t>
            </a:r>
            <a:r>
              <a:rPr lang="cs-CZ" sz="1400" dirty="0" smtClean="0">
                <a:solidFill>
                  <a:schemeClr val="tx1"/>
                </a:solidFill>
              </a:rPr>
              <a:t>:                         HK_CJ1R_12</a:t>
            </a:r>
          </a:p>
          <a:p>
            <a:pPr algn="l">
              <a:lnSpc>
                <a:spcPct val="80000"/>
              </a:lnSpc>
            </a:pPr>
            <a:r>
              <a:rPr lang="cs-CZ" sz="1400" dirty="0" smtClean="0">
                <a:solidFill>
                  <a:schemeClr val="tx1"/>
                </a:solidFill>
              </a:rPr>
              <a:t>DATUM </a:t>
            </a:r>
            <a:r>
              <a:rPr lang="cs-CZ" sz="1400" dirty="0">
                <a:solidFill>
                  <a:schemeClr val="tx1"/>
                </a:solidFill>
              </a:rPr>
              <a:t>TVORBY</a:t>
            </a:r>
            <a:r>
              <a:rPr lang="cs-CZ" sz="1400" dirty="0" smtClean="0">
                <a:solidFill>
                  <a:schemeClr val="tx1"/>
                </a:solidFill>
              </a:rPr>
              <a:t>:                1.11.2013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ANOTACE (ROČNÍK</a:t>
            </a:r>
            <a:r>
              <a:rPr lang="cs-CZ" sz="1400" dirty="0" smtClean="0">
                <a:solidFill>
                  <a:schemeClr val="tx1"/>
                </a:solidFill>
              </a:rPr>
              <a:t>):          1.ročník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 smtClean="0">
                <a:solidFill>
                  <a:schemeClr val="tx1"/>
                </a:solidFill>
              </a:rPr>
              <a:t>                                              Prezentace si klade za cíl seznámit žáky s historicko-společenským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                                              </a:t>
            </a:r>
            <a:r>
              <a:rPr lang="cs-CZ" sz="1400" dirty="0" smtClean="0">
                <a:solidFill>
                  <a:schemeClr val="tx1"/>
                </a:solidFill>
              </a:rPr>
              <a:t>kontextem starověké řecké literatury. Nejen slovy, ale hlavně  obrázky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   </a:t>
            </a:r>
            <a:r>
              <a:rPr lang="cs-CZ" sz="1400" dirty="0" smtClean="0">
                <a:solidFill>
                  <a:schemeClr val="tx1"/>
                </a:solidFill>
              </a:rPr>
              <a:t>                                           přibližuje antické umění – architekturu, sochařství, jazyk.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 smtClean="0">
                <a:solidFill>
                  <a:schemeClr val="tx1"/>
                </a:solidFill>
              </a:rPr>
              <a:t>    </a:t>
            </a:r>
          </a:p>
          <a:p>
            <a:pPr algn="l">
              <a:lnSpc>
                <a:spcPct val="80000"/>
              </a:lnSpc>
            </a:pPr>
            <a:r>
              <a:rPr lang="cs-CZ" sz="1400" dirty="0" smtClean="0">
                <a:solidFill>
                  <a:schemeClr val="tx1"/>
                </a:solidFill>
              </a:rPr>
              <a:t>METODICKÝ </a:t>
            </a:r>
            <a:r>
              <a:rPr lang="cs-CZ" sz="1400" dirty="0">
                <a:solidFill>
                  <a:schemeClr val="tx1"/>
                </a:solidFill>
              </a:rPr>
              <a:t>POKYN</a:t>
            </a:r>
            <a:r>
              <a:rPr lang="cs-CZ" sz="1400" dirty="0" smtClean="0">
                <a:solidFill>
                  <a:schemeClr val="tx1"/>
                </a:solidFill>
              </a:rPr>
              <a:t>:  ---</a:t>
            </a:r>
            <a:endParaRPr lang="cs-CZ" sz="1400" dirty="0">
              <a:solidFill>
                <a:schemeClr val="tx1"/>
              </a:solidFill>
            </a:endParaRPr>
          </a:p>
        </p:txBody>
      </p:sp>
      <p:pic>
        <p:nvPicPr>
          <p:cNvPr id="2052" name="obrázek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260350"/>
            <a:ext cx="5256212" cy="132556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5372100" y="319088"/>
            <a:ext cx="544513" cy="596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endParaRPr lang="cs-CZ"/>
          </a:p>
        </p:txBody>
      </p:sp>
      <p:sp>
        <p:nvSpPr>
          <p:cNvPr id="205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0" y="0"/>
            <a:ext cx="0" cy="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057" name="Rectangle 9"/>
          <p:cNvSpPr>
            <a:spLocks noChangeArrowheads="1"/>
          </p:cNvSpPr>
          <p:nvPr/>
        </p:nvSpPr>
        <p:spPr bwMode="auto">
          <a:xfrm>
            <a:off x="0" y="352425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203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ANTICKÁ LITERATURA -úvod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8310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ANTIKA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988840"/>
            <a:ext cx="8085584" cy="4625609"/>
          </a:xfrm>
        </p:spPr>
        <p:txBody>
          <a:bodyPr>
            <a:normAutofit/>
          </a:bodyPr>
          <a:lstStyle/>
          <a:p>
            <a:r>
              <a:rPr lang="cs-CZ" sz="2400" dirty="0"/>
              <a:t>z</a:t>
            </a:r>
            <a:r>
              <a:rPr lang="cs-CZ" sz="2400" dirty="0" smtClean="0"/>
              <a:t> lat. </a:t>
            </a:r>
            <a:r>
              <a:rPr lang="cs-CZ" sz="2400" b="1" i="1" dirty="0" err="1" smtClean="0"/>
              <a:t>antiquitas</a:t>
            </a:r>
            <a:r>
              <a:rPr lang="cs-CZ" sz="2400" dirty="0" smtClean="0"/>
              <a:t> = starobylost, starý věk</a:t>
            </a:r>
          </a:p>
          <a:p>
            <a:pPr marL="118872" indent="0">
              <a:buNone/>
            </a:pPr>
            <a:r>
              <a:rPr lang="cs-CZ" sz="2400" dirty="0" smtClean="0"/>
              <a:t>          </a:t>
            </a:r>
          </a:p>
          <a:p>
            <a:r>
              <a:rPr lang="cs-CZ" sz="2400" b="1" dirty="0" smtClean="0">
                <a:solidFill>
                  <a:srgbClr val="CC3300"/>
                </a:solidFill>
              </a:rPr>
              <a:t>ANTIKA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CC3300"/>
                </a:solidFill>
              </a:rPr>
              <a:t>je označení pro kulturu starověkého Řecka a Říma  </a:t>
            </a:r>
          </a:p>
          <a:p>
            <a:pPr marL="118872" indent="0">
              <a:buNone/>
            </a:pPr>
            <a:endParaRPr lang="cs-CZ" sz="2400" dirty="0" smtClean="0"/>
          </a:p>
          <a:p>
            <a:r>
              <a:rPr lang="cs-CZ" sz="2400" dirty="0" smtClean="0"/>
              <a:t>1000 př.n.l. – 476 n.l./ resp. 529 n.l.</a:t>
            </a:r>
          </a:p>
          <a:p>
            <a:endParaRPr lang="cs-CZ" sz="2400" dirty="0" smtClean="0"/>
          </a:p>
          <a:p>
            <a:r>
              <a:rPr lang="cs-CZ" sz="2400" dirty="0" smtClean="0"/>
              <a:t>základ evropské kultury</a:t>
            </a:r>
          </a:p>
          <a:p>
            <a:pPr marL="118872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(Řekové &gt; Římané &gt; Evropané)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01768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Antické památky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5"/>
            <a:ext cx="8686800" cy="4916016"/>
          </a:xfrm>
        </p:spPr>
        <p:txBody>
          <a:bodyPr>
            <a:normAutofit/>
          </a:bodyPr>
          <a:lstStyle/>
          <a:p>
            <a:pPr marL="118872" indent="0">
              <a:buNone/>
            </a:pPr>
            <a:r>
              <a:rPr lang="cs-CZ" sz="1800" i="1" dirty="0" smtClean="0">
                <a:solidFill>
                  <a:srgbClr val="FF0000"/>
                </a:solidFill>
              </a:rPr>
              <a:t>Parthenón – symbol starověkého Řecka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pPr marL="118872" indent="0">
              <a:buNone/>
            </a:pPr>
            <a:r>
              <a:rPr lang="cs-CZ" sz="1800" i="1" dirty="0" smtClean="0">
                <a:solidFill>
                  <a:srgbClr val="FF0000"/>
                </a:solidFill>
              </a:rPr>
              <a:t>                                                                      novodobá představa </a:t>
            </a:r>
            <a:r>
              <a:rPr lang="cs-CZ" sz="1800" i="1" dirty="0" err="1" smtClean="0">
                <a:solidFill>
                  <a:srgbClr val="FF0000"/>
                </a:solidFill>
              </a:rPr>
              <a:t>Arthemidina</a:t>
            </a:r>
            <a:r>
              <a:rPr lang="cs-CZ" sz="1800" i="1" dirty="0" smtClean="0">
                <a:solidFill>
                  <a:srgbClr val="FF0000"/>
                </a:solidFill>
              </a:rPr>
              <a:t> chrámu v </a:t>
            </a:r>
            <a:r>
              <a:rPr lang="cs-CZ" sz="1800" i="1" dirty="0" err="1" smtClean="0">
                <a:solidFill>
                  <a:srgbClr val="FF0000"/>
                </a:solidFill>
              </a:rPr>
              <a:t>Efezu</a:t>
            </a:r>
            <a:endParaRPr lang="cs-CZ" sz="1800" i="1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988840"/>
            <a:ext cx="4032448" cy="30243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348880"/>
            <a:ext cx="4530080" cy="33975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49792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Antické památky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6263" y="1772816"/>
            <a:ext cx="8229600" cy="4752528"/>
          </a:xfrm>
        </p:spPr>
        <p:txBody>
          <a:bodyPr>
            <a:normAutofit lnSpcReduction="10000"/>
          </a:bodyPr>
          <a:lstStyle/>
          <a:p>
            <a:pPr marL="118872" indent="0">
              <a:buNone/>
            </a:pPr>
            <a:r>
              <a:rPr lang="cs-CZ" sz="1800" i="1" dirty="0" smtClean="0">
                <a:solidFill>
                  <a:srgbClr val="FF0000"/>
                </a:solidFill>
              </a:rPr>
              <a:t>Akropolis v Athénách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pPr marL="118872" indent="0">
              <a:buNone/>
            </a:pPr>
            <a:r>
              <a:rPr lang="cs-CZ" sz="2400" dirty="0" smtClean="0"/>
              <a:t>                    </a:t>
            </a:r>
          </a:p>
          <a:p>
            <a:pPr marL="118872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</a:t>
            </a:r>
          </a:p>
          <a:p>
            <a:pPr marL="118872" indent="0">
              <a:buNone/>
            </a:pPr>
            <a:r>
              <a:rPr lang="cs-CZ" sz="2400" i="1" dirty="0">
                <a:solidFill>
                  <a:srgbClr val="FF0000"/>
                </a:solidFill>
              </a:rPr>
              <a:t> </a:t>
            </a:r>
            <a:r>
              <a:rPr lang="cs-CZ" sz="2400" i="1" dirty="0" smtClean="0">
                <a:solidFill>
                  <a:srgbClr val="FF0000"/>
                </a:solidFill>
              </a:rPr>
              <a:t>                               </a:t>
            </a:r>
            <a:r>
              <a:rPr lang="cs-CZ" sz="1800" i="1" dirty="0" smtClean="0">
                <a:solidFill>
                  <a:srgbClr val="FF0000"/>
                </a:solidFill>
              </a:rPr>
              <a:t>mauzoleum v </a:t>
            </a:r>
            <a:r>
              <a:rPr lang="cs-CZ" sz="1800" i="1" dirty="0" err="1" smtClean="0">
                <a:solidFill>
                  <a:srgbClr val="FF0000"/>
                </a:solidFill>
              </a:rPr>
              <a:t>Halikarnassu</a:t>
            </a:r>
            <a:endParaRPr lang="cs-CZ" sz="1800" i="1" dirty="0">
              <a:solidFill>
                <a:srgbClr val="FF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45" y="2204864"/>
            <a:ext cx="5061311" cy="34416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1246" y="1615838"/>
            <a:ext cx="3790142" cy="50535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11577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Antické památky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5"/>
            <a:ext cx="8229600" cy="4627985"/>
          </a:xfrm>
        </p:spPr>
        <p:txBody>
          <a:bodyPr>
            <a:normAutofit/>
          </a:bodyPr>
          <a:lstStyle/>
          <a:p>
            <a:pPr marL="118872" indent="0">
              <a:buNone/>
            </a:pPr>
            <a:r>
              <a:rPr lang="cs-CZ" sz="1800" i="1" dirty="0" smtClean="0">
                <a:solidFill>
                  <a:srgbClr val="FF0000"/>
                </a:solidFill>
              </a:rPr>
              <a:t>stoa v </a:t>
            </a:r>
            <a:r>
              <a:rPr lang="cs-CZ" sz="1800" i="1" dirty="0" err="1" smtClean="0">
                <a:solidFill>
                  <a:srgbClr val="FF0000"/>
                </a:solidFill>
              </a:rPr>
              <a:t>Milétu</a:t>
            </a:r>
            <a:endParaRPr lang="cs-CZ" sz="1800" i="1" dirty="0" smtClean="0">
              <a:solidFill>
                <a:srgbClr val="FF0000"/>
              </a:solidFill>
            </a:endParaRPr>
          </a:p>
          <a:p>
            <a:pPr marL="118872" indent="0">
              <a:buNone/>
            </a:pPr>
            <a:endParaRPr lang="cs-CZ" sz="2400" dirty="0"/>
          </a:p>
          <a:p>
            <a:pPr marL="118872" indent="0">
              <a:buNone/>
            </a:pPr>
            <a:r>
              <a:rPr lang="cs-CZ" sz="2400" dirty="0" smtClean="0"/>
              <a:t>                                                     </a:t>
            </a:r>
            <a:r>
              <a:rPr lang="cs-CZ" sz="1800" i="1" dirty="0" err="1" smtClean="0">
                <a:solidFill>
                  <a:srgbClr val="FF0000"/>
                </a:solidFill>
              </a:rPr>
              <a:t>Celsova</a:t>
            </a:r>
            <a:r>
              <a:rPr lang="cs-CZ" sz="1800" i="1" dirty="0" smtClean="0">
                <a:solidFill>
                  <a:srgbClr val="FF0000"/>
                </a:solidFill>
              </a:rPr>
              <a:t> </a:t>
            </a:r>
            <a:r>
              <a:rPr lang="cs-CZ" sz="1800" i="1" dirty="0">
                <a:solidFill>
                  <a:srgbClr val="FF0000"/>
                </a:solidFill>
              </a:rPr>
              <a:t>knihovna v </a:t>
            </a:r>
            <a:r>
              <a:rPr lang="cs-CZ" sz="1800" i="1" dirty="0" err="1" smtClean="0">
                <a:solidFill>
                  <a:srgbClr val="FF0000"/>
                </a:solidFill>
              </a:rPr>
              <a:t>Efezu</a:t>
            </a:r>
            <a:endParaRPr lang="cs-CZ" sz="1800" i="1" dirty="0" smtClean="0">
              <a:solidFill>
                <a:srgbClr val="FF0000"/>
              </a:solidFill>
            </a:endParaRPr>
          </a:p>
          <a:p>
            <a:pPr marL="118872" indent="0">
              <a:buNone/>
            </a:pPr>
            <a:endParaRPr lang="cs-CZ" sz="2400" dirty="0"/>
          </a:p>
          <a:p>
            <a:pPr marL="118872" indent="0">
              <a:buNone/>
            </a:pPr>
            <a:endParaRPr lang="cs-CZ" sz="2400" dirty="0" smtClean="0"/>
          </a:p>
          <a:p>
            <a:pPr marL="118872" indent="0">
              <a:buNone/>
            </a:pPr>
            <a:endParaRPr lang="cs-CZ" sz="2400" dirty="0"/>
          </a:p>
          <a:p>
            <a:pPr marL="118872" indent="0">
              <a:buNone/>
            </a:pPr>
            <a:endParaRPr lang="cs-CZ" sz="2400" dirty="0" smtClean="0"/>
          </a:p>
          <a:p>
            <a:pPr marL="118872" indent="0">
              <a:buNone/>
            </a:pPr>
            <a:endParaRPr lang="cs-CZ" sz="2400" dirty="0"/>
          </a:p>
          <a:p>
            <a:pPr marL="118872" indent="0">
              <a:buNone/>
            </a:pPr>
            <a:endParaRPr lang="cs-CZ" sz="2400" dirty="0" smtClean="0"/>
          </a:p>
          <a:p>
            <a:pPr marL="118872" indent="0">
              <a:buNone/>
            </a:pPr>
            <a:endParaRPr lang="cs-CZ" sz="2400" dirty="0"/>
          </a:p>
          <a:p>
            <a:pPr marL="118872" indent="0">
              <a:buNone/>
            </a:pPr>
            <a:endParaRPr lang="cs-CZ" sz="2400" dirty="0" smtClean="0"/>
          </a:p>
          <a:p>
            <a:pPr marL="118872" indent="0">
              <a:buNone/>
            </a:pPr>
            <a:endParaRPr lang="cs-CZ" sz="2400" dirty="0"/>
          </a:p>
          <a:p>
            <a:pPr marL="118872" indent="0">
              <a:buNone/>
            </a:pPr>
            <a:endParaRPr lang="cs-CZ" sz="2400" dirty="0" smtClean="0"/>
          </a:p>
          <a:p>
            <a:pPr marL="118872" indent="0">
              <a:buNone/>
            </a:pPr>
            <a:endParaRPr lang="cs-CZ" sz="24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256268"/>
            <a:ext cx="3456384" cy="31794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 descr="Soubor:Ephesus library-650px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4267" y="2996952"/>
            <a:ext cx="4885581" cy="3620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7046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ŘECKO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916832"/>
            <a:ext cx="8003232" cy="448396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2000 př.n.l. řecké kmeny</a:t>
            </a:r>
          </a:p>
          <a:p>
            <a:endParaRPr lang="cs-CZ" sz="2400" dirty="0" smtClean="0"/>
          </a:p>
          <a:p>
            <a:pPr marL="118872" indent="0">
              <a:buNone/>
            </a:pPr>
            <a:r>
              <a:rPr lang="cs-CZ" sz="2400" u="sng" dirty="0" smtClean="0"/>
              <a:t>příznivé přírodní podmínky</a:t>
            </a:r>
            <a:r>
              <a:rPr lang="cs-CZ" sz="2400" dirty="0" smtClean="0"/>
              <a:t>:</a:t>
            </a:r>
          </a:p>
          <a:p>
            <a:pPr marL="118872" indent="0">
              <a:buNone/>
            </a:pPr>
            <a:endParaRPr lang="cs-CZ" sz="2400" dirty="0" smtClean="0"/>
          </a:p>
          <a:p>
            <a:r>
              <a:rPr lang="cs-CZ" sz="2400" dirty="0" smtClean="0"/>
              <a:t>jih Balkánu – teplo</a:t>
            </a:r>
          </a:p>
          <a:p>
            <a:r>
              <a:rPr lang="cs-CZ" sz="2400" dirty="0" smtClean="0"/>
              <a:t>sever – nepřípustné hory x barbarům</a:t>
            </a:r>
          </a:p>
          <a:p>
            <a:r>
              <a:rPr lang="cs-CZ" sz="2400" dirty="0" smtClean="0"/>
              <a:t>ostrovy v Egejském moři</a:t>
            </a:r>
          </a:p>
          <a:p>
            <a:r>
              <a:rPr lang="cs-CZ" sz="2400" dirty="0" smtClean="0"/>
              <a:t>moře &gt; obchod s Asií a Evropou</a:t>
            </a:r>
          </a:p>
          <a:p>
            <a:endParaRPr lang="cs-CZ" sz="2800" dirty="0" smtClean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55407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i="1" dirty="0">
                <a:solidFill>
                  <a:srgbClr val="FF0000"/>
                </a:solidFill>
              </a:rPr>
              <a:t>Řecké osady (červeně) během 8. až 6. století př. n. l.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988840"/>
            <a:ext cx="7620000" cy="434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35150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ŘECKO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775191"/>
            <a:ext cx="8003232" cy="4625609"/>
          </a:xfrm>
        </p:spPr>
        <p:txBody>
          <a:bodyPr>
            <a:normAutofit/>
          </a:bodyPr>
          <a:lstStyle/>
          <a:p>
            <a:pPr marL="118872" indent="0">
              <a:buNone/>
            </a:pPr>
            <a:r>
              <a:rPr lang="cs-CZ" sz="2400" b="1" dirty="0" smtClean="0">
                <a:solidFill>
                  <a:srgbClr val="CC3300"/>
                </a:solidFill>
              </a:rPr>
              <a:t>Řekové:</a:t>
            </a:r>
          </a:p>
          <a:p>
            <a:pPr marL="118872" indent="0">
              <a:buNone/>
            </a:pPr>
            <a:endParaRPr lang="cs-CZ" sz="2400" b="1" dirty="0" smtClean="0"/>
          </a:p>
          <a:p>
            <a:r>
              <a:rPr lang="cs-CZ" sz="2400" dirty="0" smtClean="0"/>
              <a:t>kulturní a vzdělaný národ</a:t>
            </a:r>
          </a:p>
          <a:p>
            <a:r>
              <a:rPr lang="cs-CZ" sz="2400" dirty="0" smtClean="0"/>
              <a:t>olympijské hry (776 př.n.l.)</a:t>
            </a:r>
          </a:p>
          <a:p>
            <a:r>
              <a:rPr lang="cs-CZ" sz="2400" dirty="0" smtClean="0"/>
              <a:t>literární a hudební soutěže</a:t>
            </a:r>
          </a:p>
          <a:p>
            <a:r>
              <a:rPr lang="cs-CZ" sz="2400" dirty="0" smtClean="0"/>
              <a:t>vznik filosofie</a:t>
            </a:r>
          </a:p>
          <a:p>
            <a:pPr marL="118872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(</a:t>
            </a:r>
            <a:r>
              <a:rPr lang="cs-CZ" sz="2400" dirty="0" err="1" smtClean="0"/>
              <a:t>Milétos</a:t>
            </a:r>
            <a:r>
              <a:rPr lang="cs-CZ" sz="2400" dirty="0" smtClean="0"/>
              <a:t> – 7.st.př.n.l., později </a:t>
            </a:r>
            <a:r>
              <a:rPr lang="cs-CZ" sz="2400" dirty="0" err="1" smtClean="0"/>
              <a:t>Sókrates</a:t>
            </a:r>
            <a:r>
              <a:rPr lang="cs-CZ" sz="2400" dirty="0" smtClean="0"/>
              <a:t>, Platon, </a:t>
            </a:r>
          </a:p>
          <a:p>
            <a:pPr marL="118872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</a:t>
            </a:r>
            <a:r>
              <a:rPr lang="cs-CZ" sz="2400" dirty="0" err="1" smtClean="0"/>
              <a:t>Aristotelés</a:t>
            </a:r>
            <a:r>
              <a:rPr lang="cs-CZ" sz="2400" dirty="0" smtClean="0"/>
              <a:t>)</a:t>
            </a:r>
          </a:p>
          <a:p>
            <a:r>
              <a:rPr lang="cs-CZ" sz="2400" dirty="0" smtClean="0"/>
              <a:t> rozvoj demokracie</a:t>
            </a:r>
          </a:p>
          <a:p>
            <a:pPr marL="118872" indent="0">
              <a:buNone/>
            </a:pPr>
            <a:r>
              <a:rPr lang="cs-CZ" sz="2400" dirty="0" smtClean="0"/>
              <a:t>    (řecké městské státy POLIS – 5.-4.st.př.n.l)</a:t>
            </a:r>
          </a:p>
          <a:p>
            <a:pPr marL="118872" indent="0">
              <a:buNone/>
            </a:pPr>
            <a:endParaRPr lang="cs-CZ" sz="2800" dirty="0" smtClean="0"/>
          </a:p>
          <a:p>
            <a:endParaRPr lang="cs-CZ" sz="2800" dirty="0" smtClean="0"/>
          </a:p>
          <a:p>
            <a:endParaRPr lang="cs-CZ" sz="2800" dirty="0">
              <a:solidFill>
                <a:srgbClr val="CC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9605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ŘECKO - UMĚNÍ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19256" cy="5256584"/>
          </a:xfrm>
        </p:spPr>
        <p:txBody>
          <a:bodyPr>
            <a:normAutofit fontScale="92500" lnSpcReduction="20000"/>
          </a:bodyPr>
          <a:lstStyle/>
          <a:p>
            <a:pPr marL="118872" indent="0">
              <a:buNone/>
            </a:pPr>
            <a:r>
              <a:rPr lang="cs-CZ" sz="2400" b="1" dirty="0" smtClean="0">
                <a:solidFill>
                  <a:srgbClr val="CC3300"/>
                </a:solidFill>
              </a:rPr>
              <a:t>Patroni:</a:t>
            </a:r>
          </a:p>
          <a:p>
            <a:pPr marL="118872" indent="0">
              <a:buNone/>
            </a:pPr>
            <a:endParaRPr lang="cs-CZ" sz="2400" b="1" dirty="0" smtClean="0">
              <a:solidFill>
                <a:srgbClr val="CC3300"/>
              </a:solidFill>
            </a:endParaRPr>
          </a:p>
          <a:p>
            <a:r>
              <a:rPr lang="cs-CZ" sz="2400" dirty="0" smtClean="0"/>
              <a:t>bůh Slunce </a:t>
            </a:r>
            <a:r>
              <a:rPr lang="cs-CZ" sz="2400" dirty="0" smtClean="0">
                <a:solidFill>
                  <a:srgbClr val="CC3300"/>
                </a:solidFill>
              </a:rPr>
              <a:t>APOLLON</a:t>
            </a:r>
          </a:p>
          <a:p>
            <a:r>
              <a:rPr lang="cs-CZ" sz="2400" dirty="0" smtClean="0">
                <a:solidFill>
                  <a:srgbClr val="CC3300"/>
                </a:solidFill>
              </a:rPr>
              <a:t>9 MÚZ </a:t>
            </a:r>
            <a:r>
              <a:rPr lang="cs-CZ" sz="2400" dirty="0" smtClean="0"/>
              <a:t>(bohyně, dcery Dia)</a:t>
            </a:r>
          </a:p>
          <a:p>
            <a:r>
              <a:rPr lang="cs-CZ" sz="2400" dirty="0" smtClean="0"/>
              <a:t>sídlo: Parnas, Thesálie)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pPr marL="118872" indent="0">
              <a:buNone/>
            </a:pPr>
            <a:r>
              <a:rPr lang="cs-CZ" sz="2400" dirty="0" smtClean="0"/>
              <a:t>                                     </a:t>
            </a:r>
          </a:p>
          <a:p>
            <a:pPr marL="118872" indent="0">
              <a:buNone/>
            </a:pPr>
            <a:endParaRPr lang="cs-CZ" sz="2400" dirty="0"/>
          </a:p>
          <a:p>
            <a:pPr marL="118872" indent="0">
              <a:buNone/>
            </a:pPr>
            <a:endParaRPr lang="cs-CZ" sz="2400" dirty="0" smtClean="0"/>
          </a:p>
          <a:p>
            <a:pPr marL="118872" indent="0">
              <a:buNone/>
            </a:pPr>
            <a:endParaRPr lang="cs-CZ" sz="2400" dirty="0"/>
          </a:p>
          <a:p>
            <a:pPr marL="118872" indent="0">
              <a:buNone/>
            </a:pPr>
            <a:r>
              <a:rPr lang="cs-CZ" sz="2400" i="1" dirty="0" smtClean="0">
                <a:solidFill>
                  <a:srgbClr val="FF0000"/>
                </a:solidFill>
              </a:rPr>
              <a:t> </a:t>
            </a:r>
            <a:r>
              <a:rPr lang="cs-CZ" sz="1900" i="1" dirty="0" smtClean="0">
                <a:solidFill>
                  <a:srgbClr val="FF0000"/>
                </a:solidFill>
              </a:rPr>
              <a:t>Parnas</a:t>
            </a:r>
            <a:r>
              <a:rPr lang="cs-CZ" sz="2400" i="1" dirty="0" smtClean="0">
                <a:solidFill>
                  <a:srgbClr val="FF0000"/>
                </a:solidFill>
              </a:rPr>
              <a:t>                                              </a:t>
            </a:r>
          </a:p>
          <a:p>
            <a:pPr marL="118872" indent="0">
              <a:buNone/>
            </a:pPr>
            <a:r>
              <a:rPr lang="cs-CZ" sz="1900" i="1" dirty="0" smtClean="0">
                <a:solidFill>
                  <a:srgbClr val="FF0000"/>
                </a:solidFill>
              </a:rPr>
              <a:t>                                                       římská </a:t>
            </a:r>
            <a:r>
              <a:rPr lang="cs-CZ" sz="1900" i="1" dirty="0">
                <a:solidFill>
                  <a:srgbClr val="FF0000"/>
                </a:solidFill>
              </a:rPr>
              <a:t>kopie řeckého </a:t>
            </a:r>
            <a:r>
              <a:rPr lang="cs-CZ" sz="1900" i="1" dirty="0" smtClean="0">
                <a:solidFill>
                  <a:srgbClr val="FF0000"/>
                </a:solidFill>
              </a:rPr>
              <a:t>originálu</a:t>
            </a:r>
          </a:p>
          <a:p>
            <a:pPr marL="118872" indent="0">
              <a:buNone/>
            </a:pPr>
            <a:r>
              <a:rPr lang="cs-CZ" sz="2800" dirty="0" smtClean="0"/>
              <a:t>                                </a:t>
            </a:r>
            <a:endParaRPr lang="cs-CZ" sz="2800" i="1" dirty="0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56992"/>
            <a:ext cx="3361776" cy="2520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628056"/>
            <a:ext cx="2218648" cy="52029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00608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  ŘECKO </a:t>
            </a:r>
            <a:r>
              <a:rPr lang="cs-CZ" sz="4400" dirty="0"/>
              <a:t>- UMĚNÍ</a:t>
            </a:r>
            <a:endParaRPr lang="cs-CZ" sz="44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18872" indent="0">
              <a:buNone/>
            </a:pPr>
            <a:r>
              <a:rPr lang="cs-CZ" sz="1800" i="1" dirty="0">
                <a:solidFill>
                  <a:srgbClr val="FF0000"/>
                </a:solidFill>
              </a:rPr>
              <a:t>Múzy na sarkofágu (Řím, kolem 220)</a:t>
            </a:r>
            <a:endParaRPr lang="cs-CZ" sz="1800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16" y="2348880"/>
            <a:ext cx="8863193" cy="37890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46607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ŘECKO - architektura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12776"/>
            <a:ext cx="8219256" cy="4984976"/>
          </a:xfrm>
        </p:spPr>
        <p:txBody>
          <a:bodyPr>
            <a:normAutofit/>
          </a:bodyPr>
          <a:lstStyle/>
          <a:p>
            <a:pPr marL="118872" indent="0">
              <a:buNone/>
            </a:pPr>
            <a:endParaRPr lang="cs-CZ" sz="1800" b="1" dirty="0" smtClean="0"/>
          </a:p>
          <a:p>
            <a:pPr marL="118872" indent="0">
              <a:buNone/>
            </a:pPr>
            <a:r>
              <a:rPr lang="cs-CZ" sz="1800" b="1" dirty="0" smtClean="0"/>
              <a:t>dórský sloup</a:t>
            </a:r>
            <a:endParaRPr lang="cs-CZ" sz="18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340596" y="1412776"/>
            <a:ext cx="5346204" cy="4984976"/>
          </a:xfrm>
        </p:spPr>
        <p:txBody>
          <a:bodyPr>
            <a:normAutofit/>
          </a:bodyPr>
          <a:lstStyle/>
          <a:p>
            <a:pPr marL="118872" indent="0">
              <a:buNone/>
            </a:pPr>
            <a:endParaRPr lang="cs-CZ" sz="1800" b="1" dirty="0" smtClean="0"/>
          </a:p>
          <a:p>
            <a:pPr marL="118872" indent="0">
              <a:buNone/>
            </a:pPr>
            <a:r>
              <a:rPr lang="cs-CZ" sz="1800" b="1" dirty="0" smtClean="0"/>
              <a:t>iónský sloup                             korintský sloup</a:t>
            </a:r>
            <a:endParaRPr lang="cs-CZ" sz="18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2248918"/>
            <a:ext cx="2196343" cy="46010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0596" y="2248918"/>
            <a:ext cx="2095500" cy="1790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5" descr="Soubor:CorinthianOrderPantheon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2444" y="2248917"/>
            <a:ext cx="2719996" cy="4553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0905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ŘECKO - architektura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3568" y="1773936"/>
            <a:ext cx="3456384" cy="4623816"/>
          </a:xfrm>
        </p:spPr>
        <p:txBody>
          <a:bodyPr/>
          <a:lstStyle/>
          <a:p>
            <a:pPr marL="576072" indent="-457200">
              <a:buAutoNum type="alphaLcParenR"/>
            </a:pPr>
            <a:r>
              <a:rPr lang="cs-CZ" sz="2400" b="1" dirty="0" smtClean="0"/>
              <a:t>sloh dórský</a:t>
            </a:r>
          </a:p>
          <a:p>
            <a:pPr marL="118872" indent="0">
              <a:buNone/>
            </a:pPr>
            <a:endParaRPr lang="cs-CZ" sz="2400" b="1" dirty="0"/>
          </a:p>
          <a:p>
            <a:r>
              <a:rPr lang="cs-CZ" sz="2400" b="1" dirty="0">
                <a:solidFill>
                  <a:srgbClr val="0070C0"/>
                </a:solidFill>
              </a:rPr>
              <a:t>Parthenón</a:t>
            </a:r>
            <a:r>
              <a:rPr lang="cs-CZ" sz="2400" dirty="0"/>
              <a:t> na Akropoli</a:t>
            </a:r>
          </a:p>
          <a:p>
            <a:r>
              <a:rPr lang="cs-CZ" sz="2400" dirty="0"/>
              <a:t>výzdoba FEIDIAS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403648" y="1773936"/>
            <a:ext cx="7283152" cy="4623816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118872" indent="0">
              <a:buNone/>
            </a:pP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1" y="1556792"/>
            <a:ext cx="3312368" cy="49727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31409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ŘECKO - architektura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978896" cy="4623816"/>
          </a:xfrm>
        </p:spPr>
        <p:txBody>
          <a:bodyPr/>
          <a:lstStyle/>
          <a:p>
            <a:pPr marL="118872" indent="0">
              <a:buNone/>
            </a:pPr>
            <a:r>
              <a:rPr lang="cs-CZ" sz="2400" b="1" dirty="0" smtClean="0"/>
              <a:t>b) </a:t>
            </a:r>
            <a:r>
              <a:rPr lang="cs-CZ" sz="2400" b="1" dirty="0"/>
              <a:t>sloh </a:t>
            </a:r>
            <a:r>
              <a:rPr lang="cs-CZ" sz="2400" b="1" dirty="0" smtClean="0"/>
              <a:t>iónský</a:t>
            </a:r>
          </a:p>
          <a:p>
            <a:pPr marL="118872" indent="0">
              <a:buNone/>
            </a:pPr>
            <a:endParaRPr lang="cs-CZ" sz="2400" b="1" dirty="0"/>
          </a:p>
          <a:p>
            <a:pPr marL="118872" indent="0">
              <a:buNone/>
            </a:pPr>
            <a:r>
              <a:rPr lang="cs-CZ" sz="2400" b="1" dirty="0" err="1" smtClean="0">
                <a:solidFill>
                  <a:srgbClr val="0070C0"/>
                </a:solidFill>
              </a:rPr>
              <a:t>Arthemidin</a:t>
            </a:r>
            <a:r>
              <a:rPr lang="cs-CZ" sz="2400" b="1" dirty="0" smtClean="0">
                <a:solidFill>
                  <a:srgbClr val="0070C0"/>
                </a:solidFill>
              </a:rPr>
              <a:t> chrám v </a:t>
            </a:r>
            <a:r>
              <a:rPr lang="cs-CZ" sz="2400" b="1" dirty="0" err="1" smtClean="0">
                <a:solidFill>
                  <a:srgbClr val="0070C0"/>
                </a:solidFill>
              </a:rPr>
              <a:t>Efezu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796136" y="1772816"/>
            <a:ext cx="2880320" cy="3496624"/>
          </a:xfrm>
        </p:spPr>
        <p:txBody>
          <a:bodyPr/>
          <a:lstStyle/>
          <a:p>
            <a:pPr marL="118872" indent="0">
              <a:buNone/>
            </a:pPr>
            <a:r>
              <a:rPr lang="cs-CZ" sz="2400" b="1" dirty="0"/>
              <a:t>c) sloh korintský</a:t>
            </a:r>
          </a:p>
          <a:p>
            <a:pPr marL="118872" indent="0">
              <a:buNone/>
            </a:pPr>
            <a:endParaRPr lang="cs-CZ" b="1" dirty="0"/>
          </a:p>
          <a:p>
            <a:r>
              <a:rPr lang="cs-CZ" sz="2400" dirty="0"/>
              <a:t>větší zdobnost chrámů</a:t>
            </a:r>
          </a:p>
          <a:p>
            <a:r>
              <a:rPr lang="cs-CZ" sz="2400" dirty="0"/>
              <a:t>spíše v Římě</a:t>
            </a:r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9" y="3068960"/>
            <a:ext cx="4920547" cy="36904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36056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ŘECKO - architektura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628800"/>
            <a:ext cx="7869560" cy="4257020"/>
          </a:xfrm>
        </p:spPr>
        <p:txBody>
          <a:bodyPr/>
          <a:lstStyle/>
          <a:p>
            <a:pPr marL="118872" indent="0">
              <a:buNone/>
            </a:pPr>
            <a:r>
              <a:rPr lang="cs-CZ" sz="2400" dirty="0" smtClean="0"/>
              <a:t>STAVBY:</a:t>
            </a:r>
          </a:p>
          <a:p>
            <a:r>
              <a:rPr lang="cs-CZ" sz="2400" dirty="0" smtClean="0"/>
              <a:t>chrámy</a:t>
            </a:r>
          </a:p>
          <a:p>
            <a:r>
              <a:rPr lang="cs-CZ" sz="2400" dirty="0" smtClean="0"/>
              <a:t>veřejné budovy</a:t>
            </a:r>
          </a:p>
          <a:p>
            <a:r>
              <a:rPr lang="cs-CZ" sz="2400" dirty="0" err="1" smtClean="0"/>
              <a:t>hippodromy</a:t>
            </a:r>
            <a:r>
              <a:rPr lang="cs-CZ" sz="2400" dirty="0" smtClean="0"/>
              <a:t> (závodiště pro koně)</a:t>
            </a:r>
          </a:p>
          <a:p>
            <a:r>
              <a:rPr lang="cs-CZ" sz="2400" dirty="0" smtClean="0"/>
              <a:t>lázně (</a:t>
            </a:r>
            <a:r>
              <a:rPr lang="cs-CZ" sz="2400" dirty="0" err="1" smtClean="0"/>
              <a:t>thermy</a:t>
            </a:r>
            <a:r>
              <a:rPr lang="cs-CZ" sz="2400" dirty="0" smtClean="0"/>
              <a:t>)</a:t>
            </a:r>
          </a:p>
          <a:p>
            <a:r>
              <a:rPr lang="cs-CZ" sz="2400" dirty="0" smtClean="0"/>
              <a:t>divadla</a:t>
            </a:r>
          </a:p>
          <a:p>
            <a:r>
              <a:rPr lang="cs-CZ" sz="2400" dirty="0" smtClean="0"/>
              <a:t>mauzolea</a:t>
            </a:r>
          </a:p>
          <a:p>
            <a:endParaRPr lang="cs-CZ" sz="2400" dirty="0" smtClean="0"/>
          </a:p>
          <a:p>
            <a:endParaRPr lang="cs-CZ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9872" y="1863627"/>
            <a:ext cx="3394898" cy="25461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203026"/>
            <a:ext cx="3408219" cy="25561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97437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ŘECKO – sochařství, malířství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627984"/>
          </a:xfrm>
        </p:spPr>
        <p:txBody>
          <a:bodyPr>
            <a:normAutofit/>
          </a:bodyPr>
          <a:lstStyle/>
          <a:p>
            <a:pPr marL="118872" indent="0">
              <a:buNone/>
            </a:pPr>
            <a:r>
              <a:rPr lang="cs-CZ" sz="2400" b="1" dirty="0" smtClean="0"/>
              <a:t>                                                </a:t>
            </a:r>
            <a:r>
              <a:rPr lang="cs-CZ" sz="2400" b="1" i="1" dirty="0" smtClean="0">
                <a:solidFill>
                  <a:srgbClr val="FF0000"/>
                </a:solidFill>
              </a:rPr>
              <a:t>Diskobolos</a:t>
            </a:r>
          </a:p>
          <a:p>
            <a:pPr marL="118872" indent="0">
              <a:buNone/>
            </a:pPr>
            <a:endParaRPr lang="cs-CZ" sz="2400" b="1" dirty="0"/>
          </a:p>
          <a:p>
            <a:pPr marL="118872" indent="0">
              <a:buNone/>
            </a:pPr>
            <a:r>
              <a:rPr lang="cs-CZ" sz="2400" b="1" dirty="0" smtClean="0"/>
              <a:t>sochařství</a:t>
            </a:r>
            <a:r>
              <a:rPr lang="cs-CZ" sz="2400" dirty="0" smtClean="0"/>
              <a:t>:</a:t>
            </a:r>
          </a:p>
          <a:p>
            <a:r>
              <a:rPr lang="cs-CZ" sz="2400" dirty="0" smtClean="0"/>
              <a:t>MYRÓN  (Diskobolos)</a:t>
            </a:r>
          </a:p>
          <a:p>
            <a:r>
              <a:rPr lang="cs-CZ" sz="2400" dirty="0" smtClean="0"/>
              <a:t>FEIDIAS</a:t>
            </a:r>
          </a:p>
          <a:p>
            <a:endParaRPr lang="cs-CZ" sz="2400" dirty="0"/>
          </a:p>
          <a:p>
            <a:endParaRPr lang="cs-CZ" sz="2400" dirty="0" smtClean="0"/>
          </a:p>
          <a:p>
            <a:pPr marL="118872" indent="0">
              <a:buNone/>
            </a:pPr>
            <a:r>
              <a:rPr lang="cs-CZ" sz="2400" b="1" dirty="0" smtClean="0"/>
              <a:t>malířství:</a:t>
            </a:r>
          </a:p>
          <a:p>
            <a:r>
              <a:rPr lang="cs-CZ" sz="2400" dirty="0" smtClean="0"/>
              <a:t>fresková tvorba</a:t>
            </a:r>
          </a:p>
          <a:p>
            <a:r>
              <a:rPr lang="cs-CZ" sz="2400" dirty="0" smtClean="0"/>
              <a:t>malby na keramice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628800"/>
            <a:ext cx="3329947" cy="49949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62316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i="1" dirty="0" smtClean="0"/>
              <a:t>JEDEN ZE SEDMI DIVŮ SVĚTA</a:t>
            </a:r>
            <a:br>
              <a:rPr lang="cs-CZ" sz="2800" i="1" dirty="0" smtClean="0"/>
            </a:br>
            <a:r>
              <a:rPr lang="cs-CZ" sz="2800" i="1" dirty="0" smtClean="0"/>
              <a:t>Diova </a:t>
            </a:r>
            <a:r>
              <a:rPr lang="cs-CZ" sz="2800" i="1" dirty="0"/>
              <a:t>socha v </a:t>
            </a:r>
            <a:r>
              <a:rPr lang="cs-CZ" sz="2800" i="1" dirty="0" smtClean="0"/>
              <a:t>Olympii </a:t>
            </a:r>
            <a:r>
              <a:rPr lang="cs-CZ" sz="2800" i="1" dirty="0"/>
              <a:t>v představách </a:t>
            </a:r>
            <a:r>
              <a:rPr lang="cs-CZ" sz="2800" i="1" dirty="0" smtClean="0"/>
              <a:t>rytce (16.st.)</a:t>
            </a:r>
            <a:endParaRPr lang="cs-CZ" sz="2800" i="1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484784"/>
            <a:ext cx="6246902" cy="50958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06933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ŘECKO – jazyk a písmo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775191"/>
            <a:ext cx="8003232" cy="4625609"/>
          </a:xfrm>
        </p:spPr>
        <p:txBody>
          <a:bodyPr>
            <a:normAutofit/>
          </a:bodyPr>
          <a:lstStyle/>
          <a:p>
            <a:pPr marL="118872" indent="0">
              <a:buNone/>
            </a:pPr>
            <a:r>
              <a:rPr lang="cs-CZ" sz="2400" b="1" dirty="0" smtClean="0">
                <a:solidFill>
                  <a:srgbClr val="CC3300"/>
                </a:solidFill>
              </a:rPr>
              <a:t>3 hlavní dialekty jazyka</a:t>
            </a:r>
            <a:r>
              <a:rPr lang="cs-CZ" sz="2400" dirty="0" smtClean="0"/>
              <a:t>:</a:t>
            </a:r>
          </a:p>
          <a:p>
            <a:r>
              <a:rPr lang="cs-CZ" sz="2400" dirty="0" smtClean="0"/>
              <a:t>iónský → attičtina (</a:t>
            </a:r>
            <a:r>
              <a:rPr lang="cs-CZ" sz="2400" dirty="0" err="1" smtClean="0"/>
              <a:t>Attika</a:t>
            </a:r>
            <a:r>
              <a:rPr lang="cs-CZ" sz="2400" dirty="0" smtClean="0"/>
              <a:t>=Athény a okolí)</a:t>
            </a:r>
          </a:p>
          <a:p>
            <a:r>
              <a:rPr lang="cs-CZ" sz="2400" dirty="0" smtClean="0"/>
              <a:t>dórský</a:t>
            </a:r>
          </a:p>
          <a:p>
            <a:r>
              <a:rPr lang="cs-CZ" sz="2400" dirty="0"/>
              <a:t>a</a:t>
            </a:r>
            <a:r>
              <a:rPr lang="cs-CZ" sz="2400" dirty="0" smtClean="0"/>
              <a:t>iolský</a:t>
            </a:r>
          </a:p>
          <a:p>
            <a:endParaRPr lang="cs-CZ" sz="2400" dirty="0" smtClean="0"/>
          </a:p>
          <a:p>
            <a:pPr marL="118872" indent="0">
              <a:buNone/>
            </a:pPr>
            <a:r>
              <a:rPr lang="cs-CZ" sz="2400" b="1" dirty="0" smtClean="0">
                <a:solidFill>
                  <a:srgbClr val="CC3300"/>
                </a:solidFill>
              </a:rPr>
              <a:t>Písmo</a:t>
            </a:r>
            <a:r>
              <a:rPr lang="cs-CZ" sz="2400" dirty="0" smtClean="0">
                <a:solidFill>
                  <a:srgbClr val="FF0000"/>
                </a:solidFill>
              </a:rPr>
              <a:t>:</a:t>
            </a:r>
          </a:p>
          <a:p>
            <a:r>
              <a:rPr lang="cs-CZ" sz="2400" dirty="0" smtClean="0"/>
              <a:t>nejstarší z doby mykénské (16.-9.st.př.n.l.) </a:t>
            </a:r>
          </a:p>
          <a:p>
            <a:pPr marL="118872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&gt; převzali </a:t>
            </a:r>
            <a:r>
              <a:rPr lang="cs-CZ" sz="2400" dirty="0" smtClean="0">
                <a:solidFill>
                  <a:srgbClr val="CC3300"/>
                </a:solidFill>
              </a:rPr>
              <a:t>fénické </a:t>
            </a:r>
            <a:r>
              <a:rPr lang="cs-CZ" sz="2400" dirty="0" smtClean="0"/>
              <a:t>&gt; úpravy &gt; </a:t>
            </a:r>
            <a:r>
              <a:rPr lang="cs-CZ" sz="2400" dirty="0" smtClean="0">
                <a:solidFill>
                  <a:srgbClr val="CC3300"/>
                </a:solidFill>
              </a:rPr>
              <a:t>řecká alfabeta </a:t>
            </a:r>
          </a:p>
          <a:p>
            <a:pPr marL="118872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&gt; na západě </a:t>
            </a:r>
            <a:r>
              <a:rPr lang="cs-CZ" sz="2400" dirty="0" smtClean="0">
                <a:solidFill>
                  <a:srgbClr val="CC3300"/>
                </a:solidFill>
              </a:rPr>
              <a:t>latinka</a:t>
            </a:r>
            <a:r>
              <a:rPr lang="cs-CZ" sz="2400" dirty="0" smtClean="0"/>
              <a:t>, na východě </a:t>
            </a:r>
            <a:r>
              <a:rPr lang="cs-CZ" sz="2400" dirty="0" smtClean="0">
                <a:solidFill>
                  <a:srgbClr val="CC3300"/>
                </a:solidFill>
              </a:rPr>
              <a:t>cyrilice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13944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  ŘECKO – periodizace literatury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916832"/>
            <a:ext cx="8003232" cy="4483968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CC3300"/>
                </a:solidFill>
              </a:rPr>
              <a:t>PREHISTORICKÉ </a:t>
            </a:r>
            <a:r>
              <a:rPr lang="cs-CZ" sz="2400" dirty="0" smtClean="0"/>
              <a:t>– 12.-9.st.př.n.l.</a:t>
            </a:r>
            <a:endParaRPr lang="cs-CZ" sz="2400" dirty="0" smtClean="0">
              <a:solidFill>
                <a:srgbClr val="CC3300"/>
              </a:solidFill>
            </a:endParaRPr>
          </a:p>
          <a:p>
            <a:endParaRPr lang="cs-CZ" sz="2400" dirty="0" smtClean="0">
              <a:solidFill>
                <a:srgbClr val="CC3300"/>
              </a:solidFill>
            </a:endParaRPr>
          </a:p>
          <a:p>
            <a:r>
              <a:rPr lang="cs-CZ" sz="2400" b="1" dirty="0" smtClean="0">
                <a:solidFill>
                  <a:srgbClr val="CC3300"/>
                </a:solidFill>
              </a:rPr>
              <a:t>ARCHAICKÉ</a:t>
            </a:r>
            <a:r>
              <a:rPr lang="cs-CZ" sz="2400" b="1" dirty="0" smtClean="0"/>
              <a:t> </a:t>
            </a:r>
            <a:r>
              <a:rPr lang="cs-CZ" sz="2400" dirty="0" smtClean="0"/>
              <a:t>– 8.-6.st.př.n.l.</a:t>
            </a:r>
          </a:p>
          <a:p>
            <a:endParaRPr lang="cs-CZ" sz="2400" dirty="0" smtClean="0"/>
          </a:p>
          <a:p>
            <a:r>
              <a:rPr lang="cs-CZ" sz="2400" b="1" dirty="0" smtClean="0">
                <a:solidFill>
                  <a:srgbClr val="CC3300"/>
                </a:solidFill>
              </a:rPr>
              <a:t>ATTICKÉ (KLASICKÉ) </a:t>
            </a:r>
            <a:r>
              <a:rPr lang="cs-CZ" sz="2400" dirty="0" smtClean="0"/>
              <a:t>– 5.-4.st.př.n.l.</a:t>
            </a:r>
          </a:p>
          <a:p>
            <a:endParaRPr lang="cs-CZ" sz="2400" dirty="0" smtClean="0"/>
          </a:p>
          <a:p>
            <a:r>
              <a:rPr lang="cs-CZ" sz="2400" b="1" dirty="0" smtClean="0">
                <a:solidFill>
                  <a:srgbClr val="CC3300"/>
                </a:solidFill>
              </a:rPr>
              <a:t>HELÉNISTICKÉ</a:t>
            </a:r>
            <a:r>
              <a:rPr lang="cs-CZ" sz="2400" dirty="0" smtClean="0">
                <a:solidFill>
                  <a:srgbClr val="CC3300"/>
                </a:solidFill>
              </a:rPr>
              <a:t> </a:t>
            </a:r>
            <a:r>
              <a:rPr lang="cs-CZ" sz="2400" dirty="0" smtClean="0"/>
              <a:t>– 3.-1.st.př.n.l.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CC3300"/>
                </a:solidFill>
              </a:rPr>
              <a:t>ŘÍMSKÉ</a:t>
            </a:r>
            <a:r>
              <a:rPr lang="cs-CZ" sz="2400" dirty="0" smtClean="0"/>
              <a:t> (1.st.př.n.l. – 529 n.l.)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397646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z="1900" dirty="0"/>
              <a:t>Sochorová Marie: </a:t>
            </a:r>
            <a:r>
              <a:rPr lang="cs-CZ" sz="1900" i="1" dirty="0"/>
              <a:t>Literatura v kostce pro SŠ</a:t>
            </a:r>
            <a:r>
              <a:rPr lang="cs-CZ" sz="1900" dirty="0"/>
              <a:t>, Fragment, 2007, ISBN 978-80-253-0652-9</a:t>
            </a:r>
          </a:p>
          <a:p>
            <a:r>
              <a:rPr lang="cs-CZ" sz="1900" dirty="0"/>
              <a:t>Hrabák Josef: </a:t>
            </a:r>
            <a:r>
              <a:rPr lang="cs-CZ" sz="1900" i="1" dirty="0"/>
              <a:t>Literatura pro 1.ročník středních škol</a:t>
            </a:r>
            <a:r>
              <a:rPr lang="cs-CZ" sz="1900" dirty="0"/>
              <a:t>, SPN, 1977, publikace č. </a:t>
            </a:r>
            <a:r>
              <a:rPr lang="cs-CZ" sz="1900" dirty="0" smtClean="0"/>
              <a:t>71-15-11</a:t>
            </a:r>
          </a:p>
          <a:p>
            <a:r>
              <a:rPr lang="cs-CZ" sz="2000" dirty="0"/>
              <a:t>Prokop Vladimír: </a:t>
            </a:r>
            <a:r>
              <a:rPr lang="cs-CZ" sz="2000" i="1" dirty="0"/>
              <a:t>Dějiny literatury od starověku do počátku 19.století</a:t>
            </a:r>
            <a:r>
              <a:rPr lang="cs-CZ" sz="2000" dirty="0"/>
              <a:t>, O.K.-Soft, 2003</a:t>
            </a:r>
          </a:p>
          <a:p>
            <a:endParaRPr lang="cs-CZ" sz="1900" dirty="0"/>
          </a:p>
          <a:p>
            <a:pPr marL="118872" indent="0">
              <a:buNone/>
            </a:pPr>
            <a:endParaRPr lang="cs-CZ" sz="1900" dirty="0" smtClean="0"/>
          </a:p>
          <a:p>
            <a:endParaRPr lang="cs-CZ" sz="1900" dirty="0"/>
          </a:p>
          <a:p>
            <a:r>
              <a:rPr lang="cs-CZ" sz="1900" dirty="0" smtClean="0"/>
              <a:t>VOLNÉ </a:t>
            </a:r>
            <a:r>
              <a:rPr lang="cs-CZ" sz="1900" dirty="0"/>
              <a:t>DÍLO. </a:t>
            </a:r>
            <a:r>
              <a:rPr lang="cs-CZ" sz="1900" i="1" dirty="0" err="1"/>
              <a:t>Wikipedia</a:t>
            </a:r>
            <a:r>
              <a:rPr lang="cs-CZ" sz="1900" dirty="0"/>
              <a:t> [online]. [cit. 31.10.2013]. Dostupný na WWW: </a:t>
            </a:r>
            <a:r>
              <a:rPr lang="cs-CZ" sz="1900" dirty="0">
                <a:hlinkClick r:id="rId2"/>
              </a:rPr>
              <a:t>http://</a:t>
            </a:r>
            <a:r>
              <a:rPr lang="cs-CZ" sz="1900" dirty="0" smtClean="0">
                <a:hlinkClick r:id="rId2"/>
              </a:rPr>
              <a:t>cs.wikipedia.org/wiki/Soubor:Parthenon_from_west.jpg</a:t>
            </a:r>
            <a:endParaRPr lang="cs-CZ" sz="1900" dirty="0" smtClean="0"/>
          </a:p>
          <a:p>
            <a:r>
              <a:rPr lang="en-US" sz="1900" dirty="0"/>
              <a:t>BLOOD, Captain. </a:t>
            </a:r>
            <a:r>
              <a:rPr lang="en-US" sz="1900" i="1" dirty="0"/>
              <a:t>Wikipedia</a:t>
            </a:r>
            <a:r>
              <a:rPr lang="en-US" sz="1900" dirty="0"/>
              <a:t> [online]. [cit. 31.10.2013]. </a:t>
            </a:r>
            <a:r>
              <a:rPr lang="en-US" sz="1900" dirty="0" err="1"/>
              <a:t>Dostupný</a:t>
            </a:r>
            <a:r>
              <a:rPr lang="en-US" sz="1900" dirty="0"/>
              <a:t> </a:t>
            </a:r>
            <a:r>
              <a:rPr lang="en-US" sz="1900" dirty="0" err="1"/>
              <a:t>na</a:t>
            </a:r>
            <a:r>
              <a:rPr lang="en-US" sz="1900" dirty="0"/>
              <a:t> WWW: </a:t>
            </a:r>
            <a:r>
              <a:rPr lang="en-US" sz="1900" dirty="0">
                <a:hlinkClick r:id="rId3"/>
              </a:rPr>
              <a:t>http://</a:t>
            </a:r>
            <a:r>
              <a:rPr lang="en-US" sz="1900" dirty="0" smtClean="0">
                <a:hlinkClick r:id="rId3"/>
              </a:rPr>
              <a:t>cs.wikipedia.org/wiki/Soubor:AntikeGriechen1.jpg</a:t>
            </a:r>
            <a:endParaRPr lang="cs-CZ" sz="1900" dirty="0" smtClean="0"/>
          </a:p>
          <a:p>
            <a:r>
              <a:rPr lang="cs-CZ" sz="1900" dirty="0"/>
              <a:t>ZEE PRIME AT CS.WIKIPEDIA. </a:t>
            </a:r>
            <a:r>
              <a:rPr lang="cs-CZ" sz="1900" i="1" dirty="0" err="1"/>
              <a:t>Wikipedia</a:t>
            </a:r>
            <a:r>
              <a:rPr lang="cs-CZ" sz="1900" dirty="0"/>
              <a:t> [online]. [cit. 31.10.2013]. Dostupný na WWW: </a:t>
            </a:r>
            <a:r>
              <a:rPr lang="cs-CZ" sz="1900" dirty="0">
                <a:hlinkClick r:id="rId4"/>
              </a:rPr>
              <a:t>http://</a:t>
            </a:r>
            <a:r>
              <a:rPr lang="cs-CZ" sz="1900" dirty="0" smtClean="0">
                <a:hlinkClick r:id="rId4"/>
              </a:rPr>
              <a:t>cs.wikipedia.org/wiki/Soubor:Miniaturk_009.jpg</a:t>
            </a:r>
            <a:endParaRPr lang="cs-CZ" sz="1900" dirty="0" smtClean="0"/>
          </a:p>
          <a:p>
            <a:r>
              <a:rPr lang="cs-CZ" sz="1900" dirty="0"/>
              <a:t>A.SAVIN. </a:t>
            </a:r>
            <a:r>
              <a:rPr lang="cs-CZ" sz="1900" i="1" dirty="0" err="1"/>
              <a:t>Wikipedia</a:t>
            </a:r>
            <a:r>
              <a:rPr lang="cs-CZ" sz="1900" dirty="0"/>
              <a:t> [online]. [cit. 31.10.2013]. Dostupný na WWW: </a:t>
            </a:r>
            <a:r>
              <a:rPr lang="cs-CZ" sz="1900" dirty="0">
                <a:hlinkClick r:id="rId5"/>
              </a:rPr>
              <a:t>http://cs.wikipedia.org/wiki/Soubor:Attica_06-13_Athens_54_View_from_Philopappos_-_</a:t>
            </a:r>
            <a:r>
              <a:rPr lang="cs-CZ" sz="1900" dirty="0" smtClean="0">
                <a:hlinkClick r:id="rId5"/>
              </a:rPr>
              <a:t>Acropolis_Hill.jpg</a:t>
            </a:r>
            <a:endParaRPr lang="cs-CZ" sz="1900" dirty="0" smtClean="0"/>
          </a:p>
          <a:p>
            <a:r>
              <a:rPr lang="cs-CZ" sz="1900" dirty="0"/>
              <a:t>DILMEN, Nevit. </a:t>
            </a:r>
            <a:r>
              <a:rPr lang="cs-CZ" sz="1900" i="1" dirty="0" err="1"/>
              <a:t>Wikipedia</a:t>
            </a:r>
            <a:r>
              <a:rPr lang="cs-CZ" sz="1900" dirty="0"/>
              <a:t> [online]. [cit. 31.10.2013]. Dostupný na WWW: </a:t>
            </a:r>
            <a:r>
              <a:rPr lang="cs-CZ" sz="1900" dirty="0">
                <a:hlinkClick r:id="rId6"/>
              </a:rPr>
              <a:t>http://</a:t>
            </a:r>
            <a:r>
              <a:rPr lang="cs-CZ" sz="1900" dirty="0" smtClean="0">
                <a:hlinkClick r:id="rId6"/>
              </a:rPr>
              <a:t>cs.wikipedia.org/wiki/Soubor:The_maussolleion_model_dsc02711-miniaturk_nevit.jpg</a:t>
            </a:r>
            <a:endParaRPr lang="cs-CZ" sz="1900" dirty="0" smtClean="0"/>
          </a:p>
          <a:p>
            <a:r>
              <a:rPr lang="cs-CZ" sz="1900" dirty="0"/>
              <a:t>VOLNÉ DÍLO. </a:t>
            </a:r>
            <a:r>
              <a:rPr lang="cs-CZ" sz="1900" i="1" dirty="0" err="1"/>
              <a:t>Wikipedia</a:t>
            </a:r>
            <a:r>
              <a:rPr lang="cs-CZ" sz="1900" dirty="0"/>
              <a:t> [online]. [cit. 31.10.2013]. Dostupný na WWW: </a:t>
            </a:r>
            <a:r>
              <a:rPr lang="cs-CZ" sz="1900" dirty="0">
                <a:hlinkClick r:id="rId7"/>
              </a:rPr>
              <a:t>http://</a:t>
            </a:r>
            <a:r>
              <a:rPr lang="cs-CZ" sz="1900" dirty="0" smtClean="0">
                <a:hlinkClick r:id="rId7"/>
              </a:rPr>
              <a:t>cs.wikipedia.org/wiki/Soubor:MiletusIonicStoa.jpg</a:t>
            </a:r>
            <a:endParaRPr lang="cs-CZ" sz="1900" dirty="0" smtClean="0"/>
          </a:p>
          <a:p>
            <a:r>
              <a:rPr lang="cs-CZ" sz="1900" dirty="0"/>
              <a:t>SHEBS, Stan. </a:t>
            </a:r>
            <a:r>
              <a:rPr lang="cs-CZ" sz="1900" i="1" dirty="0" err="1"/>
              <a:t>Wikipedia</a:t>
            </a:r>
            <a:r>
              <a:rPr lang="cs-CZ" sz="1900" dirty="0"/>
              <a:t> [online]. [cit. 31.10.2013]. Dostupný na WWW: </a:t>
            </a:r>
            <a:r>
              <a:rPr lang="cs-CZ" sz="1900" dirty="0">
                <a:hlinkClick r:id="rId8"/>
              </a:rPr>
              <a:t>http://</a:t>
            </a:r>
            <a:r>
              <a:rPr lang="cs-CZ" sz="1900" dirty="0" smtClean="0">
                <a:hlinkClick r:id="rId8"/>
              </a:rPr>
              <a:t>cs.wikipedia.org/wiki/Soubor:Ephesus_library-650px.jpg</a:t>
            </a:r>
            <a:endParaRPr lang="cs-CZ" sz="1900" dirty="0" smtClean="0"/>
          </a:p>
          <a:p>
            <a:pPr marL="118872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2994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1600" dirty="0"/>
              <a:t> JASTROW. </a:t>
            </a:r>
            <a:r>
              <a:rPr lang="cs-CZ" sz="1600" i="1" dirty="0"/>
              <a:t>Wikipedia.cz</a:t>
            </a:r>
            <a:r>
              <a:rPr lang="cs-CZ" sz="1600" dirty="0"/>
              <a:t> [online]. [cit. 4.11.2013]. Dostupný na WWW: </a:t>
            </a:r>
            <a:r>
              <a:rPr lang="cs-CZ" sz="1600" dirty="0">
                <a:hlinkClick r:id="rId2"/>
              </a:rPr>
              <a:t>http://cs.wikipedia.org/wiki/Soubor:Muses_sarcophagus_Louvre_MR880.jpg</a:t>
            </a:r>
            <a:endParaRPr lang="cs-CZ" sz="1600" dirty="0"/>
          </a:p>
          <a:p>
            <a:r>
              <a:rPr lang="cs-CZ" sz="1600" dirty="0"/>
              <a:t> FRANTZ, Ricardo André. </a:t>
            </a:r>
            <a:r>
              <a:rPr lang="cs-CZ" sz="1600" i="1" dirty="0"/>
              <a:t>Wikipedia.cz</a:t>
            </a:r>
            <a:r>
              <a:rPr lang="cs-CZ" sz="1600" dirty="0"/>
              <a:t> [online]. [cit. 4.11.2013]. Dostupný na WWW: </a:t>
            </a: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cs.wikipedia.org/wiki/Soubor:Parnassus.jpg</a:t>
            </a:r>
            <a:endParaRPr lang="cs-CZ" sz="1600" dirty="0"/>
          </a:p>
          <a:p>
            <a:r>
              <a:rPr lang="cs-CZ" sz="1700" dirty="0" smtClean="0"/>
              <a:t>VIER</a:t>
            </a:r>
            <a:r>
              <a:rPr lang="cs-CZ" sz="1700" dirty="0"/>
              <a:t>, Napoleon. </a:t>
            </a:r>
            <a:r>
              <a:rPr lang="cs-CZ" sz="1700" i="1" dirty="0"/>
              <a:t>Wikipedia.cz</a:t>
            </a:r>
            <a:r>
              <a:rPr lang="cs-CZ" sz="1700" dirty="0"/>
              <a:t> [online]. [cit. 4.11.2013]. Dostupný na WWW: </a:t>
            </a:r>
            <a:r>
              <a:rPr lang="cs-CZ" sz="1700" dirty="0">
                <a:hlinkClick r:id="rId4"/>
              </a:rPr>
              <a:t>http://</a:t>
            </a:r>
            <a:r>
              <a:rPr lang="cs-CZ" sz="1700" dirty="0" smtClean="0">
                <a:hlinkClick r:id="rId4"/>
              </a:rPr>
              <a:t>cs.wikipedia.org/wiki/Soubor:Doric.JPG</a:t>
            </a:r>
            <a:endParaRPr lang="cs-CZ" sz="1700" dirty="0" smtClean="0"/>
          </a:p>
          <a:p>
            <a:r>
              <a:rPr lang="cs-CZ" sz="1700" dirty="0"/>
              <a:t>THERMOS. </a:t>
            </a:r>
            <a:r>
              <a:rPr lang="cs-CZ" sz="1700" i="1" dirty="0"/>
              <a:t>Wikipedia.cz</a:t>
            </a:r>
            <a:r>
              <a:rPr lang="cs-CZ" sz="1700" dirty="0"/>
              <a:t> [online]. [cit. 4.11.2013]. Dostupný na WWW: </a:t>
            </a:r>
            <a:r>
              <a:rPr lang="cs-CZ" sz="1700" dirty="0">
                <a:hlinkClick r:id="rId5"/>
              </a:rPr>
              <a:t>http://</a:t>
            </a:r>
            <a:r>
              <a:rPr lang="cs-CZ" sz="1700" dirty="0" smtClean="0">
                <a:hlinkClick r:id="rId5"/>
              </a:rPr>
              <a:t>cs.wikipedia.org/wiki/Soubor:Parthenon_from_south.jpg</a:t>
            </a:r>
            <a:endParaRPr lang="cs-CZ" sz="1700" dirty="0" smtClean="0"/>
          </a:p>
          <a:p>
            <a:r>
              <a:rPr lang="cs-CZ" sz="1700" dirty="0" smtClean="0"/>
              <a:t> </a:t>
            </a:r>
            <a:r>
              <a:rPr lang="cs-CZ" sz="1700" dirty="0"/>
              <a:t>VOLNÉ DÍLO. </a:t>
            </a:r>
            <a:r>
              <a:rPr lang="cs-CZ" sz="1700" i="1" dirty="0"/>
              <a:t>Wikipedia.cz</a:t>
            </a:r>
            <a:r>
              <a:rPr lang="cs-CZ" sz="1700" dirty="0"/>
              <a:t> [online]. [cit. 4.11.2013]. Dostupný na WWW: </a:t>
            </a:r>
            <a:r>
              <a:rPr lang="cs-CZ" sz="1700" dirty="0">
                <a:hlinkClick r:id="rId6"/>
              </a:rPr>
              <a:t>http://</a:t>
            </a:r>
            <a:r>
              <a:rPr lang="cs-CZ" sz="1700" dirty="0" smtClean="0">
                <a:hlinkClick r:id="rId6"/>
              </a:rPr>
              <a:t>cs.wikipedia.org/wiki/Soubor:Jonisk1.png</a:t>
            </a:r>
            <a:endParaRPr lang="cs-CZ" sz="1700" dirty="0" smtClean="0"/>
          </a:p>
          <a:p>
            <a:r>
              <a:rPr lang="cs-CZ" sz="1700" dirty="0"/>
              <a:t>VOLNÉ DÍLO. </a:t>
            </a:r>
            <a:r>
              <a:rPr lang="cs-CZ" sz="1700" i="1" dirty="0"/>
              <a:t>Wikipedia.cz</a:t>
            </a:r>
            <a:r>
              <a:rPr lang="cs-CZ" sz="1700" dirty="0"/>
              <a:t> [online]. [cit. 4.11.2013]. Dostupný na WWW: </a:t>
            </a:r>
            <a:r>
              <a:rPr lang="cs-CZ" sz="1700" dirty="0">
                <a:hlinkClick r:id="rId7"/>
              </a:rPr>
              <a:t>http://</a:t>
            </a:r>
            <a:r>
              <a:rPr lang="cs-CZ" sz="1700" dirty="0" smtClean="0">
                <a:hlinkClick r:id="rId7"/>
              </a:rPr>
              <a:t>cs.wikipedia.org/wiki/Soubor:CorinthianOrderPantheon.jpg</a:t>
            </a:r>
            <a:endParaRPr lang="cs-CZ" sz="1700" dirty="0" smtClean="0"/>
          </a:p>
          <a:p>
            <a:r>
              <a:rPr lang="cs-CZ" sz="1700" dirty="0"/>
              <a:t>CARR, Adam; AT THE ENGLISH LANGUAGE WIKIPEDIA. </a:t>
            </a:r>
            <a:r>
              <a:rPr lang="cs-CZ" sz="1700" i="1" dirty="0"/>
              <a:t>Wikipedia.cz</a:t>
            </a:r>
            <a:r>
              <a:rPr lang="cs-CZ" sz="1700" dirty="0"/>
              <a:t> [online]. [cit. 4.11.2013]. Dostupný na WWW: </a:t>
            </a:r>
            <a:r>
              <a:rPr lang="cs-CZ" sz="1700" dirty="0">
                <a:hlinkClick r:id="rId8"/>
              </a:rPr>
              <a:t>http://</a:t>
            </a:r>
            <a:r>
              <a:rPr lang="cs-CZ" sz="1700" dirty="0" smtClean="0">
                <a:hlinkClick r:id="rId8"/>
              </a:rPr>
              <a:t>cs.wikipedia.org/wiki/Soubor:Ac_artemisephesus.jpg</a:t>
            </a:r>
            <a:endParaRPr lang="cs-CZ" sz="1700" dirty="0" smtClean="0"/>
          </a:p>
          <a:p>
            <a:r>
              <a:rPr lang="cs-CZ" sz="1700" dirty="0"/>
              <a:t>GORTYNA. </a:t>
            </a:r>
            <a:r>
              <a:rPr lang="cs-CZ" sz="1700" i="1" dirty="0"/>
              <a:t>Wikipedia.cz</a:t>
            </a:r>
            <a:r>
              <a:rPr lang="cs-CZ" sz="1700" dirty="0"/>
              <a:t> [online]. [cit. 4.11.2013]. Dostupný na WWW: </a:t>
            </a:r>
            <a:r>
              <a:rPr lang="cs-CZ" sz="1700" dirty="0">
                <a:hlinkClick r:id="rId9"/>
              </a:rPr>
              <a:t>http://</a:t>
            </a:r>
            <a:r>
              <a:rPr lang="cs-CZ" sz="1700" dirty="0" smtClean="0">
                <a:hlinkClick r:id="rId9"/>
              </a:rPr>
              <a:t>cs.wikipedia.org/wiki/Soubor:Glanum04.JPG</a:t>
            </a:r>
            <a:endParaRPr lang="cs-CZ" sz="1700" dirty="0" smtClean="0"/>
          </a:p>
          <a:p>
            <a:r>
              <a:rPr lang="cs-CZ" sz="1700" dirty="0" smtClean="0"/>
              <a:t>SJOEHEST</a:t>
            </a:r>
            <a:r>
              <a:rPr lang="cs-CZ" sz="1700" dirty="0"/>
              <a:t>, </a:t>
            </a:r>
            <a:r>
              <a:rPr lang="cs-CZ" sz="1700" dirty="0" smtClean="0"/>
              <a:t>User on </a:t>
            </a:r>
            <a:r>
              <a:rPr lang="cs-CZ" sz="1700" dirty="0" err="1" smtClean="0"/>
              <a:t>de.wikipedia</a:t>
            </a:r>
            <a:r>
              <a:rPr lang="cs-CZ" sz="1700" dirty="0" smtClean="0"/>
              <a:t>. </a:t>
            </a:r>
            <a:r>
              <a:rPr lang="cs-CZ" sz="1700" i="1" dirty="0"/>
              <a:t>Wikipedia.cz</a:t>
            </a:r>
            <a:r>
              <a:rPr lang="cs-CZ" sz="1700" dirty="0"/>
              <a:t> [online]. [cit. 4.11.2013]. Dostupný na WWW: </a:t>
            </a:r>
            <a:r>
              <a:rPr lang="cs-CZ" sz="1700" dirty="0">
                <a:hlinkClick r:id="rId10"/>
              </a:rPr>
              <a:t>http://</a:t>
            </a:r>
            <a:r>
              <a:rPr lang="cs-CZ" sz="1700" dirty="0" smtClean="0">
                <a:hlinkClick r:id="rId10"/>
              </a:rPr>
              <a:t>cs.wikipedia.org/wiki/Soubor:Ancient_Roman_theater_in_Myra.jpg</a:t>
            </a:r>
            <a:endParaRPr lang="cs-CZ" sz="17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2823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dirty="0"/>
              <a:t>VOLNÉ DÍLO. </a:t>
            </a:r>
            <a:r>
              <a:rPr lang="cs-CZ" sz="1600" i="1" dirty="0"/>
              <a:t>Wikipedia.cz</a:t>
            </a:r>
            <a:r>
              <a:rPr lang="cs-CZ" sz="1600" dirty="0"/>
              <a:t> [online]. [cit. 5.11.2013]. Dostupný na WWW: </a:t>
            </a:r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cs.wikipedia.org/wiki/Soubor:Statue_of_Zeus.jpg</a:t>
            </a:r>
            <a:endParaRPr lang="cs-CZ" sz="1600" dirty="0" smtClean="0"/>
          </a:p>
          <a:p>
            <a:r>
              <a:rPr lang="cs-CZ" sz="1600" dirty="0"/>
              <a:t>F-E-CAMERON, </a:t>
            </a:r>
            <a:r>
              <a:rPr lang="cs-CZ" sz="1600" dirty="0" err="1"/>
              <a:t>Steve</a:t>
            </a:r>
            <a:r>
              <a:rPr lang="cs-CZ" sz="1600" dirty="0"/>
              <a:t> (</a:t>
            </a:r>
            <a:r>
              <a:rPr lang="cs-CZ" sz="1600" dirty="0" err="1"/>
              <a:t>Merlin-Uk</a:t>
            </a:r>
            <a:r>
              <a:rPr lang="cs-CZ" sz="1600" dirty="0"/>
              <a:t>). </a:t>
            </a:r>
            <a:r>
              <a:rPr lang="cs-CZ" sz="1600" i="1" dirty="0"/>
              <a:t>Wikipedia.cz</a:t>
            </a:r>
            <a:r>
              <a:rPr lang="cs-CZ" sz="1600" dirty="0"/>
              <a:t> [online]. [cit. 5.11.2013]. Dostupný na WWW: </a:t>
            </a: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cs.wikipedia.org/wiki/Soubor:SFEC_BritMus_Roman_021.JPG</a:t>
            </a:r>
            <a:endParaRPr lang="cs-CZ" sz="1600" dirty="0" smtClean="0"/>
          </a:p>
          <a:p>
            <a:r>
              <a:rPr lang="cs-CZ" sz="1600" dirty="0"/>
              <a:t>VOLNÉ DÍLO, </a:t>
            </a:r>
            <a:r>
              <a:rPr lang="cs-CZ" sz="1600" dirty="0" err="1"/>
              <a:t>Jastrow</a:t>
            </a:r>
            <a:r>
              <a:rPr lang="cs-CZ" sz="1600" dirty="0"/>
              <a:t>. </a:t>
            </a:r>
            <a:r>
              <a:rPr lang="cs-CZ" sz="1600" i="1" dirty="0"/>
              <a:t>Wikipedia.cz</a:t>
            </a:r>
            <a:r>
              <a:rPr lang="cs-CZ" sz="1600" dirty="0"/>
              <a:t> [online]. [cit. 5.11.2013]. Dostupný na WWW: </a:t>
            </a: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cs.wikipedia.org/wiki/Soubor:Lycian_Apollo_Louvre_left.jpg</a:t>
            </a:r>
            <a:endParaRPr lang="cs-CZ" sz="1600" dirty="0" smtClean="0"/>
          </a:p>
          <a:p>
            <a:endParaRPr lang="cs-CZ" sz="17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7900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dul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456</TotalTime>
  <Words>842</Words>
  <Application>Microsoft Office PowerPoint</Application>
  <PresentationFormat>Předvádění na obrazovce (4:3)</PresentationFormat>
  <Paragraphs>208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22</vt:i4>
      </vt:variant>
    </vt:vector>
  </HeadingPairs>
  <TitlesOfParts>
    <vt:vector size="24" baseType="lpstr">
      <vt:lpstr>Motiv systému Office</vt:lpstr>
      <vt:lpstr>Modul</vt:lpstr>
      <vt:lpstr>Prezentace aplikace PowerPoint</vt:lpstr>
      <vt:lpstr>ANTICKÁ LITERATURA -úvod</vt:lpstr>
      <vt:lpstr>   ANTIKA</vt:lpstr>
      <vt:lpstr>Antické památky</vt:lpstr>
      <vt:lpstr>Antické památky</vt:lpstr>
      <vt:lpstr>Antické památky</vt:lpstr>
      <vt:lpstr>   ŘECKO</vt:lpstr>
      <vt:lpstr>Řecké osady (červeně) během 8. až 6. století př. n. l.</vt:lpstr>
      <vt:lpstr>   ŘECKO</vt:lpstr>
      <vt:lpstr>   ŘECKO - UMĚNÍ</vt:lpstr>
      <vt:lpstr>  ŘECKO - UMĚNÍ</vt:lpstr>
      <vt:lpstr>  ŘECKO - architektura</vt:lpstr>
      <vt:lpstr>  ŘECKO - architektura</vt:lpstr>
      <vt:lpstr>ŘECKO - architektura</vt:lpstr>
      <vt:lpstr>  ŘECKO - architektura</vt:lpstr>
      <vt:lpstr> ŘECKO – sochařství, malířství</vt:lpstr>
      <vt:lpstr>JEDEN ZE SEDMI DIVŮ SVĚTA Diova socha v Olympii v představách rytce (16.st.)</vt:lpstr>
      <vt:lpstr>   ŘECKO – jazyk a písmo</vt:lpstr>
      <vt:lpstr>   ŘECKO – periodizace literatury</vt:lpstr>
      <vt:lpstr>Zdroje: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UZIVATEL</cp:lastModifiedBy>
  <cp:revision>45</cp:revision>
  <dcterms:created xsi:type="dcterms:W3CDTF">2013-08-19T11:07:02Z</dcterms:created>
  <dcterms:modified xsi:type="dcterms:W3CDTF">2014-01-05T18:34:22Z</dcterms:modified>
</cp:coreProperties>
</file>