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69" r:id="rId4"/>
    <p:sldId id="284" r:id="rId5"/>
    <p:sldId id="286" r:id="rId6"/>
    <p:sldId id="283" r:id="rId7"/>
    <p:sldId id="281" r:id="rId8"/>
    <p:sldId id="279" r:id="rId9"/>
    <p:sldId id="285" r:id="rId10"/>
    <p:sldId id="28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723346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Opakování pojmu výraz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Výraz, pojem výraz, pořadí početních úkonů, pořadí závorek, 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příklady výpočtu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Matematika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Mgr. Fričová</a:t>
                      </a:r>
                      <a:r>
                        <a:rPr lang="cs-CZ" sz="1200" baseline="0" dirty="0" smtClean="0">
                          <a:effectLst/>
                        </a:rPr>
                        <a:t> Zdeňka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prezentace, výpočty do sešitu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 obory 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Výrazy-číselné</a:t>
            </a:r>
            <a:endParaRPr lang="cs-CZ" sz="2400" b="1" dirty="0" smtClean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VY_32_INOVACE_10_181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83568" y="1772816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Výrazy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64016" y="2988309"/>
            <a:ext cx="7043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564904"/>
            <a:ext cx="615822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Výraz je:</a:t>
            </a:r>
          </a:p>
          <a:p>
            <a:pPr marL="342900" indent="-342900">
              <a:buAutoNum type="alphaLcParenR"/>
            </a:pPr>
            <a:r>
              <a:rPr lang="cs-CZ" dirty="0" smtClean="0"/>
              <a:t>Každé číslo a každá proměnná</a:t>
            </a:r>
          </a:p>
          <a:p>
            <a:pPr marL="342900" indent="-342900">
              <a:buAutoNum type="alphaLcParenR"/>
            </a:pPr>
            <a:r>
              <a:rPr lang="cs-CZ" dirty="0" smtClean="0"/>
              <a:t>Součet, rozdíl, součin, podíl (hodnota dělitele různá od nuly)</a:t>
            </a:r>
          </a:p>
          <a:p>
            <a:pPr marL="342900" indent="-342900">
              <a:buAutoNum type="alphaLcParenR"/>
            </a:pPr>
            <a:r>
              <a:rPr lang="cs-CZ" dirty="0" smtClean="0"/>
              <a:t>Mocnina a absolutní hodnota výrazu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1772816"/>
            <a:ext cx="6635727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 postupu zjišťování hodnoty výrazu je nutné dodržovat </a:t>
            </a:r>
          </a:p>
          <a:p>
            <a:r>
              <a:rPr lang="cs-CZ" sz="2000" b="1" dirty="0" smtClean="0"/>
              <a:t>pořadí početních úkonů a závorek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Pořadí početních úkonů</a:t>
            </a:r>
            <a:r>
              <a:rPr lang="cs-CZ" dirty="0" smtClean="0"/>
              <a:t>			</a:t>
            </a:r>
            <a:r>
              <a:rPr lang="cs-CZ" b="1" dirty="0"/>
              <a:t>P</a:t>
            </a:r>
            <a:r>
              <a:rPr lang="cs-CZ" b="1" dirty="0" smtClean="0"/>
              <a:t>ořadí závorek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mocnina, odmocnina			1. kulatá závorka</a:t>
            </a:r>
          </a:p>
          <a:p>
            <a:pPr marL="342900" indent="-342900">
              <a:buAutoNum type="arabicPeriod"/>
            </a:pPr>
            <a:r>
              <a:rPr lang="cs-CZ" dirty="0" smtClean="0"/>
              <a:t>násobení, dělení			2. hranatá </a:t>
            </a:r>
            <a:r>
              <a:rPr lang="cs-CZ" dirty="0" err="1" smtClean="0"/>
              <a:t>závorkan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/>
              <a:t>s</a:t>
            </a:r>
            <a:r>
              <a:rPr lang="cs-CZ" dirty="0" smtClean="0"/>
              <a:t>čítání, odčítání				3. svorky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15133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3568" y="1628800"/>
                <a:ext cx="3728713" cy="33547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Zjistěte, zda e jedná o výraz či ne:</a:t>
                </a:r>
              </a:p>
              <a:p>
                <a:endParaRPr lang="cs-CZ" sz="1600" dirty="0" smtClean="0"/>
              </a:p>
              <a:p>
                <a:r>
                  <a:rPr lang="cs-CZ" sz="1600" b="0" dirty="0"/>
                  <a:t>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𝑎</m:t>
                    </m:r>
                    <m:r>
                      <a:rPr lang="cs-CZ" sz="1600" b="0" i="1" smtClean="0">
                        <a:latin typeface="Cambria Math"/>
                      </a:rPr>
                      <m:t>) 5</m:t>
                    </m:r>
                    <m:r>
                      <a:rPr lang="cs-CZ" sz="1600" b="0" i="1" smtClean="0">
                        <a:latin typeface="Cambria Math"/>
                      </a:rPr>
                      <m:t>𝑥</m:t>
                    </m:r>
                    <m:r>
                      <a:rPr lang="cs-CZ" sz="1600" b="0" i="1" smtClean="0">
                        <a:latin typeface="Cambria Math"/>
                      </a:rPr>
                      <m:t>−7</m:t>
                    </m:r>
                    <m:r>
                      <a:rPr lang="cs-CZ" sz="1600" b="0" i="1" smtClean="0">
                        <a:latin typeface="Cambria Math"/>
                      </a:rPr>
                      <m:t>𝑦</m:t>
                    </m:r>
                    <m:r>
                      <a:rPr lang="cs-CZ" sz="16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1600" b="0" dirty="0" smtClean="0"/>
              </a:p>
              <a:p>
                <a:endParaRPr lang="cs-CZ" sz="1600" b="0" dirty="0" smtClean="0"/>
              </a:p>
              <a:p>
                <a:r>
                  <a:rPr lang="cs-CZ" sz="16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𝑏</m:t>
                    </m:r>
                    <m:r>
                      <a:rPr lang="cs-CZ" sz="1600" b="0" i="1" smtClean="0">
                        <a:latin typeface="Cambria Math"/>
                      </a:rPr>
                      <m:t>) 28−4.8+12=</m:t>
                    </m:r>
                  </m:oMath>
                </a14:m>
                <a:endParaRPr lang="cs-CZ" sz="1600" b="0" dirty="0" smtClean="0"/>
              </a:p>
              <a:p>
                <a:endParaRPr lang="cs-CZ" sz="1600" b="0" dirty="0" smtClean="0"/>
              </a:p>
              <a:p>
                <a:r>
                  <a:rPr lang="cs-CZ" sz="16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𝑐</m:t>
                    </m:r>
                    <m:r>
                      <a:rPr lang="cs-CZ" sz="1600" b="0" i="1" smtClean="0">
                        <a:latin typeface="Cambria Math"/>
                      </a:rPr>
                      <m:t>) </m:t>
                    </m:r>
                    <m:d>
                      <m:dPr>
                        <m:ctrlPr>
                          <a:rPr lang="cs-CZ" sz="16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b="0" i="1" smtClean="0">
                            <a:latin typeface="Cambria Math"/>
                          </a:rPr>
                          <m:t>2.5+6−12:3</m:t>
                        </m:r>
                      </m:e>
                    </m:d>
                    <m:r>
                      <a:rPr lang="cs-CZ" sz="16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1600" b="0" i="1" dirty="0" smtClean="0">
                  <a:latin typeface="Cambria Math"/>
                </a:endParaRPr>
              </a:p>
              <a:p>
                <a:endParaRPr lang="cs-CZ" sz="1600" b="0" i="1" dirty="0" smtClean="0">
                  <a:latin typeface="Cambria Math"/>
                </a:endParaRPr>
              </a:p>
              <a:p>
                <a:r>
                  <a:rPr lang="cs-CZ" sz="16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𝑑</m:t>
                    </m:r>
                    <m:r>
                      <a:rPr lang="cs-CZ" sz="1600" b="0" i="1" smtClean="0">
                        <a:latin typeface="Cambria Math"/>
                      </a:rPr>
                      <m:t>) 5+54−35.4</m:t>
                    </m:r>
                    <m:d>
                      <m:dPr>
                        <m:ctrlPr>
                          <a:rPr lang="cs-CZ" sz="16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b="0" i="1" smtClean="0">
                            <a:latin typeface="Cambria Math"/>
                          </a:rPr>
                          <m:t>5−6</m:t>
                        </m:r>
                      </m:e>
                    </m:d>
                    <m:r>
                      <a:rPr lang="cs-CZ" sz="16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1600" dirty="0" smtClean="0"/>
              </a:p>
              <a:p>
                <a:endParaRPr lang="cs-CZ" sz="1600" dirty="0" smtClean="0"/>
              </a:p>
              <a:p>
                <a:r>
                  <a:rPr lang="cs-CZ" sz="1600" b="0" i="1" dirty="0" smtClean="0"/>
                  <a:t>e</a:t>
                </a:r>
                <a:r>
                  <a:rPr lang="cs-CZ" sz="1600" b="0" dirty="0" smtClean="0"/>
                  <a:t>)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𝑦</m:t>
                    </m:r>
                    <m:r>
                      <a:rPr lang="cs-CZ" sz="1600" b="0" i="1" smtClean="0">
                        <a:latin typeface="Cambria Math"/>
                      </a:rPr>
                      <m:t>=56−45</m:t>
                    </m:r>
                    <m:r>
                      <a:rPr lang="cs-CZ" sz="1600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sz="1600" dirty="0" smtClean="0"/>
              </a:p>
              <a:p>
                <a:endParaRPr lang="cs-CZ" sz="1600" dirty="0" smtClean="0"/>
              </a:p>
              <a:p>
                <a:r>
                  <a:rPr lang="cs-CZ" sz="16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𝑓</m:t>
                    </m:r>
                    <m:r>
                      <a:rPr lang="cs-CZ" sz="1600" b="0" i="1" smtClean="0">
                        <a:latin typeface="Cambria Math"/>
                      </a:rPr>
                      <m:t>) 79−23≥54+3</m:t>
                    </m:r>
                  </m:oMath>
                </a14:m>
                <a:endParaRPr lang="cs-CZ" sz="1600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628800"/>
                <a:ext cx="3728713" cy="3354765"/>
              </a:xfrm>
              <a:prstGeom prst="rect">
                <a:avLst/>
              </a:prstGeom>
              <a:blipFill rotWithShape="1">
                <a:blip r:embed="rId4"/>
                <a:stretch>
                  <a:fillRect l="-1634" t="-907" r="-9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178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203848" y="115133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2286000" y="1536174"/>
                <a:ext cx="4572000" cy="3785652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2400" b="1" dirty="0"/>
                  <a:t>Zjistěte, zda e jedná o výraz či ne:</a:t>
                </a:r>
              </a:p>
              <a:p>
                <a:endParaRPr lang="cs-CZ" dirty="0"/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) 5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−7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ano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𝑏</m:t>
                    </m:r>
                    <m:r>
                      <a:rPr lang="cs-CZ" i="1">
                        <a:latin typeface="Cambria Math"/>
                      </a:rPr>
                      <m:t>) 28−4.8+12=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ano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) 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2.5+6−12:3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i="1" dirty="0" smtClean="0">
                    <a:latin typeface="Cambria Math"/>
                  </a:rPr>
                  <a:t>	</a:t>
                </a:r>
                <a:r>
                  <a:rPr lang="cs-CZ" dirty="0" smtClean="0">
                    <a:solidFill>
                      <a:srgbClr val="FF0000"/>
                    </a:solidFill>
                    <a:latin typeface="Cambria Math"/>
                  </a:rPr>
                  <a:t>ano</a:t>
                </a:r>
                <a:endParaRPr lang="cs-CZ" dirty="0">
                  <a:solidFill>
                    <a:srgbClr val="FF0000"/>
                  </a:solidFill>
                  <a:latin typeface="Cambria Math"/>
                </a:endParaRPr>
              </a:p>
              <a:p>
                <a:endParaRPr lang="cs-CZ" i="1" dirty="0">
                  <a:latin typeface="Cambria Math"/>
                </a:endParaRPr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) 5+54−35.4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5−6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ano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r>
                  <a:rPr lang="cs-CZ" dirty="0"/>
                  <a:t>e)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=56−45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ne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𝑓</m:t>
                    </m:r>
                    <m:r>
                      <a:rPr lang="cs-CZ" i="1">
                        <a:latin typeface="Cambria Math"/>
                      </a:rPr>
                      <m:t>) 79−23≥54+3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ne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6000" y="1536174"/>
                <a:ext cx="4572000" cy="3785652"/>
              </a:xfrm>
              <a:prstGeom prst="rect">
                <a:avLst/>
              </a:prstGeom>
              <a:blipFill rotWithShape="1">
                <a:blip r:embed="rId3"/>
                <a:stretch>
                  <a:fillRect l="-2000" t="-1288" b="-16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7494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71600" y="1844824"/>
                <a:ext cx="3690434" cy="3040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Vypočtete hodnotu výrazu:</a:t>
                </a:r>
              </a:p>
              <a:p>
                <a:endParaRPr lang="cs-CZ" sz="2000" b="1" dirty="0" smtClean="0"/>
              </a:p>
              <a:p>
                <a:endParaRPr lang="cs-CZ" dirty="0" smtClean="0"/>
              </a:p>
              <a:p>
                <a:r>
                  <a:rPr lang="cs-CZ" i="1" dirty="0"/>
                  <a:t>a</a:t>
                </a:r>
                <a:r>
                  <a:rPr lang="cs-CZ" i="1" dirty="0" smtClean="0"/>
                  <a:t>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26+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3+17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13−4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16+11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b="0" dirty="0" smtClean="0"/>
              </a:p>
              <a:p>
                <a:r>
                  <a:rPr lang="cs-CZ" i="1" dirty="0" smtClean="0"/>
                  <a:t>b)</a:t>
                </a:r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14.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−27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÷3+11.4÷2=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:r>
                  <a:rPr lang="cs-CZ" b="0" i="1" dirty="0" smtClean="0"/>
                  <a:t>c)</a:t>
                </a:r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14.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−27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÷3+11.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4÷2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b="0" dirty="0" smtClean="0">
                  <a:ea typeface="Cambria Math"/>
                </a:endParaRPr>
              </a:p>
              <a:p>
                <a:r>
                  <a:rPr lang="cs-CZ" i="1" dirty="0" smtClean="0"/>
                  <a:t>d)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14.3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−27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÷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3+11.4÷2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844824"/>
                <a:ext cx="3690434" cy="3040319"/>
              </a:xfrm>
              <a:prstGeom prst="rect">
                <a:avLst/>
              </a:prstGeom>
              <a:blipFill rotWithShape="1">
                <a:blip r:embed="rId4"/>
                <a:stretch>
                  <a:fillRect l="-1650" t="-1004" b="-2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58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11560" y="1700808"/>
                <a:ext cx="4754828" cy="33173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Vypočtete hodnotu výrazu:</a:t>
                </a:r>
              </a:p>
              <a:p>
                <a:endParaRPr lang="cs-CZ" sz="2000" b="1" dirty="0"/>
              </a:p>
              <a:p>
                <a:endParaRPr lang="cs-CZ" dirty="0"/>
              </a:p>
              <a:p>
                <a:r>
                  <a:rPr lang="cs-CZ" i="1" dirty="0"/>
                  <a:t>a)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26+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3+17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13−4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16+11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0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r>
                  <a:rPr lang="cs-CZ" i="1" dirty="0"/>
                  <a:t>b)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14.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−27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÷3+11.4÷2=</m:t>
                    </m:r>
                  </m:oMath>
                </a14:m>
                <a:r>
                  <a:rPr lang="cs-CZ" dirty="0" smtClean="0">
                    <a:ea typeface="Cambria Math"/>
                  </a:rPr>
                  <a:t>	</a:t>
                </a:r>
                <a:r>
                  <a:rPr lang="cs-CZ" dirty="0" smtClean="0">
                    <a:solidFill>
                      <a:srgbClr val="FF0000"/>
                    </a:solidFill>
                    <a:ea typeface="Cambria Math"/>
                  </a:rPr>
                  <a:t>391</a:t>
                </a:r>
                <a:endParaRPr lang="cs-CZ" dirty="0">
                  <a:solidFill>
                    <a:srgbClr val="FF0000"/>
                  </a:solidFill>
                  <a:ea typeface="Cambria Math"/>
                </a:endParaRPr>
              </a:p>
              <a:p>
                <a:endParaRPr lang="cs-CZ" dirty="0">
                  <a:ea typeface="Cambria Math"/>
                </a:endParaRPr>
              </a:p>
              <a:p>
                <a:r>
                  <a:rPr lang="cs-CZ" i="1" dirty="0"/>
                  <a:t>c)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14.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−27</m:t>
                        </m:r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÷3+11.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4÷2</m:t>
                        </m:r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 smtClean="0">
                    <a:ea typeface="Cambria Math"/>
                  </a:rPr>
                  <a:t>	</a:t>
                </a:r>
                <a:r>
                  <a:rPr lang="cs-CZ" dirty="0" smtClean="0">
                    <a:solidFill>
                      <a:srgbClr val="FF0000"/>
                    </a:solidFill>
                    <a:ea typeface="Cambria Math"/>
                  </a:rPr>
                  <a:t>22</a:t>
                </a:r>
                <a:endParaRPr lang="cs-CZ" dirty="0">
                  <a:solidFill>
                    <a:srgbClr val="FF0000"/>
                  </a:solidFill>
                  <a:ea typeface="Cambria Math"/>
                </a:endParaRPr>
              </a:p>
              <a:p>
                <a:endParaRPr lang="cs-CZ" dirty="0">
                  <a:ea typeface="Cambria Math"/>
                </a:endParaRPr>
              </a:p>
              <a:p>
                <a:r>
                  <a:rPr lang="cs-CZ" i="1" dirty="0"/>
                  <a:t>d)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14.3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−27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÷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3+11.4÷2</m:t>
                        </m:r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74086,92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700808"/>
                <a:ext cx="4754828" cy="3317318"/>
              </a:xfrm>
              <a:prstGeom prst="rect">
                <a:avLst/>
              </a:prstGeom>
              <a:blipFill rotWithShape="1">
                <a:blip r:embed="rId4"/>
                <a:stretch>
                  <a:fillRect l="-1282" t="-919" r="-1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201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678732"/>
                <a:ext cx="3481274" cy="32932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Vypočtěte:</a:t>
                </a:r>
              </a:p>
              <a:p>
                <a:endParaRPr lang="cs-CZ" sz="2400" b="1" dirty="0" smtClean="0"/>
              </a:p>
              <a:p>
                <a:endParaRPr lang="cs-CZ" sz="2000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20−1+2−3+4=</m:t>
                    </m:r>
                  </m:oMath>
                </a14:m>
                <a:endParaRPr lang="cs-CZ" sz="2000" b="0" dirty="0" smtClean="0"/>
              </a:p>
              <a:p>
                <a:pPr marL="342900" indent="-342900">
                  <a:buAutoNum type="alphaLcParenR"/>
                </a:pPr>
                <a:endParaRPr lang="cs-CZ" sz="2000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20−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1+2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3+4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000" b="0" dirty="0" smtClean="0"/>
              </a:p>
              <a:p>
                <a:pPr marL="342900" indent="-342900">
                  <a:buAutoNum type="alphaLcParenR"/>
                </a:pPr>
                <a:endParaRPr lang="cs-CZ" sz="2000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20−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1+2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3+4</m:t>
                            </m:r>
                          </m:e>
                        </m:d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000" b="0" dirty="0" smtClean="0"/>
              </a:p>
              <a:p>
                <a:pPr marL="342900" indent="-342900">
                  <a:buAutoNum type="alphaLcParenR"/>
                </a:pPr>
                <a:endParaRPr lang="cs-CZ" sz="2000" b="0" dirty="0" smtClean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20−1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2−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3+4</m:t>
                            </m:r>
                          </m:e>
                        </m:d>
                      </m:e>
                    </m:d>
                    <m:r>
                      <a:rPr lang="cs-CZ" sz="2000" b="0" i="0" smtClean="0">
                        <a:latin typeface="Cambria Math"/>
                      </a:rPr>
                      <m:t>=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678732"/>
                <a:ext cx="3481274" cy="3293209"/>
              </a:xfrm>
              <a:prstGeom prst="rect">
                <a:avLst/>
              </a:prstGeom>
              <a:blipFill rotWithShape="1">
                <a:blip r:embed="rId4"/>
                <a:stretch>
                  <a:fillRect l="-2802" t="-1479" b="-16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41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767593" y="1941166"/>
                <a:ext cx="4572000" cy="2923877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2000" b="1" dirty="0"/>
                  <a:t>Vypočtěte:</a:t>
                </a:r>
              </a:p>
              <a:p>
                <a:endParaRPr lang="cs-CZ" sz="2000" b="1" dirty="0"/>
              </a:p>
              <a:p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20−1+2−3+4=</m:t>
                    </m:r>
                  </m:oMath>
                </a14:m>
                <a:r>
                  <a:rPr lang="cs-CZ" dirty="0" smtClean="0"/>
                  <a:t>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22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20−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1+2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3+4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10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20−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1+2</m:t>
                            </m:r>
                          </m:e>
                        </m:d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3+4</m:t>
                            </m:r>
                          </m:e>
                        </m:d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24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342900" indent="-342900">
                  <a:buAutoNum type="alphaLcParenR"/>
                </a:pPr>
                <a:endParaRPr lang="cs-CZ" dirty="0"/>
              </a:p>
              <a:p>
                <a:pPr marL="342900" indent="-342900">
                  <a:buAutoNum type="alphaL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20−1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+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2−</m:t>
                        </m:r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3+4</m:t>
                            </m:r>
                          </m:e>
                        </m:d>
                      </m:e>
                    </m:d>
                    <m:r>
                      <a:rPr lang="cs-CZ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14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593" y="1941166"/>
                <a:ext cx="4572000" cy="2923877"/>
              </a:xfrm>
              <a:prstGeom prst="rect">
                <a:avLst/>
              </a:prstGeom>
              <a:blipFill rotWithShape="1">
                <a:blip r:embed="rId4"/>
                <a:stretch>
                  <a:fillRect l="-1467" t="-1042" b="-22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588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dirty="0"/>
          </a:p>
          <a:p>
            <a:r>
              <a:rPr lang="cs-CZ" sz="1200" dirty="0"/>
              <a:t>JIRÁSEK; BRANIŠ. </a:t>
            </a:r>
            <a:r>
              <a:rPr lang="cs-CZ" sz="1200" i="1" dirty="0"/>
              <a:t>Sbírka úloh z matematiky</a:t>
            </a:r>
            <a:r>
              <a:rPr lang="cs-CZ" sz="1200" dirty="0"/>
              <a:t>. Praha: SPN, 1990, ISBN 80-04-24-24895-0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BARTÁK; KOPKA, </a:t>
            </a:r>
            <a:r>
              <a:rPr lang="cs-CZ" sz="1200" dirty="0" err="1"/>
              <a:t>Bojtár</a:t>
            </a:r>
            <a:r>
              <a:rPr lang="cs-CZ" sz="1200" dirty="0"/>
              <a:t>. </a:t>
            </a:r>
            <a:r>
              <a:rPr lang="cs-CZ" sz="1200" i="1" dirty="0"/>
              <a:t>Matematika I</a:t>
            </a:r>
            <a:r>
              <a:rPr lang="cs-CZ" sz="1200" dirty="0"/>
              <a:t>. Praha: SPN, 1988, ISBN </a:t>
            </a:r>
            <a:r>
              <a:rPr lang="cs-CZ" sz="1200" dirty="0" smtClean="0"/>
              <a:t>14-604-88</a:t>
            </a:r>
          </a:p>
          <a:p>
            <a:r>
              <a:rPr lang="cs-CZ" sz="1200" dirty="0"/>
              <a:t>JIRÁSEK; HORÁK, </a:t>
            </a:r>
            <a:r>
              <a:rPr lang="cs-CZ" sz="1200" dirty="0" err="1"/>
              <a:t>Braniš</a:t>
            </a:r>
            <a:r>
              <a:rPr lang="cs-CZ" sz="1200" dirty="0"/>
              <a:t>. </a:t>
            </a:r>
            <a:r>
              <a:rPr lang="cs-CZ" sz="1200" i="1" dirty="0"/>
              <a:t>Sbírka úloh z matematiky</a:t>
            </a:r>
            <a:r>
              <a:rPr lang="cs-CZ" sz="1200" dirty="0"/>
              <a:t>. Praha: SPN, 1990, ISBN 14-226-90.</a:t>
            </a:r>
          </a:p>
        </p:txBody>
      </p:sp>
    </p:spTree>
    <p:extLst>
      <p:ext uri="{BB962C8B-B14F-4D97-AF65-F5344CB8AC3E}">
        <p14:creationId xmlns:p14="http://schemas.microsoft.com/office/powerpoint/2010/main" val="422095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2125</TotalTime>
  <Words>472</Words>
  <Application>Microsoft Office PowerPoint</Application>
  <PresentationFormat>Předvádění na obrazovce (4:3)</PresentationFormat>
  <Paragraphs>143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Zdeňka Fričová, Mgr.</cp:lastModifiedBy>
  <cp:revision>237</cp:revision>
  <dcterms:created xsi:type="dcterms:W3CDTF">2010-11-01T23:40:31Z</dcterms:created>
  <dcterms:modified xsi:type="dcterms:W3CDTF">2014-01-07T13:03:22Z</dcterms:modified>
</cp:coreProperties>
</file>