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8" r:id="rId2"/>
    <p:sldId id="257" r:id="rId3"/>
    <p:sldId id="287" r:id="rId4"/>
    <p:sldId id="269" r:id="rId5"/>
    <p:sldId id="284" r:id="rId6"/>
    <p:sldId id="286" r:id="rId7"/>
    <p:sldId id="283" r:id="rId8"/>
    <p:sldId id="281" r:id="rId9"/>
    <p:sldId id="279" r:id="rId10"/>
    <p:sldId id="285" r:id="rId11"/>
    <p:sldId id="28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848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600935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10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Procvičení početních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úkonů s výrazy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Pořadí početních úkonů, pořadí závorek, pamětné počítání, kontrola výsledků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Matematika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Mgr. Fričová</a:t>
                      </a:r>
                      <a:r>
                        <a:rPr lang="cs-CZ" sz="1200" baseline="0" dirty="0" smtClean="0">
                          <a:effectLst/>
                        </a:rPr>
                        <a:t> Zdeňka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Prezentece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prezentace, výpočty do sešitu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 obory 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Výrazy-operace s nimi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VY_32_INOVACE_10_182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1064016" y="2988309"/>
            <a:ext cx="70431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1941868"/>
            <a:ext cx="5129866" cy="27392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Procvičení numerického počítání.</a:t>
            </a:r>
          </a:p>
          <a:p>
            <a:endParaRPr lang="cs-CZ" sz="2400" b="1" dirty="0" smtClean="0"/>
          </a:p>
          <a:p>
            <a:r>
              <a:rPr lang="cs-CZ" sz="2000" dirty="0" smtClean="0"/>
              <a:t>V následujících příkladech:</a:t>
            </a:r>
          </a:p>
          <a:p>
            <a:endParaRPr lang="cs-CZ" sz="2000" dirty="0" smtClean="0"/>
          </a:p>
          <a:p>
            <a:r>
              <a:rPr lang="cs-CZ" sz="2000" dirty="0" smtClean="0"/>
              <a:t>Využijte poznatků o pořadí početních úkonů</a:t>
            </a:r>
          </a:p>
          <a:p>
            <a:r>
              <a:rPr lang="cs-CZ" sz="2000" dirty="0" smtClean="0"/>
              <a:t>a odstraňování závorek.</a:t>
            </a:r>
          </a:p>
          <a:p>
            <a:endParaRPr lang="cs-CZ" sz="2000" dirty="0" smtClean="0"/>
          </a:p>
          <a:p>
            <a:r>
              <a:rPr lang="cs-CZ" sz="2000" dirty="0" smtClean="0"/>
              <a:t>Co nejvíce procvičte pamětné počítání.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1064016" y="2988309"/>
            <a:ext cx="70431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868617" y="1268760"/>
                <a:ext cx="3132652" cy="37240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Počítejte výhodně:</a:t>
                </a:r>
              </a:p>
              <a:p>
                <a:endParaRPr lang="cs-CZ" dirty="0" smtClean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57+39+13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−29=</m:t>
                    </m:r>
                  </m:oMath>
                </a14:m>
                <a:endParaRPr lang="cs-CZ" b="0" dirty="0" smtClean="0"/>
              </a:p>
              <a:p>
                <a:pPr marL="342900" indent="-342900">
                  <a:buAutoNum type="alphaLcParenR"/>
                </a:pPr>
                <a:endParaRPr lang="cs-CZ" b="0" dirty="0" smtClean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375+24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−124=</m:t>
                    </m:r>
                  </m:oMath>
                </a14:m>
                <a:endParaRPr lang="cs-CZ" b="0" dirty="0" smtClean="0"/>
              </a:p>
              <a:p>
                <a:pPr marL="342900" indent="-342900">
                  <a:buAutoNum type="alphaLcParenR"/>
                </a:pPr>
                <a:endParaRPr lang="cs-CZ" b="0" dirty="0" smtClean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117−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62+7+10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pPr marL="342900" indent="-342900">
                  <a:buAutoNum type="alphaLcParenR"/>
                </a:pPr>
                <a:endParaRPr lang="cs-CZ" b="0" dirty="0" smtClean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208−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130+68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pPr marL="342900" indent="-342900">
                  <a:buAutoNum type="alphaLcParenR"/>
                </a:pPr>
                <a:endParaRPr lang="cs-CZ" b="0" dirty="0" smtClean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126+43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26+13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pPr marL="342900" indent="-342900">
                  <a:buAutoNum type="alphaLcParenR"/>
                </a:pPr>
                <a:endParaRPr lang="cs-CZ" b="0" dirty="0" smtClean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573−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21+42+210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8617" y="1268760"/>
                <a:ext cx="3132652" cy="3724096"/>
              </a:xfrm>
              <a:prstGeom prst="rect">
                <a:avLst/>
              </a:prstGeom>
              <a:blipFill rotWithShape="1">
                <a:blip r:embed="rId4"/>
                <a:stretch>
                  <a:fillRect l="-2144" t="-818" b="-11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611560" y="5517232"/>
            <a:ext cx="3432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závěr všechny výsledky sečtěte.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5844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831167" y="1052736"/>
                <a:ext cx="3844899" cy="455509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Vyšlo vám stejně ?</a:t>
                </a:r>
              </a:p>
              <a:p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57+39+13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−29=</m:t>
                    </m:r>
                    <m:r>
                      <a:rPr lang="cs-CZ" b="0" i="0" smtClean="0">
                        <a:latin typeface="Cambria Math"/>
                      </a:rPr>
                      <m:t>             </m:t>
                    </m:r>
                    <m:r>
                      <a:rPr lang="cs-CZ" b="0" i="0" smtClean="0">
                        <a:solidFill>
                          <a:srgbClr val="00B050"/>
                        </a:solidFill>
                        <a:latin typeface="Cambria Math"/>
                      </a:rPr>
                      <m:t>80</m:t>
                    </m:r>
                  </m:oMath>
                </a14:m>
                <a:endParaRPr lang="cs-CZ" dirty="0">
                  <a:solidFill>
                    <a:srgbClr val="00B050"/>
                  </a:solidFill>
                </a:endParaRPr>
              </a:p>
              <a:p>
                <a:pPr marL="342900" indent="-342900">
                  <a:buAutoNum type="alphaLcParenR"/>
                </a:pPr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375+24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−124=</m:t>
                    </m:r>
                    <m:r>
                      <a:rPr lang="cs-CZ" b="0" i="0" smtClean="0">
                        <a:latin typeface="Cambria Math"/>
                      </a:rPr>
                      <m:t>                </m:t>
                    </m:r>
                    <m:r>
                      <a:rPr lang="cs-CZ" b="0" i="0" smtClean="0">
                        <a:solidFill>
                          <a:srgbClr val="00B050"/>
                        </a:solidFill>
                        <a:latin typeface="Cambria Math"/>
                      </a:rPr>
                      <m:t>275</m:t>
                    </m:r>
                  </m:oMath>
                </a14:m>
                <a:endParaRPr lang="cs-CZ" dirty="0">
                  <a:solidFill>
                    <a:srgbClr val="00B050"/>
                  </a:solidFill>
                </a:endParaRPr>
              </a:p>
              <a:p>
                <a:pPr marL="342900" indent="-342900">
                  <a:buAutoNum type="alphaLcParenR"/>
                </a:pPr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117−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62+7+10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               </a:t>
                </a:r>
                <a:r>
                  <a:rPr lang="cs-CZ" dirty="0" smtClean="0">
                    <a:solidFill>
                      <a:srgbClr val="00B050"/>
                    </a:solidFill>
                  </a:rPr>
                  <a:t>38</a:t>
                </a:r>
                <a:endParaRPr lang="cs-CZ" dirty="0">
                  <a:solidFill>
                    <a:srgbClr val="00B050"/>
                  </a:solidFill>
                </a:endParaRPr>
              </a:p>
              <a:p>
                <a:pPr marL="342900" indent="-342900">
                  <a:buAutoNum type="alphaLcParenR"/>
                </a:pPr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208−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130+68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                    </a:t>
                </a:r>
                <a:r>
                  <a:rPr lang="cs-CZ" dirty="0" smtClean="0">
                    <a:solidFill>
                      <a:srgbClr val="00B050"/>
                    </a:solidFill>
                  </a:rPr>
                  <a:t>10</a:t>
                </a:r>
                <a:endParaRPr lang="cs-CZ" dirty="0">
                  <a:solidFill>
                    <a:srgbClr val="00B050"/>
                  </a:solidFill>
                </a:endParaRPr>
              </a:p>
              <a:p>
                <a:pPr marL="342900" indent="-342900">
                  <a:buAutoNum type="alphaLcParenR"/>
                </a:pPr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126+43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26+13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     </m:t>
                    </m:r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130</m:t>
                    </m:r>
                  </m:oMath>
                </a14:m>
                <a:endParaRPr lang="cs-CZ" dirty="0">
                  <a:solidFill>
                    <a:srgbClr val="00B050"/>
                  </a:solidFill>
                </a:endParaRPr>
              </a:p>
              <a:p>
                <a:pPr marL="342900" indent="-342900">
                  <a:buAutoNum type="alphaLcParenR"/>
                </a:pPr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573−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21+42+210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        </a:t>
                </a:r>
                <a:r>
                  <a:rPr lang="cs-CZ" dirty="0" smtClean="0">
                    <a:solidFill>
                      <a:srgbClr val="00B050"/>
                    </a:solidFill>
                  </a:rPr>
                  <a:t>300</a:t>
                </a:r>
              </a:p>
              <a:p>
                <a:pPr marL="342900" indent="-342900">
                  <a:buAutoNum type="alphaLcParenR"/>
                </a:pPr>
                <a:endParaRPr lang="cs-CZ" dirty="0" smtClean="0"/>
              </a:p>
              <a:p>
                <a:r>
                  <a:rPr lang="cs-CZ" dirty="0" smtClean="0">
                    <a:solidFill>
                      <a:srgbClr val="FF0000"/>
                    </a:solidFill>
                  </a:rPr>
                  <a:t>Celkem                                                  833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1167" y="1052736"/>
                <a:ext cx="3844899" cy="4555093"/>
              </a:xfrm>
              <a:prstGeom prst="rect">
                <a:avLst/>
              </a:prstGeom>
              <a:blipFill rotWithShape="1">
                <a:blip r:embed="rId4"/>
                <a:stretch>
                  <a:fillRect l="-1585" t="-669" r="-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-1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15133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35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59631" y="1772816"/>
            <a:ext cx="7017819" cy="3293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Zapište a proveďte:</a:t>
            </a:r>
          </a:p>
          <a:p>
            <a:endParaRPr lang="cs-CZ" sz="2400" b="1" dirty="0" smtClean="0"/>
          </a:p>
          <a:p>
            <a:endParaRPr lang="cs-CZ" sz="2000" dirty="0" smtClean="0"/>
          </a:p>
          <a:p>
            <a:pPr marL="342900" indent="-342900">
              <a:buAutoNum type="alphaLcParenR"/>
            </a:pPr>
            <a:r>
              <a:rPr lang="cs-CZ" sz="2000" dirty="0" smtClean="0"/>
              <a:t>K součinu čísel 3 a 36 přičtěte součin čísel 4 a 36.</a:t>
            </a:r>
          </a:p>
          <a:p>
            <a:pPr marL="342900" indent="-342900">
              <a:buAutoNum type="alphaLcParenR"/>
            </a:pPr>
            <a:endParaRPr lang="cs-CZ" sz="2000" dirty="0" smtClean="0"/>
          </a:p>
          <a:p>
            <a:pPr marL="342900" indent="-342900">
              <a:buAutoNum type="alphaLcParenR"/>
            </a:pPr>
            <a:r>
              <a:rPr lang="cs-CZ" sz="2000" dirty="0" smtClean="0"/>
              <a:t>Od čísla 1000 odečtěte součin čísel 3 a 82 a součin čísel 7 a 82.</a:t>
            </a:r>
          </a:p>
          <a:p>
            <a:pPr marL="342900" indent="-342900">
              <a:buAutoNum type="alphaLcParenR"/>
            </a:pPr>
            <a:endParaRPr lang="cs-CZ" sz="2000" dirty="0" smtClean="0"/>
          </a:p>
          <a:p>
            <a:pPr marL="342900" indent="-342900">
              <a:buAutoNum type="alphaLcParenR"/>
            </a:pPr>
            <a:r>
              <a:rPr lang="cs-CZ" sz="2000" dirty="0" smtClean="0"/>
              <a:t>Od součinu čísel 14 a 9 odečtěte jejich rozdíl.</a:t>
            </a:r>
          </a:p>
          <a:p>
            <a:pPr marL="342900" indent="-342900">
              <a:buAutoNum type="alphaLcParenR"/>
            </a:pPr>
            <a:endParaRPr lang="cs-CZ" sz="2000" dirty="0" smtClean="0"/>
          </a:p>
          <a:p>
            <a:pPr marL="342900" indent="-342900">
              <a:buAutoNum type="alphaLcParenR"/>
            </a:pPr>
            <a:r>
              <a:rPr lang="cs-CZ" sz="2000" dirty="0" smtClean="0"/>
              <a:t>Součin čísel 1793 a 5 zvětšete dvakrát.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1782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267744" y="1916832"/>
                <a:ext cx="8229600" cy="452596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400" b="1" dirty="0" smtClean="0"/>
                  <a:t>Zápis má vypadat takto:</a:t>
                </a:r>
              </a:p>
              <a:p>
                <a:endParaRPr lang="cs-CZ" sz="1600" dirty="0" smtClean="0"/>
              </a:p>
              <a:p>
                <a:pPr marL="0" indent="0">
                  <a:buNone/>
                </a:pPr>
                <a:r>
                  <a:rPr lang="cs-CZ" sz="1600" dirty="0" smtClean="0"/>
                  <a:t>a</a:t>
                </a:r>
                <a:r>
                  <a:rPr lang="cs-CZ" sz="1800" dirty="0" smtClean="0"/>
                  <a:t>) </a:t>
                </a:r>
                <a14:m>
                  <m:oMath xmlns:m="http://schemas.openxmlformats.org/officeDocument/2006/math">
                    <m:r>
                      <a:rPr lang="cs-CZ" sz="1800" b="0" i="0" smtClean="0">
                        <a:latin typeface="Cambria Math"/>
                      </a:rPr>
                      <m:t>3.36+4.36</m:t>
                    </m:r>
                    <m:r>
                      <a:rPr lang="cs-CZ" sz="18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1800" b="0" dirty="0" smtClean="0"/>
              </a:p>
              <a:p>
                <a:endParaRPr lang="cs-CZ" sz="1800" b="0" dirty="0" smtClean="0"/>
              </a:p>
              <a:p>
                <a:pPr marL="0" indent="0">
                  <a:buNone/>
                </a:pPr>
                <a:r>
                  <a:rPr lang="cs-CZ" sz="1800" dirty="0" smtClean="0"/>
                  <a:t>b) </a:t>
                </a:r>
                <a14:m>
                  <m:oMath xmlns:m="http://schemas.openxmlformats.org/officeDocument/2006/math">
                    <m:r>
                      <a:rPr lang="cs-CZ" sz="1800" b="0" i="1" smtClean="0">
                        <a:latin typeface="Cambria Math"/>
                      </a:rPr>
                      <m:t>1000−</m:t>
                    </m:r>
                    <m:d>
                      <m:dPr>
                        <m:ctrlPr>
                          <a:rPr lang="cs-CZ" sz="1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1800" b="0" i="1" smtClean="0">
                            <a:latin typeface="Cambria Math"/>
                          </a:rPr>
                          <m:t>3.82+7.82</m:t>
                        </m:r>
                      </m:e>
                    </m:d>
                    <m:r>
                      <a:rPr lang="cs-CZ" sz="18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1800" b="0" dirty="0" smtClean="0"/>
              </a:p>
              <a:p>
                <a:endParaRPr lang="cs-CZ" sz="1800" b="0" dirty="0" smtClean="0"/>
              </a:p>
              <a:p>
                <a:pPr marL="0" indent="0">
                  <a:buNone/>
                </a:pPr>
                <a:r>
                  <a:rPr lang="cs-CZ" sz="1800" dirty="0" smtClean="0"/>
                  <a:t>c) </a:t>
                </a:r>
                <a14:m>
                  <m:oMath xmlns:m="http://schemas.openxmlformats.org/officeDocument/2006/math">
                    <m:r>
                      <a:rPr lang="cs-CZ" sz="1800" b="0" i="1" smtClean="0">
                        <a:latin typeface="Cambria Math"/>
                      </a:rPr>
                      <m:t>14.9−</m:t>
                    </m:r>
                    <m:d>
                      <m:dPr>
                        <m:ctrlPr>
                          <a:rPr lang="cs-CZ" sz="1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1800" b="0" i="1" smtClean="0">
                            <a:latin typeface="Cambria Math"/>
                          </a:rPr>
                          <m:t>14−9</m:t>
                        </m:r>
                      </m:e>
                    </m:d>
                    <m:r>
                      <a:rPr lang="cs-CZ" sz="18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1800" b="0" dirty="0" smtClean="0"/>
              </a:p>
              <a:p>
                <a:endParaRPr lang="cs-CZ" sz="1800" b="0" dirty="0" smtClean="0"/>
              </a:p>
              <a:p>
                <a:pPr marL="0" indent="0">
                  <a:buNone/>
                </a:pPr>
                <a:r>
                  <a:rPr lang="cs-CZ" sz="1800" dirty="0" smtClean="0"/>
                  <a:t>d) </a:t>
                </a:r>
                <a14:m>
                  <m:oMath xmlns:m="http://schemas.openxmlformats.org/officeDocument/2006/math">
                    <m:r>
                      <a:rPr lang="cs-CZ" sz="1800" b="0" i="1" smtClean="0">
                        <a:latin typeface="Cambria Math"/>
                      </a:rPr>
                      <m:t>1793.5.2=</m:t>
                    </m:r>
                  </m:oMath>
                </a14:m>
                <a:endParaRPr lang="cs-CZ" sz="1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267744" y="1916832"/>
                <a:ext cx="8229600" cy="4525963"/>
              </a:xfrm>
              <a:blipFill rotWithShape="1">
                <a:blip r:embed="rId2"/>
                <a:stretch>
                  <a:fillRect l="-1111" t="-1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35" y="51853"/>
            <a:ext cx="2710588" cy="792000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3203848" y="115133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-1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494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483768" y="1916832"/>
                <a:ext cx="4382931" cy="31700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/>
                  <a:t>A výsledky:</a:t>
                </a:r>
              </a:p>
              <a:p>
                <a:endParaRPr lang="cs-CZ" dirty="0"/>
              </a:p>
              <a:p>
                <a:endParaRPr lang="cs-CZ" dirty="0" smtClean="0"/>
              </a:p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</a:rPr>
                      <m:t>3.36+4.36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                    </m:t>
                    </m:r>
                    <m:r>
                      <a:rPr lang="cs-CZ" b="0" i="1" smtClean="0">
                        <a:solidFill>
                          <a:srgbClr val="00B0F0"/>
                        </a:solidFill>
                        <a:latin typeface="Cambria Math"/>
                      </a:rPr>
                      <m:t>180</m:t>
                    </m:r>
                  </m:oMath>
                </a14:m>
                <a:r>
                  <a:rPr lang="cs-CZ" dirty="0" smtClean="0"/>
                  <a:t>                     </a:t>
                </a:r>
                <a:endParaRPr lang="cs-CZ" dirty="0"/>
              </a:p>
              <a:p>
                <a:endParaRPr lang="cs-CZ" dirty="0"/>
              </a:p>
              <a:p>
                <a:r>
                  <a:rPr lang="cs-CZ" dirty="0"/>
                  <a:t>b)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1000−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3.82+7.82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solidFill>
                          <a:srgbClr val="00B0F0"/>
                        </a:solidFill>
                        <a:latin typeface="Cambria Math"/>
                      </a:rPr>
                      <m:t>180</m:t>
                    </m:r>
                  </m:oMath>
                </a14:m>
                <a:endParaRPr lang="cs-CZ" dirty="0">
                  <a:solidFill>
                    <a:srgbClr val="00B0F0"/>
                  </a:solidFill>
                </a:endParaRPr>
              </a:p>
              <a:p>
                <a:endParaRPr lang="cs-CZ" dirty="0"/>
              </a:p>
              <a:p>
                <a:r>
                  <a:rPr lang="cs-CZ" dirty="0"/>
                  <a:t>c)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14.9−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14−9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            </m:t>
                    </m:r>
                    <m:r>
                      <a:rPr lang="cs-CZ" b="0" i="1" smtClean="0">
                        <a:solidFill>
                          <a:srgbClr val="00B0F0"/>
                        </a:solidFill>
                        <a:latin typeface="Cambria Math"/>
                      </a:rPr>
                      <m:t>121</m:t>
                    </m:r>
                  </m:oMath>
                </a14:m>
                <a:endParaRPr lang="cs-CZ" dirty="0">
                  <a:solidFill>
                    <a:srgbClr val="00B0F0"/>
                  </a:solidFill>
                </a:endParaRPr>
              </a:p>
              <a:p>
                <a:endParaRPr lang="cs-CZ" dirty="0"/>
              </a:p>
              <a:p>
                <a:r>
                  <a:rPr lang="cs-CZ" dirty="0"/>
                  <a:t>d)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1793.5.2</m:t>
                    </m:r>
                    <m:r>
                      <a:rPr lang="cs-CZ" b="0" i="1" smtClean="0">
                        <a:latin typeface="Cambria Math"/>
                      </a:rPr>
                      <m:t>=                     </m:t>
                    </m:r>
                    <m:r>
                      <a:rPr lang="cs-CZ" b="0" i="1" smtClean="0">
                        <a:solidFill>
                          <a:srgbClr val="00B0F0"/>
                        </a:solidFill>
                        <a:latin typeface="Cambria Math"/>
                      </a:rPr>
                      <m:t>17930</m:t>
                    </m:r>
                  </m:oMath>
                </a14:m>
                <a:endParaRPr lang="cs-CZ" dirty="0">
                  <a:solidFill>
                    <a:srgbClr val="00B0F0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3768" y="1916832"/>
                <a:ext cx="4382931" cy="3170099"/>
              </a:xfrm>
              <a:prstGeom prst="rect">
                <a:avLst/>
              </a:prstGeom>
              <a:blipFill rotWithShape="1">
                <a:blip r:embed="rId4"/>
                <a:stretch>
                  <a:fillRect l="-1391" t="-9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7580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770266" y="1772816"/>
                <a:ext cx="3320140" cy="32008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/>
                  <a:t>Vypočtěte :</a:t>
                </a:r>
              </a:p>
              <a:p>
                <a:endParaRPr lang="cs-CZ" sz="2000" b="1" dirty="0" smtClean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3.15+7.5=                              </m:t>
                    </m:r>
                  </m:oMath>
                </a14:m>
                <a:endParaRPr lang="cs-CZ" b="0" dirty="0" smtClean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100.36−140.10=</m:t>
                    </m:r>
                  </m:oMath>
                </a14:m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5.12+15.4+423=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 7.7.6−94=</m:t>
                    </m:r>
                  </m:oMath>
                </a14:m>
                <a:endParaRPr lang="cs-CZ" b="0" dirty="0" smtClean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1000−6.18=</m:t>
                    </m:r>
                  </m:oMath>
                </a14:m>
                <a:endParaRPr lang="cs-CZ" b="0" dirty="0" smtClean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26+7.12+34=</m:t>
                    </m:r>
                  </m:oMath>
                </a14:m>
                <a:endParaRPr lang="cs-CZ" b="0" dirty="0" smtClean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2.9.5+3.7.20=</m:t>
                    </m:r>
                  </m:oMath>
                </a14:m>
                <a:endParaRPr lang="cs-CZ" b="0" dirty="0" smtClean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7.8+4.25+2.17=</m:t>
                    </m:r>
                  </m:oMath>
                </a14:m>
                <a:endParaRPr lang="cs-CZ" b="0" dirty="0" smtClean="0"/>
              </a:p>
              <a:p>
                <a:pPr marL="342900" indent="-342900">
                  <a:buAutoNum type="alphaLcParenR"/>
                </a:pPr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0266" y="1772816"/>
                <a:ext cx="3320140" cy="3200876"/>
              </a:xfrm>
              <a:prstGeom prst="rect">
                <a:avLst/>
              </a:prstGeom>
              <a:blipFill rotWithShape="1">
                <a:blip r:embed="rId4"/>
                <a:stretch>
                  <a:fillRect l="-1835" t="-9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22016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817451" y="1556791"/>
                <a:ext cx="2422458" cy="31700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/>
                  <a:t>Počítejte výhodně:</a:t>
                </a:r>
              </a:p>
              <a:p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18+3.18=</m:t>
                    </m:r>
                  </m:oMath>
                </a14:m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4.6+3.6=</m:t>
                    </m:r>
                  </m:oMath>
                </a14:m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2.9+7.9=</m:t>
                    </m:r>
                  </m:oMath>
                </a14:m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14.58−5.58=</m:t>
                    </m:r>
                  </m:oMath>
                </a14:m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11.125−3.125=</m:t>
                    </m:r>
                  </m:oMath>
                </a14:m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7.4+4.18=</m:t>
                    </m:r>
                  </m:oMath>
                </a14:m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15.27−7.15=</m:t>
                    </m:r>
                  </m:oMath>
                </a14:m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21.342−18.342=</m:t>
                    </m:r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7451" y="1556791"/>
                <a:ext cx="2422458" cy="3170099"/>
              </a:xfrm>
              <a:prstGeom prst="rect">
                <a:avLst/>
              </a:prstGeom>
              <a:blipFill rotWithShape="1">
                <a:blip r:embed="rId4"/>
                <a:stretch>
                  <a:fillRect l="-2513" t="-9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9411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899592" y="1844824"/>
                <a:ext cx="4615366" cy="32008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/>
                  <a:t>Vypočtěte:</a:t>
                </a:r>
              </a:p>
              <a:p>
                <a:endParaRPr lang="cs-CZ" sz="2000" b="1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3.15+7.5=</m:t>
                    </m:r>
                    <m:r>
                      <a:rPr lang="cs-CZ" b="0" i="1" smtClean="0">
                        <a:latin typeface="Cambria Math"/>
                      </a:rPr>
                      <m:t>                  </m:t>
                    </m:r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80</m:t>
                    </m:r>
                    <m:r>
                      <a:rPr lang="cs-CZ" i="1">
                        <a:solidFill>
                          <a:srgbClr val="00B050"/>
                        </a:solidFill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                             </m:t>
                    </m:r>
                  </m:oMath>
                </a14:m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100.36−140.10</m:t>
                    </m:r>
                    <m:r>
                      <a:rPr lang="cs-CZ" b="0" i="1" smtClean="0">
                        <a:latin typeface="Cambria Math"/>
                      </a:rPr>
                      <m:t>= </m:t>
                    </m:r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2200</m:t>
                    </m:r>
                  </m:oMath>
                </a14:m>
                <a:endParaRPr lang="cs-CZ" dirty="0">
                  <a:solidFill>
                    <a:srgbClr val="C00000"/>
                  </a:solidFill>
                </a:endParaRPr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5.12+15.4+423=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543</m:t>
                    </m:r>
                  </m:oMath>
                </a14:m>
                <a:endParaRPr lang="cs-CZ" i="1" dirty="0">
                  <a:solidFill>
                    <a:srgbClr val="00B050"/>
                  </a:solidFill>
                  <a:latin typeface="Cambria Math"/>
                </a:endParaRPr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 7.7.6−94=</m:t>
                    </m:r>
                    <m:r>
                      <a:rPr lang="cs-CZ" b="0" i="1" smtClean="0">
                        <a:latin typeface="Cambria Math"/>
                      </a:rPr>
                      <m:t>               </m:t>
                    </m:r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200</m:t>
                    </m:r>
                  </m:oMath>
                </a14:m>
                <a:endParaRPr lang="cs-CZ" dirty="0">
                  <a:solidFill>
                    <a:srgbClr val="C00000"/>
                  </a:solidFill>
                </a:endParaRPr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1000−6.18=</m:t>
                    </m:r>
                    <m:r>
                      <a:rPr lang="cs-CZ" b="0" i="0" smtClean="0">
                        <a:latin typeface="Cambria Math"/>
                      </a:rPr>
                      <m:t>            </m:t>
                    </m:r>
                    <m:r>
                      <a:rPr lang="cs-CZ" b="0" i="0" smtClean="0">
                        <a:solidFill>
                          <a:srgbClr val="00B050"/>
                        </a:solidFill>
                        <a:latin typeface="Cambria Math"/>
                      </a:rPr>
                      <m:t>892</m:t>
                    </m:r>
                  </m:oMath>
                </a14:m>
                <a:endParaRPr lang="cs-CZ" dirty="0">
                  <a:solidFill>
                    <a:srgbClr val="00B050"/>
                  </a:solidFill>
                </a:endParaRPr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26+7.12+34=</m:t>
                    </m:r>
                    <m:r>
                      <a:rPr lang="cs-CZ" b="0" i="1" smtClean="0">
                        <a:latin typeface="Cambria Math"/>
                      </a:rPr>
                      <m:t>      </m:t>
                    </m:r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144</m:t>
                    </m:r>
                  </m:oMath>
                </a14:m>
                <a:endParaRPr lang="cs-CZ" dirty="0">
                  <a:solidFill>
                    <a:srgbClr val="C00000"/>
                  </a:solidFill>
                </a:endParaRPr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2.9.5+3.7.20=</m:t>
                    </m:r>
                    <m:r>
                      <a:rPr lang="cs-CZ" b="0" i="1" smtClean="0">
                        <a:latin typeface="Cambria Math"/>
                      </a:rPr>
                      <m:t>         </m:t>
                    </m:r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510</m:t>
                    </m:r>
                  </m:oMath>
                </a14:m>
                <a:endParaRPr lang="cs-CZ" dirty="0">
                  <a:solidFill>
                    <a:srgbClr val="00B050"/>
                  </a:solidFill>
                </a:endParaRPr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7.8+4.25+2.17=</m:t>
                    </m:r>
                    <m:r>
                      <a:rPr lang="cs-CZ" b="0" i="1" smtClean="0">
                        <a:latin typeface="Cambria Math"/>
                      </a:rPr>
                      <m:t>  </m:t>
                    </m:r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190</m:t>
                    </m:r>
                  </m:oMath>
                </a14:m>
                <a:endParaRPr lang="cs-CZ" dirty="0">
                  <a:solidFill>
                    <a:srgbClr val="C00000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1844824"/>
                <a:ext cx="4615366" cy="3200876"/>
              </a:xfrm>
              <a:prstGeom prst="rect">
                <a:avLst/>
              </a:prstGeom>
              <a:blipFill rotWithShape="1">
                <a:blip r:embed="rId4"/>
                <a:stretch>
                  <a:fillRect l="-1453" t="-9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508104" y="1772816"/>
                <a:ext cx="2999539" cy="31700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/>
                  <a:t>Počítejte výhodně:</a:t>
                </a:r>
              </a:p>
              <a:p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18+3.18</m:t>
                    </m:r>
                    <m:r>
                      <a:rPr lang="cs-CZ" b="0" i="1" smtClean="0">
                        <a:latin typeface="Cambria Math"/>
                      </a:rPr>
                      <m:t>=                  </m:t>
                    </m:r>
                    <m:r>
                      <a:rPr lang="cs-CZ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72</m:t>
                    </m:r>
                  </m:oMath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4.6+3.6=</m:t>
                    </m:r>
                    <m:r>
                      <a:rPr lang="cs-CZ" b="0" i="1" smtClean="0">
                        <a:latin typeface="Cambria Math"/>
                      </a:rPr>
                      <m:t>                    </m:t>
                    </m:r>
                    <m:r>
                      <a:rPr lang="cs-CZ" b="0" i="1" smtClean="0">
                        <a:solidFill>
                          <a:schemeClr val="accent3">
                            <a:lumMod val="50000"/>
                          </a:schemeClr>
                        </a:solidFill>
                        <a:latin typeface="Cambria Math"/>
                      </a:rPr>
                      <m:t>42</m:t>
                    </m:r>
                  </m:oMath>
                </a14:m>
                <a:endParaRPr lang="cs-CZ" dirty="0">
                  <a:solidFill>
                    <a:schemeClr val="accent3">
                      <a:lumMod val="50000"/>
                    </a:schemeClr>
                  </a:solidFill>
                </a:endParaRPr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2.9+7.9=</m:t>
                    </m:r>
                    <m:r>
                      <a:rPr lang="cs-CZ" b="0" i="1" smtClean="0">
                        <a:latin typeface="Cambria Math"/>
                      </a:rPr>
                      <m:t>                    </m:t>
                    </m:r>
                    <m:r>
                      <a:rPr lang="cs-CZ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81</m:t>
                    </m:r>
                  </m:oMath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14.58−5.58=</m:t>
                    </m:r>
                    <m:r>
                      <a:rPr lang="cs-CZ" b="0" i="1" smtClean="0">
                        <a:latin typeface="Cambria Math"/>
                      </a:rPr>
                      <m:t>          </m:t>
                    </m:r>
                    <m:r>
                      <a:rPr lang="cs-CZ" b="0" i="1" smtClean="0">
                        <a:solidFill>
                          <a:schemeClr val="accent3">
                            <a:lumMod val="50000"/>
                          </a:schemeClr>
                        </a:solidFill>
                        <a:latin typeface="Cambria Math"/>
                      </a:rPr>
                      <m:t>522</m:t>
                    </m:r>
                  </m:oMath>
                </a14:m>
                <a:endParaRPr lang="cs-CZ" dirty="0">
                  <a:solidFill>
                    <a:schemeClr val="accent3">
                      <a:lumMod val="50000"/>
                    </a:schemeClr>
                  </a:solidFill>
                </a:endParaRPr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11.125−3.125=</m:t>
                    </m:r>
                    <m:r>
                      <a:rPr lang="cs-CZ" b="0" i="1" smtClean="0">
                        <a:latin typeface="Cambria Math"/>
                      </a:rPr>
                      <m:t>   </m:t>
                    </m:r>
                    <m:r>
                      <a:rPr lang="cs-CZ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1000</m:t>
                    </m:r>
                  </m:oMath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7.4+4.18=</m:t>
                    </m:r>
                    <m:r>
                      <a:rPr lang="cs-CZ" b="0" i="1" smtClean="0">
                        <a:latin typeface="Cambria Math"/>
                      </a:rPr>
                      <m:t>               </m:t>
                    </m:r>
                    <m:r>
                      <a:rPr lang="cs-CZ" b="0" i="1" smtClean="0">
                        <a:solidFill>
                          <a:schemeClr val="accent3">
                            <a:lumMod val="50000"/>
                          </a:schemeClr>
                        </a:solidFill>
                        <a:latin typeface="Cambria Math"/>
                      </a:rPr>
                      <m:t>100</m:t>
                    </m:r>
                  </m:oMath>
                </a14:m>
                <a:endParaRPr lang="cs-CZ" dirty="0">
                  <a:solidFill>
                    <a:schemeClr val="accent3">
                      <a:lumMod val="50000"/>
                    </a:schemeClr>
                  </a:solidFill>
                </a:endParaRPr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15.27−7.15=</m:t>
                    </m:r>
                    <m:r>
                      <a:rPr lang="cs-CZ" b="0" i="1" smtClean="0">
                        <a:latin typeface="Cambria Math"/>
                      </a:rPr>
                      <m:t>          </m:t>
                    </m:r>
                    <m:r>
                      <a:rPr lang="cs-CZ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300</m:t>
                    </m:r>
                  </m:oMath>
                </a14:m>
                <a:endParaRPr lang="cs-CZ" dirty="0">
                  <a:solidFill>
                    <a:schemeClr val="accent6">
                      <a:lumMod val="75000"/>
                    </a:schemeClr>
                  </a:solidFill>
                </a:endParaRPr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21.342−18.342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chemeClr val="accent3">
                            <a:lumMod val="50000"/>
                          </a:schemeClr>
                        </a:solidFill>
                        <a:latin typeface="Cambria Math"/>
                      </a:rPr>
                      <m:t>1026</m:t>
                    </m:r>
                  </m:oMath>
                </a14:m>
                <a:endParaRPr lang="cs-CZ" dirty="0">
                  <a:solidFill>
                    <a:schemeClr val="accent3">
                      <a:lumMod val="50000"/>
                    </a:schemeClr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1772816"/>
                <a:ext cx="2999539" cy="3170099"/>
              </a:xfrm>
              <a:prstGeom prst="rect">
                <a:avLst/>
              </a:prstGeom>
              <a:blipFill rotWithShape="1">
                <a:blip r:embed="rId5"/>
                <a:stretch>
                  <a:fillRect l="-2236" t="-9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372580" y="1124744"/>
            <a:ext cx="12021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Výsledky: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105884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r>
              <a:rPr lang="cs-CZ" sz="1600" dirty="0"/>
              <a:t>KINDL, Karel. </a:t>
            </a:r>
            <a:r>
              <a:rPr lang="cs-CZ" sz="1600" i="1" dirty="0"/>
              <a:t>Sbírka úloh z matematiky</a:t>
            </a:r>
            <a:r>
              <a:rPr lang="cs-CZ" sz="1600" dirty="0"/>
              <a:t>. Praha: SPN, 1961, ISBN D-04*01773</a:t>
            </a:r>
          </a:p>
        </p:txBody>
      </p:sp>
    </p:spTree>
    <p:extLst>
      <p:ext uri="{BB962C8B-B14F-4D97-AF65-F5344CB8AC3E}">
        <p14:creationId xmlns:p14="http://schemas.microsoft.com/office/powerpoint/2010/main" val="4220952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2651</TotalTime>
  <Words>533</Words>
  <Application>Microsoft Office PowerPoint</Application>
  <PresentationFormat>Předvádění na obrazovce (4:3)</PresentationFormat>
  <Paragraphs>171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250</cp:revision>
  <dcterms:created xsi:type="dcterms:W3CDTF">2010-11-01T23:40:31Z</dcterms:created>
  <dcterms:modified xsi:type="dcterms:W3CDTF">2014-01-07T14:00:39Z</dcterms:modified>
</cp:coreProperties>
</file>