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57" r:id="rId3"/>
    <p:sldId id="269" r:id="rId4"/>
    <p:sldId id="284" r:id="rId5"/>
    <p:sldId id="286" r:id="rId6"/>
    <p:sldId id="283" r:id="rId7"/>
    <p:sldId id="281" r:id="rId8"/>
    <p:sldId id="279" r:id="rId9"/>
    <p:sldId id="285" r:id="rId10"/>
    <p:sldId id="28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259092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Opakování pojmu výraz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Výraz, pojem výraz, pořadí početních úkonů, pořadí závorek, 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příklady výpočtu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Matematika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Mgr. Fričová</a:t>
                      </a:r>
                      <a:r>
                        <a:rPr lang="cs-CZ" sz="1200" baseline="0" dirty="0" smtClean="0">
                          <a:effectLst/>
                        </a:rPr>
                        <a:t> Zdeňka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výpočty do sešitu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 obory 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strana,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Výrazy-algebraické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VY_32_INOVACE_10_183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683568" y="1772816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Výrazy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64016" y="2988309"/>
            <a:ext cx="70431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564904"/>
            <a:ext cx="615822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Výraz je:</a:t>
            </a:r>
          </a:p>
          <a:p>
            <a:pPr marL="342900" indent="-342900">
              <a:buAutoNum type="alphaLcParenR"/>
            </a:pPr>
            <a:r>
              <a:rPr lang="cs-CZ" dirty="0" smtClean="0"/>
              <a:t>Každé číslo a každá proměnná</a:t>
            </a:r>
          </a:p>
          <a:p>
            <a:pPr marL="342900" indent="-342900">
              <a:buAutoNum type="alphaLcParenR"/>
            </a:pPr>
            <a:r>
              <a:rPr lang="cs-CZ" dirty="0" smtClean="0"/>
              <a:t>Součet, rozdíl, součin, podíl (hodnota dělitele různá od nuly)</a:t>
            </a:r>
          </a:p>
          <a:p>
            <a:pPr marL="342900" indent="-342900">
              <a:buAutoNum type="alphaLcParenR"/>
            </a:pPr>
            <a:r>
              <a:rPr lang="cs-CZ" dirty="0" smtClean="0"/>
              <a:t>Mocnina a absolutní hodnota výrazu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1772816"/>
            <a:ext cx="6635727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 postupu zjišťování hodnoty výrazu je nutné dodržovat </a:t>
            </a:r>
          </a:p>
          <a:p>
            <a:r>
              <a:rPr lang="cs-CZ" sz="2000" b="1" dirty="0" smtClean="0"/>
              <a:t>pořadí početních úkonů a závorek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Pořadí početních úkonů</a:t>
            </a:r>
            <a:r>
              <a:rPr lang="cs-CZ" dirty="0" smtClean="0"/>
              <a:t>			</a:t>
            </a:r>
            <a:r>
              <a:rPr lang="cs-CZ" b="1" dirty="0"/>
              <a:t>P</a:t>
            </a:r>
            <a:r>
              <a:rPr lang="cs-CZ" b="1" dirty="0" smtClean="0"/>
              <a:t>ořadí závorek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mocnina, odmocnina			1. kulatá závorka</a:t>
            </a:r>
          </a:p>
          <a:p>
            <a:pPr marL="342900" indent="-342900">
              <a:buAutoNum type="arabicPeriod"/>
            </a:pPr>
            <a:r>
              <a:rPr lang="cs-CZ" dirty="0" smtClean="0"/>
              <a:t>násobení, dělení			2. hranatá závorka</a:t>
            </a:r>
          </a:p>
          <a:p>
            <a:pPr marL="342900" indent="-342900">
              <a:buAutoNum type="arabicPeriod"/>
            </a:pPr>
            <a:r>
              <a:rPr lang="cs-CZ" dirty="0"/>
              <a:t>s</a:t>
            </a:r>
            <a:r>
              <a:rPr lang="cs-CZ" dirty="0" smtClean="0"/>
              <a:t>čítání, odčítání				3. svorky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-1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15133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35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3568" y="1628800"/>
                <a:ext cx="3831305" cy="28623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/>
                  <a:t>Zjistěte, zda se jedná o výraz či ne:</a:t>
                </a:r>
              </a:p>
              <a:p>
                <a:endParaRPr lang="cs-CZ" sz="1600" dirty="0" smtClean="0"/>
              </a:p>
              <a:p>
                <a:r>
                  <a:rPr lang="cs-CZ" sz="1600" b="0" dirty="0"/>
                  <a:t>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𝑎</m:t>
                    </m:r>
                    <m:r>
                      <a:rPr lang="cs-CZ" sz="1600" b="0" i="1" smtClean="0">
                        <a:latin typeface="Cambria Math"/>
                      </a:rPr>
                      <m:t>) 5</m:t>
                    </m:r>
                    <m:r>
                      <a:rPr lang="cs-CZ" sz="1600" b="0" i="1" smtClean="0">
                        <a:latin typeface="Cambria Math"/>
                      </a:rPr>
                      <m:t>𝑥</m:t>
                    </m:r>
                    <m:r>
                      <a:rPr lang="cs-CZ" sz="1600" b="0" i="1" smtClean="0">
                        <a:latin typeface="Cambria Math"/>
                      </a:rPr>
                      <m:t>−7</m:t>
                    </m:r>
                    <m:r>
                      <a:rPr lang="cs-CZ" sz="1600" b="0" i="1" smtClean="0">
                        <a:latin typeface="Cambria Math"/>
                      </a:rPr>
                      <m:t>𝑦</m:t>
                    </m:r>
                    <m:r>
                      <a:rPr lang="cs-CZ" sz="16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1600" b="0" dirty="0" smtClean="0"/>
              </a:p>
              <a:p>
                <a:endParaRPr lang="cs-CZ" sz="1600" b="0" dirty="0" smtClean="0"/>
              </a:p>
              <a:p>
                <a:r>
                  <a:rPr lang="cs-CZ" sz="1600" b="0" dirty="0" smtClean="0"/>
                  <a:t> 	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𝑏</m:t>
                    </m:r>
                    <m:r>
                      <a:rPr lang="cs-CZ" sz="1600" b="0" i="1" smtClean="0">
                        <a:latin typeface="Cambria Math"/>
                      </a:rPr>
                      <m:t>) 28−4.8+12=</m:t>
                    </m:r>
                  </m:oMath>
                </a14:m>
                <a:endParaRPr lang="cs-CZ" sz="1600" b="0" dirty="0" smtClean="0"/>
              </a:p>
              <a:p>
                <a:endParaRPr lang="cs-CZ" sz="1600" b="0" dirty="0" smtClean="0"/>
              </a:p>
              <a:p>
                <a:r>
                  <a:rPr lang="cs-CZ" sz="1600" b="0" dirty="0" smtClean="0"/>
                  <a:t> c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) 9</m:t>
                    </m:r>
                    <m:r>
                      <a:rPr lang="cs-CZ" sz="1600" b="0" i="1" smtClean="0">
                        <a:latin typeface="Cambria Math"/>
                      </a:rPr>
                      <m:t>𝑎</m:t>
                    </m:r>
                    <m:r>
                      <a:rPr lang="cs-CZ" sz="1600" b="0" i="1" smtClean="0">
                        <a:latin typeface="Cambria Math"/>
                      </a:rPr>
                      <m:t>−7</m:t>
                    </m:r>
                    <m:r>
                      <a:rPr lang="cs-CZ" sz="1600" b="0" i="1" smtClean="0">
                        <a:latin typeface="Cambria Math"/>
                      </a:rPr>
                      <m:t>𝑏𝑐</m:t>
                    </m:r>
                    <m:r>
                      <a:rPr lang="cs-CZ" sz="1600" b="0" i="1" smtClean="0">
                        <a:latin typeface="Cambria Math"/>
                      </a:rPr>
                      <m:t>+12=32</m:t>
                    </m:r>
                  </m:oMath>
                </a14:m>
                <a:endParaRPr lang="cs-CZ" sz="1600" dirty="0" smtClean="0"/>
              </a:p>
              <a:p>
                <a:endParaRPr lang="cs-CZ" sz="1600" dirty="0" smtClean="0"/>
              </a:p>
              <a:p>
                <a:r>
                  <a:rPr lang="cs-CZ" sz="1600" i="1" dirty="0" smtClean="0"/>
                  <a:t>	d</a:t>
                </a:r>
                <a:r>
                  <a:rPr lang="cs-CZ" sz="1600" b="0" dirty="0" smtClean="0"/>
                  <a:t>)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𝑦</m:t>
                    </m:r>
                    <m:r>
                      <a:rPr lang="cs-CZ" sz="1600" b="0" i="1" smtClean="0">
                        <a:latin typeface="Cambria Math"/>
                      </a:rPr>
                      <m:t>=56−45</m:t>
                    </m:r>
                    <m:r>
                      <a:rPr lang="cs-CZ" sz="1600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sz="1600" dirty="0" smtClean="0"/>
              </a:p>
              <a:p>
                <a:endParaRPr lang="cs-CZ" sz="1600" dirty="0" smtClean="0"/>
              </a:p>
              <a:p>
                <a:r>
                  <a:rPr lang="cs-CZ" sz="1600" b="0" dirty="0" smtClean="0"/>
                  <a:t> e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) 79−23≥54+3</m:t>
                    </m:r>
                  </m:oMath>
                </a14:m>
                <a:endParaRPr lang="cs-CZ" sz="1600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628800"/>
                <a:ext cx="3831305" cy="2862322"/>
              </a:xfrm>
              <a:prstGeom prst="rect">
                <a:avLst/>
              </a:prstGeom>
              <a:blipFill rotWithShape="1">
                <a:blip r:embed="rId4"/>
                <a:stretch>
                  <a:fillRect l="-1590" t="-1064" r="-795" b="-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860032" y="2132856"/>
                <a:ext cx="3372142" cy="25853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1"/>
                <a:r>
                  <a:rPr lang="cs-CZ" sz="1600" dirty="0" smtClean="0"/>
                  <a:t>f) </a:t>
                </a:r>
                <a14:m>
                  <m:oMath xmlns:m="http://schemas.openxmlformats.org/officeDocument/2006/math">
                    <m:r>
                      <a:rPr lang="cs-CZ" sz="1600" i="1" smtClean="0">
                        <a:latin typeface="Cambria Math"/>
                      </a:rPr>
                      <m:t>56</m:t>
                    </m:r>
                    <m:r>
                      <a:rPr lang="cs-CZ" sz="1600" i="1" smtClean="0">
                        <a:latin typeface="Cambria Math"/>
                      </a:rPr>
                      <m:t>𝑥𝑦</m:t>
                    </m:r>
                    <m:r>
                      <a:rPr lang="cs-CZ" sz="1600" i="1" smtClean="0">
                        <a:latin typeface="Cambria Math"/>
                      </a:rPr>
                      <m:t>−8</m:t>
                    </m:r>
                    <m:r>
                      <a:rPr lang="cs-CZ" sz="1600" i="1" smtClean="0">
                        <a:latin typeface="Cambria Math"/>
                      </a:rPr>
                      <m:t>𝑎</m:t>
                    </m:r>
                    <m:r>
                      <a:rPr lang="cs-CZ" sz="1600" i="1" smtClean="0">
                        <a:latin typeface="Cambria Math"/>
                      </a:rPr>
                      <m:t>+34</m:t>
                    </m:r>
                    <m:r>
                      <a:rPr lang="cs-CZ" sz="1600" i="1" smtClean="0">
                        <a:latin typeface="Cambria Math"/>
                      </a:rPr>
                      <m:t>𝑏𝑐</m:t>
                    </m:r>
                    <m:r>
                      <a:rPr lang="cs-CZ" sz="1600" i="1" smtClean="0">
                        <a:latin typeface="Cambria Math"/>
                      </a:rPr>
                      <m:t>=</m:t>
                    </m:r>
                  </m:oMath>
                </a14:m>
                <a:endParaRPr lang="cs-CZ" sz="1600" dirty="0" smtClean="0"/>
              </a:p>
              <a:p>
                <a:pPr marL="342900" indent="-342900">
                  <a:buAutoNum type="alphaLcParenR"/>
                </a:pPr>
                <a:endParaRPr lang="cs-CZ" sz="1600" i="1" dirty="0" smtClean="0">
                  <a:latin typeface="Cambria Math"/>
                </a:endParaRPr>
              </a:p>
              <a:p>
                <a:r>
                  <a:rPr lang="cs-CZ" sz="1600" b="0" dirty="0" smtClean="0"/>
                  <a:t>g) 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4</m:t>
                    </m:r>
                    <m:r>
                      <a:rPr lang="cs-CZ" sz="1600" b="0" i="1" smtClean="0">
                        <a:latin typeface="Cambria Math"/>
                      </a:rPr>
                      <m:t>𝑦</m:t>
                    </m:r>
                    <m:r>
                      <a:rPr lang="cs-CZ" sz="1600" b="0" i="1" smtClean="0">
                        <a:latin typeface="Cambria Math"/>
                      </a:rPr>
                      <m:t>−15</m:t>
                    </m:r>
                    <m:r>
                      <a:rPr lang="cs-CZ" sz="1600" b="0" i="1" smtClean="0">
                        <a:latin typeface="Cambria Math"/>
                      </a:rPr>
                      <m:t>𝑥</m:t>
                    </m:r>
                    <m:r>
                      <a:rPr lang="cs-CZ" sz="1600" b="0" i="1" smtClean="0">
                        <a:latin typeface="Cambria Math"/>
                      </a:rPr>
                      <m:t>=78</m:t>
                    </m:r>
                  </m:oMath>
                </a14:m>
                <a:endParaRPr lang="cs-CZ" sz="1600" b="0" i="1" dirty="0" smtClean="0">
                  <a:latin typeface="Cambria Math"/>
                </a:endParaRPr>
              </a:p>
              <a:p>
                <a:endParaRPr lang="cs-CZ" sz="1600" b="0" i="1" dirty="0" smtClean="0">
                  <a:latin typeface="Cambria Math"/>
                </a:endParaRPr>
              </a:p>
              <a:p>
                <a:r>
                  <a:rPr lang="cs-CZ" sz="1600" dirty="0" smtClean="0"/>
                  <a:t>	h) </a:t>
                </a:r>
                <a14:m>
                  <m:oMath xmlns:m="http://schemas.openxmlformats.org/officeDocument/2006/math">
                    <m:r>
                      <a:rPr lang="cs-CZ" sz="1600" i="1">
                        <a:latin typeface="Cambria Math"/>
                      </a:rPr>
                      <m:t>5+54−35.4</m:t>
                    </m:r>
                    <m:d>
                      <m:dPr>
                        <m:ctrlPr>
                          <a:rPr lang="cs-CZ" sz="16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1600" i="1">
                            <a:latin typeface="Cambria Math"/>
                          </a:rPr>
                          <m:t>5−6</m:t>
                        </m:r>
                      </m:e>
                    </m:d>
                    <m:r>
                      <a:rPr lang="cs-CZ" sz="1600" i="1">
                        <a:latin typeface="Cambria Math"/>
                      </a:rPr>
                      <m:t>=</m:t>
                    </m:r>
                  </m:oMath>
                </a14:m>
                <a:endParaRPr lang="cs-CZ" sz="1600" dirty="0" smtClean="0"/>
              </a:p>
              <a:p>
                <a:endParaRPr lang="cs-CZ" sz="1600" i="1" dirty="0" smtClean="0">
                  <a:latin typeface="Cambria Math"/>
                </a:endParaRPr>
              </a:p>
              <a:p>
                <a:r>
                  <a:rPr lang="cs-CZ" sz="1600" i="1" dirty="0" smtClean="0">
                    <a:latin typeface="Cambria Math"/>
                  </a:rPr>
                  <a:t>i)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6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600" b="0" i="1" smtClean="0">
                            <a:latin typeface="Cambria Math"/>
                          </a:rPr>
                          <m:t>4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𝑎𝑏</m:t>
                        </m:r>
                        <m:r>
                          <a:rPr lang="cs-CZ" sz="1600" b="0" i="1" smtClean="0">
                            <a:latin typeface="Cambria Math"/>
                          </a:rPr>
                          <m:t>+6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𝑐</m:t>
                        </m:r>
                      </m:e>
                    </m:d>
                    <m:r>
                      <a:rPr lang="cs-CZ" sz="1600" b="0" i="1" smtClean="0">
                        <a:latin typeface="Cambria Math"/>
                      </a:rPr>
                      <m:t>.5=</m:t>
                    </m:r>
                  </m:oMath>
                </a14:m>
                <a:endParaRPr lang="cs-CZ" sz="1600" b="0" i="1" dirty="0" smtClean="0">
                  <a:latin typeface="Cambria Math"/>
                </a:endParaRPr>
              </a:p>
              <a:p>
                <a:endParaRPr lang="cs-CZ" sz="1600" b="0" i="1" dirty="0" smtClean="0">
                  <a:latin typeface="Cambria Math"/>
                </a:endParaRPr>
              </a:p>
              <a:p>
                <a:r>
                  <a:rPr lang="cs-CZ" sz="1600" b="0" dirty="0" smtClean="0"/>
                  <a:t>	 j</a:t>
                </a:r>
                <a14:m>
                  <m:oMath xmlns:m="http://schemas.openxmlformats.org/officeDocument/2006/math">
                    <m:r>
                      <a:rPr lang="cs-CZ" sz="1600" b="0" i="1" smtClean="0">
                        <a:latin typeface="Cambria Math"/>
                      </a:rPr>
                      <m:t>) 10</m:t>
                    </m:r>
                    <m:r>
                      <a:rPr lang="cs-CZ" sz="1600" b="0" i="1" smtClean="0">
                        <a:latin typeface="Cambria Math"/>
                      </a:rPr>
                      <m:t>𝑥</m:t>
                    </m:r>
                    <m:r>
                      <a:rPr lang="cs-CZ" sz="1600" b="0" i="1" smtClean="0">
                        <a:latin typeface="Cambria Math"/>
                      </a:rPr>
                      <m:t>−25=49</m:t>
                    </m:r>
                  </m:oMath>
                </a14:m>
                <a:endParaRPr lang="cs-CZ" sz="1600" dirty="0"/>
              </a:p>
              <a:p>
                <a:endParaRPr lang="cs-CZ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2132856"/>
                <a:ext cx="3372142" cy="2585323"/>
              </a:xfrm>
              <a:prstGeom prst="rect">
                <a:avLst/>
              </a:prstGeom>
              <a:blipFill rotWithShape="1">
                <a:blip r:embed="rId5"/>
                <a:stretch>
                  <a:fillRect l="-904" t="-7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178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3617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35" y="51853"/>
            <a:ext cx="2710588" cy="79200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203848" y="115133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-1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457675" y="2563163"/>
                <a:ext cx="3497239" cy="31393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1"/>
                <a:r>
                  <a:rPr lang="cs-CZ" sz="1600" dirty="0" smtClean="0"/>
                  <a:t>f) </a:t>
                </a:r>
                <a14:m>
                  <m:oMath xmlns:m="http://schemas.openxmlformats.org/officeDocument/2006/math">
                    <m:r>
                      <a:rPr lang="cs-CZ" sz="1600" i="1">
                        <a:latin typeface="Cambria Math"/>
                      </a:rPr>
                      <m:t>56</m:t>
                    </m:r>
                    <m:r>
                      <a:rPr lang="cs-CZ" sz="1600" i="1">
                        <a:latin typeface="Cambria Math"/>
                      </a:rPr>
                      <m:t>𝑥𝑦</m:t>
                    </m:r>
                    <m:r>
                      <a:rPr lang="cs-CZ" sz="1600" i="1">
                        <a:latin typeface="Cambria Math"/>
                      </a:rPr>
                      <m:t>−8</m:t>
                    </m:r>
                    <m:r>
                      <a:rPr lang="cs-CZ" sz="1600" i="1">
                        <a:latin typeface="Cambria Math"/>
                      </a:rPr>
                      <m:t>𝑎</m:t>
                    </m:r>
                    <m:r>
                      <a:rPr lang="cs-CZ" sz="1600" i="1">
                        <a:latin typeface="Cambria Math"/>
                      </a:rPr>
                      <m:t>+34</m:t>
                    </m:r>
                    <m:r>
                      <a:rPr lang="cs-CZ" sz="1600" i="1">
                        <a:latin typeface="Cambria Math"/>
                      </a:rPr>
                      <m:t>𝑏𝑐</m:t>
                    </m:r>
                    <m:r>
                      <a:rPr lang="cs-CZ" sz="1600" i="1">
                        <a:latin typeface="Cambria Math"/>
                      </a:rPr>
                      <m:t>=</m:t>
                    </m:r>
                  </m:oMath>
                </a14:m>
                <a:r>
                  <a:rPr lang="cs-CZ" sz="1600" dirty="0" smtClean="0"/>
                  <a:t> </a:t>
                </a:r>
                <a:r>
                  <a:rPr lang="cs-CZ" sz="1600" dirty="0">
                    <a:solidFill>
                      <a:srgbClr val="FF0000"/>
                    </a:solidFill>
                  </a:rPr>
                  <a:t>ano</a:t>
                </a:r>
              </a:p>
              <a:p>
                <a:pPr marL="342900" indent="-342900">
                  <a:buAutoNum type="alphaLcParenR"/>
                </a:pPr>
                <a:endParaRPr lang="cs-CZ" sz="1600" i="1" dirty="0">
                  <a:latin typeface="Cambria Math"/>
                </a:endParaRPr>
              </a:p>
              <a:p>
                <a:r>
                  <a:rPr lang="cs-CZ" sz="1600" dirty="0"/>
                  <a:t>g) </a:t>
                </a:r>
                <a14:m>
                  <m:oMath xmlns:m="http://schemas.openxmlformats.org/officeDocument/2006/math">
                    <m:r>
                      <a:rPr lang="cs-CZ" sz="1600" i="1">
                        <a:latin typeface="Cambria Math"/>
                      </a:rPr>
                      <m:t>4</m:t>
                    </m:r>
                    <m:r>
                      <a:rPr lang="cs-CZ" sz="1600" i="1">
                        <a:latin typeface="Cambria Math"/>
                      </a:rPr>
                      <m:t>𝑦</m:t>
                    </m:r>
                    <m:r>
                      <a:rPr lang="cs-CZ" sz="1600" i="1">
                        <a:latin typeface="Cambria Math"/>
                      </a:rPr>
                      <m:t>−15</m:t>
                    </m:r>
                    <m:r>
                      <a:rPr lang="cs-CZ" sz="1600" i="1">
                        <a:latin typeface="Cambria Math"/>
                      </a:rPr>
                      <m:t>𝑥</m:t>
                    </m:r>
                    <m:r>
                      <a:rPr lang="cs-CZ" sz="1600" i="1">
                        <a:latin typeface="Cambria Math"/>
                      </a:rPr>
                      <m:t>=78</m:t>
                    </m:r>
                  </m:oMath>
                </a14:m>
                <a:r>
                  <a:rPr lang="cs-CZ" sz="1600" i="1" dirty="0" smtClean="0">
                    <a:latin typeface="Cambria Math"/>
                  </a:rPr>
                  <a:t> </a:t>
                </a:r>
                <a:r>
                  <a:rPr lang="cs-CZ" sz="1600" dirty="0">
                    <a:solidFill>
                      <a:srgbClr val="0070C0"/>
                    </a:solidFill>
                  </a:rPr>
                  <a:t>ne</a:t>
                </a:r>
              </a:p>
              <a:p>
                <a:endParaRPr lang="cs-CZ" sz="1600" i="1" dirty="0">
                  <a:latin typeface="Cambria Math"/>
                </a:endParaRPr>
              </a:p>
              <a:p>
                <a:r>
                  <a:rPr lang="cs-CZ" sz="1600" dirty="0"/>
                  <a:t>	h)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</a:rPr>
                      <m:t>5+54−35.4</m:t>
                    </m:r>
                    <m:d>
                      <m:dPr>
                        <m:ctrlPr>
                          <a:rPr lang="cs-CZ" sz="1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1400" i="1">
                            <a:latin typeface="Cambria Math"/>
                          </a:rPr>
                          <m:t>5−6</m:t>
                        </m:r>
                      </m:e>
                    </m:d>
                    <m:r>
                      <a:rPr lang="cs-CZ" sz="1400" i="1">
                        <a:latin typeface="Cambria Math"/>
                      </a:rPr>
                      <m:t>=</m:t>
                    </m:r>
                    <m:r>
                      <m:rPr>
                        <m:nor/>
                      </m:rPr>
                      <a:rPr lang="cs-CZ" sz="1600" dirty="0" smtClean="0">
                        <a:solidFill>
                          <a:srgbClr val="FF0000"/>
                        </a:solidFill>
                      </a:rPr>
                      <m:t>ano</m:t>
                    </m:r>
                  </m:oMath>
                </a14:m>
                <a:endParaRPr lang="cs-CZ" sz="1600" dirty="0">
                  <a:solidFill>
                    <a:srgbClr val="FF0000"/>
                  </a:solidFill>
                </a:endParaRPr>
              </a:p>
              <a:p>
                <a:endParaRPr lang="cs-CZ" sz="1600" i="1" dirty="0">
                  <a:latin typeface="Cambria Math"/>
                </a:endParaRPr>
              </a:p>
              <a:p>
                <a:r>
                  <a:rPr lang="cs-CZ" sz="1600" i="1" dirty="0">
                    <a:latin typeface="Cambria Math"/>
                  </a:rPr>
                  <a:t>i)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6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1600" i="1">
                            <a:latin typeface="Cambria Math"/>
                          </a:rPr>
                          <m:t>4</m:t>
                        </m:r>
                        <m:r>
                          <a:rPr lang="cs-CZ" sz="1600" i="1">
                            <a:latin typeface="Cambria Math"/>
                          </a:rPr>
                          <m:t>𝑎𝑏</m:t>
                        </m:r>
                        <m:r>
                          <a:rPr lang="cs-CZ" sz="1600" i="1">
                            <a:latin typeface="Cambria Math"/>
                          </a:rPr>
                          <m:t>+6</m:t>
                        </m:r>
                        <m:r>
                          <a:rPr lang="cs-CZ" sz="1600" i="1">
                            <a:latin typeface="Cambria Math"/>
                          </a:rPr>
                          <m:t>𝑐</m:t>
                        </m:r>
                      </m:e>
                    </m:d>
                    <m:r>
                      <a:rPr lang="cs-CZ" sz="1600" i="1">
                        <a:latin typeface="Cambria Math"/>
                      </a:rPr>
                      <m:t>.5=</m:t>
                    </m:r>
                  </m:oMath>
                </a14:m>
                <a:r>
                  <a:rPr lang="cs-CZ" sz="1600" i="1" dirty="0" smtClean="0">
                    <a:latin typeface="Cambria Math"/>
                  </a:rPr>
                  <a:t> </a:t>
                </a:r>
                <a:r>
                  <a:rPr lang="cs-CZ" sz="1600" dirty="0">
                    <a:solidFill>
                      <a:srgbClr val="FF0000"/>
                    </a:solidFill>
                  </a:rPr>
                  <a:t>ano</a:t>
                </a:r>
              </a:p>
              <a:p>
                <a:endParaRPr lang="cs-CZ" sz="1600" i="1" dirty="0">
                  <a:latin typeface="Cambria Math"/>
                </a:endParaRPr>
              </a:p>
              <a:p>
                <a:r>
                  <a:rPr lang="cs-CZ" sz="1600" dirty="0"/>
                  <a:t>	 j</a:t>
                </a:r>
                <a14:m>
                  <m:oMath xmlns:m="http://schemas.openxmlformats.org/officeDocument/2006/math">
                    <m:r>
                      <a:rPr lang="cs-CZ" sz="1600" i="1">
                        <a:latin typeface="Cambria Math"/>
                      </a:rPr>
                      <m:t>) 10</m:t>
                    </m:r>
                    <m:r>
                      <a:rPr lang="cs-CZ" sz="1600" i="1">
                        <a:latin typeface="Cambria Math"/>
                      </a:rPr>
                      <m:t>𝑥</m:t>
                    </m:r>
                    <m:r>
                      <a:rPr lang="cs-CZ" sz="1600" i="1">
                        <a:latin typeface="Cambria Math"/>
                      </a:rPr>
                      <m:t>−25=49</m:t>
                    </m:r>
                  </m:oMath>
                </a14:m>
                <a:r>
                  <a:rPr lang="cs-CZ" sz="1600" dirty="0" smtClean="0"/>
                  <a:t> </a:t>
                </a:r>
                <a:r>
                  <a:rPr lang="cs-CZ" sz="1600" dirty="0">
                    <a:solidFill>
                      <a:srgbClr val="0070C0"/>
                    </a:solidFill>
                  </a:rPr>
                  <a:t>ne</a:t>
                </a:r>
              </a:p>
              <a:p>
                <a:endParaRPr lang="cs-CZ" sz="1600" dirty="0"/>
              </a:p>
              <a:p>
                <a:endParaRPr lang="cs-CZ" i="1" dirty="0">
                  <a:latin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7675" y="2563163"/>
                <a:ext cx="3497239" cy="3139321"/>
              </a:xfrm>
              <a:prstGeom prst="rect">
                <a:avLst/>
              </a:prstGeom>
              <a:blipFill rotWithShape="1">
                <a:blip r:embed="rId3"/>
                <a:stretch>
                  <a:fillRect l="-871" t="-5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3528" y="1916832"/>
                <a:ext cx="4558364" cy="37856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/>
                  <a:t>Zjistěte, zda se jedná o výraz či ne:</a:t>
                </a:r>
              </a:p>
              <a:p>
                <a:endParaRPr lang="cs-CZ" dirty="0"/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) 5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−7</m:t>
                    </m:r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ano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  <a:p>
                <a:r>
                  <a:rPr lang="cs-CZ" dirty="0"/>
                  <a:t> 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𝑏</m:t>
                    </m:r>
                    <m:r>
                      <a:rPr lang="cs-CZ" i="1">
                        <a:latin typeface="Cambria Math"/>
                      </a:rPr>
                      <m:t>) 28−4.8+12=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dirty="0">
                    <a:solidFill>
                      <a:srgbClr val="FF0000"/>
                    </a:solidFill>
                  </a:rPr>
                  <a:t>ano</a:t>
                </a:r>
              </a:p>
              <a:p>
                <a:endParaRPr lang="cs-CZ" dirty="0"/>
              </a:p>
              <a:p>
                <a:r>
                  <a:rPr lang="cs-CZ" dirty="0"/>
                  <a:t> c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) 9</m:t>
                    </m:r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−7</m:t>
                    </m:r>
                    <m:r>
                      <a:rPr lang="cs-CZ" i="1">
                        <a:latin typeface="Cambria Math"/>
                      </a:rPr>
                      <m:t>𝑏𝑐</m:t>
                    </m:r>
                    <m:r>
                      <a:rPr lang="cs-CZ" i="1">
                        <a:latin typeface="Cambria Math"/>
                      </a:rPr>
                      <m:t>+12=32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rgbClr val="0070C0"/>
                    </a:solidFill>
                  </a:rPr>
                  <a:t>ne</a:t>
                </a:r>
                <a:endParaRPr lang="cs-CZ" dirty="0">
                  <a:solidFill>
                    <a:srgbClr val="0070C0"/>
                  </a:solidFill>
                </a:endParaRPr>
              </a:p>
              <a:p>
                <a:endParaRPr lang="cs-CZ" dirty="0"/>
              </a:p>
              <a:p>
                <a:r>
                  <a:rPr lang="cs-CZ" i="1" dirty="0"/>
                  <a:t>	d</a:t>
                </a:r>
                <a:r>
                  <a:rPr lang="cs-CZ" dirty="0"/>
                  <a:t>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</a:rPr>
                      <m:t>=56−45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dirty="0">
                    <a:solidFill>
                      <a:srgbClr val="0070C0"/>
                    </a:solidFill>
                  </a:rPr>
                  <a:t>ne</a:t>
                </a:r>
              </a:p>
              <a:p>
                <a:endParaRPr lang="cs-CZ" dirty="0"/>
              </a:p>
              <a:p>
                <a:r>
                  <a:rPr lang="cs-CZ" dirty="0"/>
                  <a:t> e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) 79−23≥54+3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dirty="0">
                    <a:solidFill>
                      <a:srgbClr val="0070C0"/>
                    </a:solidFill>
                  </a:rPr>
                  <a:t>ne</a:t>
                </a:r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916832"/>
                <a:ext cx="4558364" cy="3785652"/>
              </a:xfrm>
              <a:prstGeom prst="rect">
                <a:avLst/>
              </a:prstGeom>
              <a:blipFill rotWithShape="1">
                <a:blip r:embed="rId4"/>
                <a:stretch>
                  <a:fillRect l="-2005" t="-1288" r="-12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749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195736" y="1196752"/>
                <a:ext cx="4406206" cy="44103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Zapište výrazy:</a:t>
                </a:r>
              </a:p>
              <a:p>
                <a:endParaRPr lang="cs-CZ" sz="1600" dirty="0" smtClean="0"/>
              </a:p>
              <a:p>
                <a:pPr marL="342900" indent="-342900">
                  <a:buAutoNum type="alphaLcParenR"/>
                </a:pPr>
                <a:r>
                  <a:rPr lang="cs-CZ" sz="1600" dirty="0" smtClean="0"/>
                  <a:t>Číslo o </a:t>
                </a:r>
                <a:r>
                  <a:rPr lang="cs-CZ" sz="1600" b="1" i="1" dirty="0" smtClean="0"/>
                  <a:t>5</a:t>
                </a:r>
                <a:r>
                  <a:rPr lang="cs-CZ" sz="1600" dirty="0" smtClean="0"/>
                  <a:t> menší než </a:t>
                </a:r>
                <a:r>
                  <a:rPr lang="cs-CZ" sz="1600" b="1" i="1" dirty="0" smtClean="0"/>
                  <a:t>y</a:t>
                </a:r>
              </a:p>
              <a:p>
                <a:pPr marL="342900" indent="-342900">
                  <a:buAutoNum type="alphaLcParenR"/>
                </a:pPr>
                <a:endParaRPr lang="cs-CZ" sz="1600" dirty="0" smtClean="0"/>
              </a:p>
              <a:p>
                <a:pPr marL="342900" indent="-342900">
                  <a:buAutoNum type="alphaLcParenR"/>
                </a:pPr>
                <a:r>
                  <a:rPr lang="cs-CZ" sz="1600" dirty="0" smtClean="0"/>
                  <a:t>Číslo pětkrát menší než </a:t>
                </a:r>
                <a:r>
                  <a:rPr lang="cs-CZ" sz="1600" b="1" i="1" dirty="0" smtClean="0"/>
                  <a:t>3a</a:t>
                </a:r>
              </a:p>
              <a:p>
                <a:pPr marL="342900" indent="-342900">
                  <a:buAutoNum type="alphaLcParenR"/>
                </a:pPr>
                <a:endParaRPr lang="cs-CZ" sz="1600" dirty="0" smtClean="0"/>
              </a:p>
              <a:p>
                <a:pPr marL="342900" indent="-342900">
                  <a:buAutoNum type="alphaLcParenR"/>
                </a:pPr>
                <a:r>
                  <a:rPr lang="cs-CZ" sz="1600" dirty="0" smtClean="0"/>
                  <a:t>Pětina čísla </a:t>
                </a:r>
                <a:r>
                  <a:rPr lang="cs-CZ" sz="1600" b="1" i="1" dirty="0" smtClean="0"/>
                  <a:t>x</a:t>
                </a:r>
                <a:r>
                  <a:rPr lang="cs-CZ" sz="1600" dirty="0" smtClean="0"/>
                  <a:t> zvětšená 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1" i="0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1600" b="1" i="0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1600" b="1" dirty="0" smtClean="0"/>
              </a:p>
              <a:p>
                <a:pPr marL="342900" indent="-342900">
                  <a:buAutoNum type="alphaLcParenR"/>
                </a:pPr>
                <a:endParaRPr lang="cs-CZ" sz="1600" dirty="0" smtClean="0"/>
              </a:p>
              <a:p>
                <a:pPr marL="342900" indent="-342900">
                  <a:buAutoNum type="alphaLcParenR"/>
                </a:pPr>
                <a:r>
                  <a:rPr lang="cs-CZ" sz="1600" dirty="0" smtClean="0"/>
                  <a:t>Dvojnásobek součtu čísel </a:t>
                </a:r>
                <a:r>
                  <a:rPr lang="cs-CZ" sz="1600" b="1" i="1" dirty="0" smtClean="0"/>
                  <a:t>3</a:t>
                </a:r>
                <a:r>
                  <a:rPr lang="cs-CZ" sz="1600" dirty="0" smtClean="0"/>
                  <a:t> a </a:t>
                </a:r>
                <a:r>
                  <a:rPr lang="cs-CZ" sz="1600" b="1" i="1" dirty="0" smtClean="0"/>
                  <a:t>z</a:t>
                </a:r>
              </a:p>
              <a:p>
                <a:pPr marL="342900" indent="-342900">
                  <a:buAutoNum type="alphaLcParenR"/>
                </a:pPr>
                <a:endParaRPr lang="cs-CZ" sz="1600" dirty="0" smtClean="0"/>
              </a:p>
              <a:p>
                <a:pPr marL="342900" indent="-342900">
                  <a:buAutoNum type="alphaLcParenR"/>
                </a:pPr>
                <a:r>
                  <a:rPr lang="cs-CZ" sz="1600" dirty="0" smtClean="0"/>
                  <a:t>Polovina součinu čísel </a:t>
                </a:r>
                <a:r>
                  <a:rPr lang="cs-CZ" sz="1600" b="1" i="1" dirty="0" smtClean="0"/>
                  <a:t>4</a:t>
                </a:r>
                <a:r>
                  <a:rPr lang="cs-CZ" sz="1600" dirty="0" smtClean="0"/>
                  <a:t> a </a:t>
                </a:r>
                <a:r>
                  <a:rPr lang="cs-CZ" sz="1600" b="1" i="1" dirty="0" smtClean="0"/>
                  <a:t>p</a:t>
                </a:r>
              </a:p>
              <a:p>
                <a:pPr marL="342900" indent="-342900">
                  <a:buAutoNum type="alphaLcParenR"/>
                </a:pPr>
                <a:endParaRPr lang="cs-CZ" sz="1600" dirty="0" smtClean="0"/>
              </a:p>
              <a:p>
                <a:pPr marL="342900" indent="-342900">
                  <a:buAutoNum type="alphaLcParenR"/>
                </a:pPr>
                <a:r>
                  <a:rPr lang="cs-CZ" sz="1600" dirty="0" smtClean="0"/>
                  <a:t>Čtvrtina čísla </a:t>
                </a:r>
                <a:r>
                  <a:rPr lang="cs-CZ" sz="1600" b="1" i="1" dirty="0" smtClean="0"/>
                  <a:t>m</a:t>
                </a:r>
                <a:r>
                  <a:rPr lang="cs-CZ" sz="1600" dirty="0" smtClean="0"/>
                  <a:t> zmenšená o šestinu téhož čísla</a:t>
                </a:r>
              </a:p>
              <a:p>
                <a:pPr marL="342900" indent="-342900">
                  <a:buAutoNum type="alphaLcParenR"/>
                </a:pPr>
                <a:endParaRPr lang="cs-CZ" sz="1600" dirty="0" smtClean="0"/>
              </a:p>
              <a:p>
                <a:pPr marL="342900" indent="-342900">
                  <a:buAutoNum type="alphaLcParenR"/>
                </a:pPr>
                <a:r>
                  <a:rPr lang="cs-CZ" sz="1600" dirty="0" smtClean="0"/>
                  <a:t>Pětina dvojnásobku čísla </a:t>
                </a:r>
                <a:r>
                  <a:rPr lang="cs-CZ" sz="1600" b="1" i="1" dirty="0" smtClean="0"/>
                  <a:t>a</a:t>
                </a:r>
                <a:r>
                  <a:rPr lang="cs-CZ" sz="1600" dirty="0" smtClean="0"/>
                  <a:t> zmenšená o </a:t>
                </a:r>
                <a:r>
                  <a:rPr lang="cs-CZ" sz="1600" b="1" i="1" dirty="0" smtClean="0"/>
                  <a:t>1</a:t>
                </a:r>
              </a:p>
              <a:p>
                <a:pPr marL="342900" indent="-342900">
                  <a:buAutoNum type="alphaLcParenR"/>
                </a:pPr>
                <a:endParaRPr lang="cs-CZ" sz="1600" dirty="0" smtClean="0"/>
              </a:p>
              <a:p>
                <a:pPr marL="342900" indent="-342900">
                  <a:buAutoNum type="alphaLcParenR"/>
                </a:pPr>
                <a:r>
                  <a:rPr lang="cs-CZ" sz="1600" dirty="0" smtClean="0"/>
                  <a:t>Čtvrtina rozdílu čísel </a:t>
                </a:r>
                <a:r>
                  <a:rPr lang="cs-CZ" sz="1600" b="1" i="1" dirty="0" smtClean="0"/>
                  <a:t>2x</a:t>
                </a:r>
                <a:r>
                  <a:rPr lang="cs-CZ" sz="1600" dirty="0" smtClean="0"/>
                  <a:t> a </a:t>
                </a:r>
                <a:r>
                  <a:rPr lang="cs-CZ" sz="1600" b="1" i="1" dirty="0" smtClean="0"/>
                  <a:t>5</a:t>
                </a:r>
                <a:endParaRPr lang="cs-CZ" sz="1600" b="1" i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1196752"/>
                <a:ext cx="4406206" cy="4410310"/>
              </a:xfrm>
              <a:prstGeom prst="rect">
                <a:avLst/>
              </a:prstGeom>
              <a:blipFill rotWithShape="1">
                <a:blip r:embed="rId4"/>
                <a:stretch>
                  <a:fillRect l="-1107" t="-691" b="-9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580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84872" y="1425377"/>
            <a:ext cx="214655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Máte zápis stejný?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072978" y="2564904"/>
                <a:ext cx="1516377" cy="30722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𝑎</m:t>
                      </m:r>
                      <m:r>
                        <a:rPr lang="cs-CZ" i="1" smtClean="0">
                          <a:latin typeface="Cambria Math"/>
                        </a:rPr>
                        <m:t>) </m:t>
                      </m:r>
                      <m:r>
                        <a:rPr lang="cs-CZ" i="1" smtClean="0">
                          <a:latin typeface="Cambria Math"/>
                        </a:rPr>
                        <m:t>𝑦</m:t>
                      </m:r>
                      <m:r>
                        <a:rPr lang="cs-CZ" i="1" smtClean="0">
                          <a:latin typeface="Cambria Math"/>
                        </a:rPr>
                        <m:t>−5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𝑏</m:t>
                      </m:r>
                      <m:r>
                        <a:rPr lang="cs-CZ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𝑐</m:t>
                      </m:r>
                      <m:r>
                        <a:rPr lang="cs-CZ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2.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</m:e>
                      </m:d>
                    </m:oMath>
                  </m:oMathPara>
                </a14:m>
                <a:endParaRPr lang="cs-CZ" b="0" dirty="0" smtClean="0"/>
              </a:p>
              <a:p>
                <a:endParaRPr lang="cs-CZ" b="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2978" y="2564904"/>
                <a:ext cx="1516377" cy="307225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027029" y="2276872"/>
                <a:ext cx="1290738" cy="29599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𝑒</m:t>
                      </m:r>
                      <m:r>
                        <a:rPr lang="cs-CZ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4.</m:t>
                          </m:r>
                          <m:r>
                            <a:rPr lang="cs-CZ" i="1">
                              <a:latin typeface="Cambria Math"/>
                            </a:rPr>
                            <m:t>𝑝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𝑓</m:t>
                      </m:r>
                      <m:r>
                        <a:rPr lang="cs-CZ" i="1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𝑔</m:t>
                      </m:r>
                      <m:r>
                        <a:rPr lang="cs-CZ" i="1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h</m:t>
                      </m:r>
                      <m:r>
                        <a:rPr lang="cs-CZ" i="1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−5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7029" y="2276872"/>
                <a:ext cx="1290738" cy="295991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201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678732"/>
            <a:ext cx="530915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pPr marL="342900" indent="-342900">
              <a:buAutoNum type="alphaLcParenR"/>
            </a:pPr>
            <a:endParaRPr lang="cs-CZ" sz="2000" b="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249015"/>
            <a:ext cx="4493538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Zapište výrazem slovně vyjádřené údaje:</a:t>
            </a:r>
          </a:p>
          <a:p>
            <a:r>
              <a:rPr lang="cs-CZ" sz="1400" dirty="0" smtClean="0"/>
              <a:t>(další příklad vám jistě půjde ještě lépe než předchozí)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2420888"/>
            <a:ext cx="574856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K číslu </a:t>
            </a:r>
            <a:r>
              <a:rPr lang="cs-CZ" dirty="0" smtClean="0">
                <a:solidFill>
                  <a:srgbClr val="0070C0"/>
                </a:solidFill>
              </a:rPr>
              <a:t>x</a:t>
            </a:r>
            <a:r>
              <a:rPr lang="cs-CZ" dirty="0" smtClean="0"/>
              <a:t> přičtěte číslo </a:t>
            </a:r>
            <a:r>
              <a:rPr lang="cs-CZ" dirty="0" smtClean="0">
                <a:solidFill>
                  <a:srgbClr val="0070C0"/>
                </a:solidFill>
              </a:rPr>
              <a:t>3</a:t>
            </a:r>
            <a:r>
              <a:rPr lang="cs-CZ" dirty="0" smtClean="0"/>
              <a:t> a dvojčlen </a:t>
            </a:r>
            <a:r>
              <a:rPr lang="cs-CZ" dirty="0" smtClean="0">
                <a:solidFill>
                  <a:srgbClr val="0070C0"/>
                </a:solidFill>
              </a:rPr>
              <a:t>3y+2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Odečtěte dvojčleny </a:t>
            </a:r>
            <a:r>
              <a:rPr lang="cs-CZ" dirty="0" smtClean="0">
                <a:solidFill>
                  <a:srgbClr val="0070C0"/>
                </a:solidFill>
              </a:rPr>
              <a:t>x+3y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3x-y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Od součtu čísel </a:t>
            </a:r>
            <a:r>
              <a:rPr lang="cs-CZ" dirty="0" smtClean="0">
                <a:solidFill>
                  <a:srgbClr val="0070C0"/>
                </a:solidFill>
              </a:rPr>
              <a:t>x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y</a:t>
            </a:r>
            <a:r>
              <a:rPr lang="cs-CZ" dirty="0" smtClean="0"/>
              <a:t> odečtěte jejich rozdíl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K pětinásobku čísla </a:t>
            </a:r>
            <a:r>
              <a:rPr lang="cs-CZ" dirty="0" smtClean="0">
                <a:solidFill>
                  <a:srgbClr val="0070C0"/>
                </a:solidFill>
              </a:rPr>
              <a:t>x</a:t>
            </a:r>
            <a:r>
              <a:rPr lang="cs-CZ" dirty="0" smtClean="0"/>
              <a:t> přičtěte rozdíl čísel </a:t>
            </a:r>
            <a:r>
              <a:rPr lang="cs-CZ" dirty="0" smtClean="0">
                <a:solidFill>
                  <a:srgbClr val="0070C0"/>
                </a:solidFill>
              </a:rPr>
              <a:t>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z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Od rozdílu čísel x a </a:t>
            </a:r>
            <a:r>
              <a:rPr lang="cs-CZ" dirty="0" smtClean="0">
                <a:solidFill>
                  <a:srgbClr val="0070C0"/>
                </a:solidFill>
              </a:rPr>
              <a:t>y</a:t>
            </a:r>
            <a:r>
              <a:rPr lang="cs-CZ" dirty="0" smtClean="0"/>
              <a:t> odečtěte pětinásobek jejich součtu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1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767593" y="194116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697719" y="1484784"/>
                <a:ext cx="5588261" cy="4247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a) K číslu x přičtěte číslo 3 a dvojčlen 3y+2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endParaRPr lang="cs-CZ" dirty="0"/>
              </a:p>
              <a:p>
                <a:r>
                  <a:rPr lang="cs-CZ" dirty="0" smtClean="0"/>
                  <a:t>b) Odečtěte </a:t>
                </a:r>
                <a:r>
                  <a:rPr lang="cs-CZ" dirty="0"/>
                  <a:t>dvojčleny x+3y a 3x-y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1" dirty="0" smtClean="0"/>
              </a:p>
              <a:p>
                <a:endParaRPr lang="cs-CZ" dirty="0"/>
              </a:p>
              <a:p>
                <a:r>
                  <a:rPr lang="cs-CZ" dirty="0" smtClean="0"/>
                  <a:t>c) Od součtu čísel x a y odečtěte jejich rozdíl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endParaRPr lang="cs-CZ" dirty="0"/>
              </a:p>
              <a:p>
                <a:r>
                  <a:rPr lang="cs-CZ" dirty="0" smtClean="0"/>
                  <a:t>d) K </a:t>
                </a:r>
                <a:r>
                  <a:rPr lang="cs-CZ" dirty="0"/>
                  <a:t>pětinásobku čísla x přičtěte rozdíl čísel y a z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𝒛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endParaRPr lang="cs-CZ" dirty="0"/>
              </a:p>
              <a:p>
                <a:r>
                  <a:rPr lang="cs-CZ" dirty="0" smtClean="0"/>
                  <a:t>e) Od </a:t>
                </a:r>
                <a:r>
                  <a:rPr lang="cs-CZ" dirty="0"/>
                  <a:t>rozdílu čísel x a y odečtěte pětinásobek jejich </a:t>
                </a:r>
                <a:r>
                  <a:rPr lang="cs-CZ" dirty="0" smtClean="0"/>
                  <a:t>součtu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1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7719" y="1484784"/>
                <a:ext cx="5588261" cy="4247317"/>
              </a:xfrm>
              <a:prstGeom prst="rect">
                <a:avLst/>
              </a:prstGeom>
              <a:blipFill rotWithShape="1">
                <a:blip r:embed="rId4"/>
                <a:stretch>
                  <a:fillRect l="-872" t="-718" r="-10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267915" y="971436"/>
            <a:ext cx="27317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Zápis má vypadat takto: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0588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r>
              <a:rPr lang="cs-CZ" sz="1400" dirty="0"/>
              <a:t>BUŠEK, Ivan; MACHÁČEK, Vlastimil. </a:t>
            </a:r>
            <a:r>
              <a:rPr lang="cs-CZ" sz="1400" i="1" dirty="0"/>
              <a:t>Sbírka úloh z matematiky</a:t>
            </a:r>
            <a:r>
              <a:rPr lang="cs-CZ" sz="1400" dirty="0"/>
              <a:t>. Praha: SPN, 1992, ISBN 80-04-26090-X. </a:t>
            </a:r>
            <a:endParaRPr lang="cs-CZ" sz="1400" dirty="0" smtClean="0"/>
          </a:p>
          <a:p>
            <a:r>
              <a:rPr lang="cs-CZ" sz="1400" dirty="0"/>
              <a:t>TREJBAL, Josef; FILIP, Štefan. </a:t>
            </a:r>
            <a:r>
              <a:rPr lang="cs-CZ" sz="1400" i="1" dirty="0"/>
              <a:t>Sbírka úloh z matematiky</a:t>
            </a:r>
            <a:r>
              <a:rPr lang="cs-CZ" sz="1400" dirty="0"/>
              <a:t>. Praha: SPN, 1992, ISBN 80-04025671-6. </a:t>
            </a:r>
          </a:p>
        </p:txBody>
      </p:sp>
    </p:spTree>
    <p:extLst>
      <p:ext uri="{BB962C8B-B14F-4D97-AF65-F5344CB8AC3E}">
        <p14:creationId xmlns:p14="http://schemas.microsoft.com/office/powerpoint/2010/main" val="422095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2270</TotalTime>
  <Words>642</Words>
  <Application>Microsoft Office PowerPoint</Application>
  <PresentationFormat>Předvádění na obrazovce (4:3)</PresentationFormat>
  <Paragraphs>176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Zdeňka Fričová, Mgr.</cp:lastModifiedBy>
  <cp:revision>250</cp:revision>
  <dcterms:created xsi:type="dcterms:W3CDTF">2010-11-01T23:40:31Z</dcterms:created>
  <dcterms:modified xsi:type="dcterms:W3CDTF">2014-01-07T13:06:11Z</dcterms:modified>
</cp:coreProperties>
</file>