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7" r:id="rId2"/>
    <p:sldId id="268" r:id="rId3"/>
    <p:sldId id="281" r:id="rId4"/>
    <p:sldId id="284" r:id="rId5"/>
    <p:sldId id="286" r:id="rId6"/>
    <p:sldId id="287" r:id="rId7"/>
    <p:sldId id="288" r:id="rId8"/>
    <p:sldId id="289" r:id="rId9"/>
    <p:sldId id="274" r:id="rId10"/>
    <p:sldId id="269" r:id="rId11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99CC00"/>
    <a:srgbClr val="33CC33"/>
    <a:srgbClr val="FF3399"/>
    <a:srgbClr val="CC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845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E2DD58E-01C9-4AA7-943C-60249C2992F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19543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6A0B58D-095C-4834-8DF0-FA486C0C326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38132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BDE3F-8100-4EC5-BE1D-0757D51669C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860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82509-5CA7-4109-A041-352F50A0C50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96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7C9C5-58C9-4AC8-A736-89850A65878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15555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3F6F3-8F9D-4FA8-8C43-51E351840A0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8146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2FB54-2BB8-4689-8388-B9C22EB8CDC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8482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13FF9-DBAA-4CE2-A994-8E9E006CF83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76944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40573-39AA-492A-85E1-F45050D911B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027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01AAE-82D2-4D27-B98C-AA52A8BC734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6548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5B6D4-2ABF-4BE1-BD2C-4F4A403E852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9358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B980E-95A7-481B-B09B-34085B6A118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1908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1BAD6-3FDE-4003-AD2E-2C58F8D5D8D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4545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72499DF-BCDB-4B83-83D1-F6985901940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862810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Základy automatického řízení 2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Regulační obvod, regulátor, regulovaná soustava, senzor, akční člen, zásah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Mechatronika, Automatizace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Josef Sýkora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prezentace, vyhledávání informací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škola, učiliště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ročník, žáci 16 – 17 let, obory elektro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Vlastní zdroje - viz poslední strana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 smtClean="0"/>
              <a:t>Základy automatického řízení 2</a:t>
            </a:r>
            <a:endParaRPr lang="cs-CZ" altLang="cs-CZ" sz="2400" b="1" dirty="0"/>
          </a:p>
        </p:txBody>
      </p:sp>
      <p:sp>
        <p:nvSpPr>
          <p:cNvPr id="210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336B0F9-8685-47AA-A485-322CDDDFBAB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cs-CZ" altLang="cs-CZ" sz="2400" b="1" dirty="0" smtClean="0"/>
              <a:t>VY_32_INOVACE_37_737</a:t>
            </a:r>
            <a:endParaRPr lang="cs-CZ" alt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65163" y="414338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b="1" i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MECHATRONIKA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1604" y="2009869"/>
            <a:ext cx="8337550" cy="3874882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54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ZÁKLADY </a:t>
            </a:r>
          </a:p>
          <a:p>
            <a:pPr eaLnBrk="1" hangingPunct="1">
              <a:defRPr/>
            </a:pPr>
            <a:r>
              <a:rPr lang="cs-CZ" altLang="cs-CZ" sz="54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AUTOMATICKÉHO </a:t>
            </a:r>
          </a:p>
          <a:p>
            <a:pPr eaLnBrk="1" hangingPunct="1">
              <a:defRPr/>
            </a:pPr>
            <a:r>
              <a:rPr lang="cs-CZ" altLang="cs-CZ" sz="54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ŘÍZENÍ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04085" y="1645003"/>
            <a:ext cx="8089271" cy="4475140"/>
          </a:xfrm>
        </p:spPr>
        <p:txBody>
          <a:bodyPr/>
          <a:lstStyle/>
          <a:p>
            <a:r>
              <a:rPr lang="cs-CZ" sz="2400" dirty="0">
                <a:latin typeface="Calibri" panose="020F0502020204030204" pitchFamily="34" charset="0"/>
              </a:rPr>
              <a:t>Je to technické zařízení, na kterém regulujeme jednu nebo více fyzikálních veličin. </a:t>
            </a:r>
            <a:endParaRPr lang="cs-CZ" sz="2400" dirty="0" smtClean="0">
              <a:latin typeface="Calibri" panose="020F0502020204030204" pitchFamily="34" charset="0"/>
            </a:endParaRPr>
          </a:p>
          <a:p>
            <a:r>
              <a:rPr lang="cs-CZ" sz="2400" dirty="0" smtClean="0">
                <a:latin typeface="Calibri" panose="020F0502020204030204" pitchFamily="34" charset="0"/>
              </a:rPr>
              <a:t>Může </a:t>
            </a:r>
            <a:r>
              <a:rPr lang="cs-CZ" sz="2400" dirty="0">
                <a:latin typeface="Calibri" panose="020F0502020204030204" pitchFamily="34" charset="0"/>
              </a:rPr>
              <a:t>to být např.: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nádrž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potrubí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místnost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alternátor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pec</a:t>
            </a:r>
          </a:p>
          <a:p>
            <a:pPr marL="1714500" lvl="3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Calibri" panose="020F0502020204030204" pitchFamily="34" charset="0"/>
              </a:rPr>
              <a:t>destilační kolona</a:t>
            </a:r>
          </a:p>
          <a:p>
            <a:pPr lvl="0"/>
            <a:r>
              <a:rPr lang="cs-CZ" sz="2400" dirty="0" smtClean="0">
                <a:latin typeface="Calibri" panose="020F0502020204030204" pitchFamily="34" charset="0"/>
              </a:rPr>
              <a:t>	a </a:t>
            </a:r>
            <a:r>
              <a:rPr lang="cs-CZ" sz="2400" dirty="0">
                <a:latin typeface="Calibri" panose="020F0502020204030204" pitchFamily="34" charset="0"/>
              </a:rPr>
              <a:t>další</a:t>
            </a:r>
          </a:p>
          <a:p>
            <a:pPr lvl="0"/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70359" y="835535"/>
            <a:ext cx="40246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u="sng" dirty="0" smtClean="0">
                <a:latin typeface="Calibri" panose="020F0502020204030204" pitchFamily="34" charset="0"/>
              </a:rPr>
              <a:t>Regulovaná soustava</a:t>
            </a:r>
            <a:r>
              <a:rPr lang="cs-CZ" sz="2800" b="1" i="1" dirty="0" smtClean="0">
                <a:latin typeface="Calibri" panose="020F0502020204030204" pitchFamily="34" charset="0"/>
              </a:rPr>
              <a:t> </a:t>
            </a:r>
            <a:r>
              <a:rPr lang="cs-CZ" sz="2800" b="1" i="1" dirty="0">
                <a:latin typeface="Calibri" panose="020F0502020204030204" pitchFamily="34" charset="0"/>
              </a:rPr>
              <a:t>(RS)</a:t>
            </a:r>
            <a:endParaRPr lang="cs-CZ" sz="2800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88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79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86390" y="1445827"/>
            <a:ext cx="8089271" cy="4475140"/>
          </a:xfrm>
        </p:spPr>
        <p:txBody>
          <a:bodyPr/>
          <a:lstStyle/>
          <a:p>
            <a:pPr algn="just"/>
            <a:r>
              <a:rPr lang="cs-CZ" sz="2400" dirty="0">
                <a:latin typeface="Calibri" panose="020F0502020204030204" pitchFamily="34" charset="0"/>
              </a:rPr>
              <a:t>Je zařízení, </a:t>
            </a:r>
            <a:r>
              <a:rPr lang="cs-CZ" sz="2400" b="1" dirty="0">
                <a:latin typeface="Calibri" panose="020F0502020204030204" pitchFamily="34" charset="0"/>
              </a:rPr>
              <a:t>kterým se provádí </a:t>
            </a:r>
            <a:r>
              <a:rPr lang="cs-CZ" sz="2400" dirty="0">
                <a:latin typeface="Calibri" panose="020F0502020204030204" pitchFamily="34" charset="0"/>
              </a:rPr>
              <a:t>regulace.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algn="just"/>
            <a:r>
              <a:rPr lang="cs-CZ" sz="2400" dirty="0" smtClean="0">
                <a:latin typeface="Calibri" panose="020F0502020204030204" pitchFamily="34" charset="0"/>
              </a:rPr>
              <a:t>Jeho </a:t>
            </a:r>
            <a:r>
              <a:rPr lang="cs-CZ" sz="2400" dirty="0">
                <a:latin typeface="Calibri" panose="020F0502020204030204" pitchFamily="34" charset="0"/>
              </a:rPr>
              <a:t>úkolem je působit na regulovanou soustavu tak, aby se změny regulované veličiny vyvolané </a:t>
            </a:r>
            <a:r>
              <a:rPr lang="cs-CZ" sz="2400" dirty="0" smtClean="0">
                <a:latin typeface="Calibri" panose="020F0502020204030204" pitchFamily="34" charset="0"/>
              </a:rPr>
              <a:t>poruchami, </a:t>
            </a:r>
            <a:r>
              <a:rPr lang="cs-CZ" sz="2400" dirty="0">
                <a:latin typeface="Calibri" panose="020F0502020204030204" pitchFamily="34" charset="0"/>
              </a:rPr>
              <a:t>zmenšovaly</a:t>
            </a:r>
            <a:r>
              <a:rPr lang="cs-CZ" sz="2400" dirty="0" smtClean="0">
                <a:latin typeface="Calibri" panose="020F0502020204030204" pitchFamily="34" charset="0"/>
              </a:rPr>
              <a:t>.</a:t>
            </a:r>
          </a:p>
          <a:p>
            <a:pPr algn="just"/>
            <a:endParaRPr lang="cs-CZ" sz="2400" b="1" i="1" u="sng" dirty="0" smtClean="0">
              <a:latin typeface="Calibri" panose="020F0502020204030204" pitchFamily="34" charset="0"/>
            </a:endParaRPr>
          </a:p>
          <a:p>
            <a:pPr algn="just"/>
            <a:r>
              <a:rPr lang="cs-CZ" sz="2400" b="1" i="1" u="sng" dirty="0" smtClean="0">
                <a:latin typeface="Calibri" panose="020F0502020204030204" pitchFamily="34" charset="0"/>
              </a:rPr>
              <a:t>Blokové </a:t>
            </a:r>
            <a:r>
              <a:rPr lang="cs-CZ" sz="2400" b="1" i="1" u="sng" dirty="0">
                <a:latin typeface="Calibri" panose="020F0502020204030204" pitchFamily="34" charset="0"/>
              </a:rPr>
              <a:t>schéma regulátoru</a:t>
            </a:r>
            <a:endParaRPr lang="cs-CZ" sz="2400" i="1" u="sng" dirty="0">
              <a:latin typeface="Calibri" panose="020F0502020204030204" pitchFamily="34" charset="0"/>
            </a:endParaRPr>
          </a:p>
          <a:p>
            <a:pPr algn="just"/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94002" y="670227"/>
            <a:ext cx="2158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u="sng" dirty="0" smtClean="0">
                <a:latin typeface="Calibri" panose="020F0502020204030204" pitchFamily="34" charset="0"/>
              </a:rPr>
              <a:t>Regulátor</a:t>
            </a:r>
            <a:r>
              <a:rPr lang="cs-CZ" sz="2800" b="1" i="1" dirty="0" smtClean="0">
                <a:latin typeface="Calibri" panose="020F0502020204030204" pitchFamily="34" charset="0"/>
              </a:rPr>
              <a:t> (R)</a:t>
            </a:r>
            <a:endParaRPr lang="cs-CZ" sz="2800" i="1" u="sng" dirty="0">
              <a:latin typeface="Calibri" panose="020F050202020403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98" y="3893256"/>
            <a:ext cx="8017895" cy="2308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581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93409" y="823865"/>
            <a:ext cx="8089271" cy="4581054"/>
          </a:xfrm>
        </p:spPr>
        <p:txBody>
          <a:bodyPr/>
          <a:lstStyle/>
          <a:p>
            <a:pPr algn="just"/>
            <a:r>
              <a:rPr lang="cs-CZ" sz="2400" b="1" dirty="0">
                <a:latin typeface="Calibri" panose="020F0502020204030204" pitchFamily="34" charset="0"/>
              </a:rPr>
              <a:t>Regulátor tvoří </a:t>
            </a:r>
            <a:r>
              <a:rPr lang="cs-CZ" sz="2400" b="1" dirty="0" smtClean="0">
                <a:latin typeface="Calibri" panose="020F0502020204030204" pitchFamily="34" charset="0"/>
              </a:rPr>
              <a:t>tři </a:t>
            </a:r>
            <a:r>
              <a:rPr lang="cs-CZ" sz="2400" b="1" dirty="0">
                <a:latin typeface="Calibri" panose="020F0502020204030204" pitchFamily="34" charset="0"/>
              </a:rPr>
              <a:t>části:	</a:t>
            </a:r>
            <a:endParaRPr lang="cs-CZ" sz="2400" dirty="0">
              <a:latin typeface="Calibri" panose="020F0502020204030204" pitchFamily="34" charset="0"/>
            </a:endParaRPr>
          </a:p>
          <a:p>
            <a:pPr lvl="1" algn="just"/>
            <a:r>
              <a:rPr lang="cs-CZ" sz="2400" i="1" dirty="0">
                <a:latin typeface="Calibri" panose="020F0502020204030204" pitchFamily="34" charset="0"/>
              </a:rPr>
              <a:t>1. měřicí </a:t>
            </a:r>
            <a:r>
              <a:rPr lang="cs-CZ" sz="2400" i="1" dirty="0" smtClean="0">
                <a:latin typeface="Calibri" panose="020F0502020204030204" pitchFamily="34" charset="0"/>
              </a:rPr>
              <a:t>člen </a:t>
            </a:r>
            <a:endParaRPr lang="cs-CZ" sz="2400" dirty="0">
              <a:latin typeface="Calibri" panose="020F0502020204030204" pitchFamily="34" charset="0"/>
            </a:endParaRPr>
          </a:p>
          <a:p>
            <a:pPr lvl="1" algn="just"/>
            <a:r>
              <a:rPr lang="cs-CZ" sz="2400" i="1" dirty="0">
                <a:latin typeface="Calibri" panose="020F0502020204030204" pitchFamily="34" charset="0"/>
              </a:rPr>
              <a:t>2. ústřední člen regulátoru (vlastní regulátor)</a:t>
            </a:r>
            <a:endParaRPr lang="cs-CZ" sz="2400" dirty="0">
              <a:latin typeface="Calibri" panose="020F0502020204030204" pitchFamily="34" charset="0"/>
            </a:endParaRPr>
          </a:p>
          <a:p>
            <a:pPr lvl="1" algn="just"/>
            <a:r>
              <a:rPr lang="cs-CZ" sz="2400" i="1" dirty="0">
                <a:latin typeface="Calibri" panose="020F0502020204030204" pitchFamily="34" charset="0"/>
              </a:rPr>
              <a:t>3. akční </a:t>
            </a:r>
            <a:r>
              <a:rPr lang="cs-CZ" sz="2400" i="1" dirty="0" smtClean="0">
                <a:latin typeface="Calibri" panose="020F0502020204030204" pitchFamily="34" charset="0"/>
              </a:rPr>
              <a:t>člen</a:t>
            </a:r>
          </a:p>
          <a:p>
            <a:pPr lvl="1" algn="just"/>
            <a:endParaRPr lang="cs-CZ" sz="2400" dirty="0">
              <a:latin typeface="Calibri" panose="020F0502020204030204" pitchFamily="34" charset="0"/>
            </a:endParaRPr>
          </a:p>
          <a:p>
            <a:pPr algn="just"/>
            <a:r>
              <a:rPr lang="cs-CZ" sz="2800" b="1" i="1" u="sng" dirty="0">
                <a:latin typeface="Calibri" panose="020F0502020204030204" pitchFamily="34" charset="0"/>
              </a:rPr>
              <a:t>Měřicí člen</a:t>
            </a:r>
            <a:r>
              <a:rPr lang="cs-CZ" sz="2800" b="1" i="1" dirty="0">
                <a:latin typeface="Calibri" panose="020F0502020204030204" pitchFamily="34" charset="0"/>
              </a:rPr>
              <a:t> (MČ)</a:t>
            </a:r>
            <a:endParaRPr lang="cs-CZ" sz="2800" dirty="0">
              <a:latin typeface="Calibri" panose="020F0502020204030204" pitchFamily="34" charset="0"/>
            </a:endParaRPr>
          </a:p>
          <a:p>
            <a:pPr algn="just"/>
            <a:r>
              <a:rPr lang="cs-CZ" sz="2400" dirty="0" smtClean="0">
                <a:latin typeface="Calibri" panose="020F0502020204030204" pitchFamily="34" charset="0"/>
              </a:rPr>
              <a:t>Má </a:t>
            </a:r>
            <a:r>
              <a:rPr lang="cs-CZ" sz="2400" dirty="0">
                <a:latin typeface="Calibri" panose="020F0502020204030204" pitchFamily="34" charset="0"/>
              </a:rPr>
              <a:t>za úkol zjistit skutečnou hodnotu regulované veličiny, převést ji na signál vhodný pro zpracování regulátorem a zjistit regulační odchylku. </a:t>
            </a:r>
          </a:p>
        </p:txBody>
      </p:sp>
    </p:spTree>
    <p:extLst>
      <p:ext uri="{BB962C8B-B14F-4D97-AF65-F5344CB8AC3E}">
        <p14:creationId xmlns:p14="http://schemas.microsoft.com/office/powerpoint/2010/main" val="4108913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731879" y="764151"/>
            <a:ext cx="7896074" cy="4975746"/>
          </a:xfrm>
        </p:spPr>
        <p:txBody>
          <a:bodyPr/>
          <a:lstStyle/>
          <a:p>
            <a:r>
              <a:rPr lang="cs-CZ" sz="2400" dirty="0" smtClean="0">
                <a:latin typeface="Calibri" panose="020F0502020204030204" pitchFamily="34" charset="0"/>
              </a:rPr>
              <a:t>Měřicí člen tvoří tyto </a:t>
            </a:r>
            <a:r>
              <a:rPr lang="cs-CZ" sz="2400" dirty="0">
                <a:latin typeface="Calibri" panose="020F0502020204030204" pitchFamily="34" charset="0"/>
              </a:rPr>
              <a:t>části:</a:t>
            </a:r>
          </a:p>
          <a:p>
            <a:r>
              <a:rPr lang="cs-CZ" sz="800" b="1" dirty="0" smtClean="0">
                <a:latin typeface="Calibri" panose="020F0502020204030204" pitchFamily="34" charset="0"/>
              </a:rPr>
              <a:t>   </a:t>
            </a:r>
          </a:p>
          <a:p>
            <a:r>
              <a:rPr lang="cs-CZ" sz="2400" b="1" dirty="0" smtClean="0">
                <a:latin typeface="Calibri" panose="020F0502020204030204" pitchFamily="34" charset="0"/>
              </a:rPr>
              <a:t>- </a:t>
            </a:r>
            <a:r>
              <a:rPr lang="cs-CZ" sz="2400" b="1" dirty="0">
                <a:latin typeface="Calibri" panose="020F0502020204030204" pitchFamily="34" charset="0"/>
              </a:rPr>
              <a:t>snímač – senzor </a:t>
            </a:r>
            <a:r>
              <a:rPr lang="cs-CZ" sz="2400" dirty="0">
                <a:latin typeface="Calibri" panose="020F0502020204030204" pitchFamily="34" charset="0"/>
              </a:rPr>
              <a:t>(SN)</a:t>
            </a:r>
          </a:p>
          <a:p>
            <a:r>
              <a:rPr lang="cs-CZ" sz="2400" dirty="0" smtClean="0">
                <a:latin typeface="Calibri" panose="020F0502020204030204" pitchFamily="34" charset="0"/>
              </a:rPr>
              <a:t>   </a:t>
            </a:r>
            <a:r>
              <a:rPr lang="cs-CZ" sz="2400" dirty="0">
                <a:latin typeface="Calibri" panose="020F0502020204030204" pitchFamily="34" charset="0"/>
              </a:rPr>
              <a:t>zjišťuje skutečnou (okamžitou) hodnotu regulované veličiny</a:t>
            </a:r>
          </a:p>
          <a:p>
            <a:r>
              <a:rPr lang="cs-CZ" sz="2400" b="1" dirty="0" smtClean="0">
                <a:latin typeface="Calibri" panose="020F0502020204030204" pitchFamily="34" charset="0"/>
              </a:rPr>
              <a:t>- </a:t>
            </a:r>
            <a:r>
              <a:rPr lang="cs-CZ" sz="2400" b="1" dirty="0">
                <a:latin typeface="Calibri" panose="020F0502020204030204" pitchFamily="34" charset="0"/>
              </a:rPr>
              <a:t>převodník</a:t>
            </a:r>
            <a:r>
              <a:rPr lang="cs-CZ" sz="2400" dirty="0">
                <a:latin typeface="Calibri" panose="020F0502020204030204" pitchFamily="34" charset="0"/>
              </a:rPr>
              <a:t> (PŘ)</a:t>
            </a:r>
          </a:p>
          <a:p>
            <a:r>
              <a:rPr lang="cs-CZ" sz="2400" dirty="0" smtClean="0">
                <a:latin typeface="Calibri" panose="020F0502020204030204" pitchFamily="34" charset="0"/>
              </a:rPr>
              <a:t>   </a:t>
            </a:r>
            <a:r>
              <a:rPr lang="cs-CZ" sz="2400" dirty="0">
                <a:latin typeface="Calibri" panose="020F0502020204030204" pitchFamily="34" charset="0"/>
              </a:rPr>
              <a:t>převádí tzv. přirozený signál ze snímače nejčastěji na  </a:t>
            </a:r>
            <a:r>
              <a:rPr lang="cs-CZ" sz="2400" dirty="0" smtClean="0">
                <a:latin typeface="Calibri" panose="020F0502020204030204" pitchFamily="34" charset="0"/>
              </a:rPr>
              <a:t>  	elektrický </a:t>
            </a:r>
            <a:r>
              <a:rPr lang="cs-CZ" sz="2400" dirty="0">
                <a:latin typeface="Calibri" panose="020F0502020204030204" pitchFamily="34" charset="0"/>
              </a:rPr>
              <a:t>nebo pneumatický unifikovaný </a:t>
            </a:r>
            <a:r>
              <a:rPr lang="cs-CZ" sz="2400" dirty="0" smtClean="0">
                <a:latin typeface="Calibri" panose="020F0502020204030204" pitchFamily="34" charset="0"/>
              </a:rPr>
              <a:t>signál</a:t>
            </a:r>
          </a:p>
          <a:p>
            <a:r>
              <a:rPr lang="cs-CZ" sz="2400" b="1" dirty="0" smtClean="0">
                <a:latin typeface="Calibri" panose="020F0502020204030204" pitchFamily="34" charset="0"/>
              </a:rPr>
              <a:t>- </a:t>
            </a:r>
            <a:r>
              <a:rPr lang="cs-CZ" sz="2400" b="1" dirty="0">
                <a:latin typeface="Calibri" panose="020F0502020204030204" pitchFamily="34" charset="0"/>
              </a:rPr>
              <a:t>řídící člen</a:t>
            </a:r>
            <a:r>
              <a:rPr lang="cs-CZ" sz="2400" dirty="0">
                <a:latin typeface="Calibri" panose="020F0502020204030204" pitchFamily="34" charset="0"/>
              </a:rPr>
              <a:t> (ŘČ)</a:t>
            </a:r>
          </a:p>
          <a:p>
            <a:r>
              <a:rPr lang="cs-CZ" sz="2400" dirty="0" smtClean="0">
                <a:latin typeface="Calibri" panose="020F0502020204030204" pitchFamily="34" charset="0"/>
              </a:rPr>
              <a:t>   nastavuje </a:t>
            </a:r>
            <a:r>
              <a:rPr lang="cs-CZ" sz="2400" dirty="0">
                <a:latin typeface="Calibri" panose="020F0502020204030204" pitchFamily="34" charset="0"/>
              </a:rPr>
              <a:t>se pomocí něho velikost žádané hodnoty</a:t>
            </a:r>
          </a:p>
          <a:p>
            <a:pPr marL="342900" indent="-342900">
              <a:buFontTx/>
              <a:buChar char="-"/>
            </a:pPr>
            <a:r>
              <a:rPr lang="cs-CZ" sz="2400" b="1" dirty="0" smtClean="0">
                <a:latin typeface="Calibri" panose="020F0502020204030204" pitchFamily="34" charset="0"/>
              </a:rPr>
              <a:t>porovnávací </a:t>
            </a:r>
            <a:r>
              <a:rPr lang="cs-CZ" sz="2400" b="1" dirty="0">
                <a:latin typeface="Calibri" panose="020F0502020204030204" pitchFamily="34" charset="0"/>
              </a:rPr>
              <a:t>člen</a:t>
            </a:r>
            <a:r>
              <a:rPr lang="cs-CZ" sz="2400" dirty="0">
                <a:latin typeface="Calibri" panose="020F0502020204030204" pitchFamily="34" charset="0"/>
              </a:rPr>
              <a:t> (</a:t>
            </a:r>
            <a:r>
              <a:rPr lang="cs-CZ" sz="2400" dirty="0" smtClean="0">
                <a:latin typeface="Calibri" panose="020F0502020204030204" pitchFamily="34" charset="0"/>
              </a:rPr>
              <a:t>PČ)</a:t>
            </a:r>
          </a:p>
          <a:p>
            <a:pPr lvl="1"/>
            <a:r>
              <a:rPr lang="cs-CZ" sz="2400" dirty="0" smtClean="0">
                <a:latin typeface="Calibri" panose="020F0502020204030204" pitchFamily="34" charset="0"/>
              </a:rPr>
              <a:t>vytváří </a:t>
            </a:r>
            <a:r>
              <a:rPr lang="cs-CZ" sz="2400" dirty="0">
                <a:latin typeface="Calibri" panose="020F0502020204030204" pitchFamily="34" charset="0"/>
              </a:rPr>
              <a:t>se v něm regulační </a:t>
            </a:r>
            <a:r>
              <a:rPr lang="cs-CZ" sz="2400" dirty="0" smtClean="0">
                <a:latin typeface="Calibri" panose="020F0502020204030204" pitchFamily="34" charset="0"/>
              </a:rPr>
              <a:t>odchylka </a:t>
            </a:r>
            <a:r>
              <a:rPr lang="cs-CZ" sz="2200" dirty="0" smtClean="0">
                <a:latin typeface="Calibri" panose="020F0502020204030204" pitchFamily="34" charset="0"/>
              </a:rPr>
              <a:t>– porovnává skutečnou hodnotu regulované veličiny s požadovanou hodnotou</a:t>
            </a:r>
            <a:endParaRPr lang="cs-CZ" sz="2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9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749986" y="1090076"/>
            <a:ext cx="8089271" cy="4477806"/>
          </a:xfrm>
        </p:spPr>
        <p:txBody>
          <a:bodyPr/>
          <a:lstStyle/>
          <a:p>
            <a:pPr algn="just"/>
            <a:r>
              <a:rPr lang="cs-CZ" sz="2800" b="1" i="1" u="sng" dirty="0">
                <a:latin typeface="Calibri" panose="020F0502020204030204" pitchFamily="34" charset="0"/>
              </a:rPr>
              <a:t>Ústřední člen </a:t>
            </a:r>
            <a:r>
              <a:rPr lang="cs-CZ" sz="2800" b="1" i="1" u="sng" dirty="0" smtClean="0">
                <a:latin typeface="Calibri" panose="020F0502020204030204" pitchFamily="34" charset="0"/>
              </a:rPr>
              <a:t>regulátoru</a:t>
            </a:r>
            <a:r>
              <a:rPr lang="cs-CZ" sz="2800" b="1" i="1" dirty="0" smtClean="0">
                <a:latin typeface="Calibri" panose="020F0502020204030204" pitchFamily="34" charset="0"/>
              </a:rPr>
              <a:t> (UČR</a:t>
            </a:r>
            <a:r>
              <a:rPr lang="cs-CZ" sz="2800" b="1" i="1" dirty="0">
                <a:latin typeface="Calibri" panose="020F0502020204030204" pitchFamily="34" charset="0"/>
              </a:rPr>
              <a:t>)</a:t>
            </a:r>
            <a:endParaRPr lang="cs-CZ" sz="2800" dirty="0">
              <a:latin typeface="Calibri" panose="020F0502020204030204" pitchFamily="34" charset="0"/>
            </a:endParaRPr>
          </a:p>
          <a:p>
            <a:pPr algn="just"/>
            <a:r>
              <a:rPr lang="cs-CZ" sz="2400" dirty="0">
                <a:latin typeface="Calibri" panose="020F0502020204030204" pitchFamily="34" charset="0"/>
              </a:rPr>
              <a:t>Je to vlastní regulátor. Zpracovává regulační odchylku, podle jejíž velikosti a smyslu mění velikost svého výstupního signálu.</a:t>
            </a:r>
          </a:p>
          <a:p>
            <a:pPr algn="just"/>
            <a:r>
              <a:rPr lang="cs-CZ" sz="2400" b="1" i="1" dirty="0">
                <a:latin typeface="Calibri" panose="020F0502020204030204" pitchFamily="34" charset="0"/>
              </a:rPr>
              <a:t> </a:t>
            </a:r>
            <a:endParaRPr lang="cs-CZ" sz="2400" dirty="0">
              <a:latin typeface="Calibri" panose="020F0502020204030204" pitchFamily="34" charset="0"/>
            </a:endParaRPr>
          </a:p>
          <a:p>
            <a:pPr algn="just"/>
            <a:r>
              <a:rPr lang="cs-CZ" sz="2800" b="1" i="1" u="sng" dirty="0">
                <a:latin typeface="Calibri" panose="020F0502020204030204" pitchFamily="34" charset="0"/>
              </a:rPr>
              <a:t>Akční </a:t>
            </a:r>
            <a:r>
              <a:rPr lang="cs-CZ" sz="2800" b="1" i="1" u="sng" dirty="0" smtClean="0">
                <a:latin typeface="Calibri" panose="020F0502020204030204" pitchFamily="34" charset="0"/>
              </a:rPr>
              <a:t>člen</a:t>
            </a:r>
            <a:r>
              <a:rPr lang="cs-CZ" sz="2800" b="1" i="1" dirty="0" smtClean="0">
                <a:latin typeface="Calibri" panose="020F0502020204030204" pitchFamily="34" charset="0"/>
              </a:rPr>
              <a:t> (</a:t>
            </a:r>
            <a:r>
              <a:rPr lang="cs-CZ" sz="2800" b="1" i="1" dirty="0">
                <a:latin typeface="Calibri" panose="020F0502020204030204" pitchFamily="34" charset="0"/>
              </a:rPr>
              <a:t>AČ)</a:t>
            </a:r>
            <a:endParaRPr lang="cs-CZ" sz="2800" dirty="0">
              <a:latin typeface="Calibri" panose="020F0502020204030204" pitchFamily="34" charset="0"/>
            </a:endParaRPr>
          </a:p>
          <a:p>
            <a:pPr algn="just"/>
            <a:r>
              <a:rPr lang="cs-CZ" sz="2400" dirty="0">
                <a:latin typeface="Calibri" panose="020F0502020204030204" pitchFamily="34" charset="0"/>
              </a:rPr>
              <a:t>Provádí se jím akční zásah do RS.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algn="just"/>
            <a:r>
              <a:rPr lang="cs-CZ" sz="2400" dirty="0" smtClean="0">
                <a:latin typeface="Calibri" panose="020F0502020204030204" pitchFamily="34" charset="0"/>
              </a:rPr>
              <a:t>Jedná </a:t>
            </a:r>
            <a:r>
              <a:rPr lang="cs-CZ" sz="2400" dirty="0">
                <a:latin typeface="Calibri" panose="020F0502020204030204" pitchFamily="34" charset="0"/>
              </a:rPr>
              <a:t>se o změnu příkonu energie nebo množství látky v rozsahu potřebném pro regulaci (např. změna množství plynu do hořáku, změna nátoku kapaliny do nádrže apod.).</a:t>
            </a:r>
          </a:p>
          <a:p>
            <a:pPr lvl="0" algn="just"/>
            <a:endParaRPr lang="cs-CZ" sz="2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09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777146" y="1117235"/>
            <a:ext cx="8089271" cy="4477806"/>
          </a:xfrm>
        </p:spPr>
        <p:txBody>
          <a:bodyPr/>
          <a:lstStyle/>
          <a:p>
            <a:r>
              <a:rPr lang="cs-CZ" sz="2400" b="1" dirty="0" smtClean="0">
                <a:latin typeface="Calibri" panose="020F0502020204030204" pitchFamily="34" charset="0"/>
              </a:rPr>
              <a:t>   - </a:t>
            </a:r>
            <a:r>
              <a:rPr lang="cs-CZ" sz="2400" b="1" dirty="0">
                <a:latin typeface="Calibri" panose="020F0502020204030204" pitchFamily="34" charset="0"/>
              </a:rPr>
              <a:t>akční orgán</a:t>
            </a:r>
            <a:r>
              <a:rPr lang="cs-CZ" sz="2400" dirty="0">
                <a:latin typeface="Calibri" panose="020F0502020204030204" pitchFamily="34" charset="0"/>
              </a:rPr>
              <a:t> (AO)</a:t>
            </a:r>
          </a:p>
          <a:p>
            <a:pPr lvl="1"/>
            <a:r>
              <a:rPr lang="cs-CZ" sz="2400" dirty="0" smtClean="0">
                <a:latin typeface="Calibri" panose="020F0502020204030204" pitchFamily="34" charset="0"/>
              </a:rPr>
              <a:t>nejčastěji </a:t>
            </a:r>
            <a:r>
              <a:rPr lang="cs-CZ" sz="2400" dirty="0">
                <a:latin typeface="Calibri" panose="020F0502020204030204" pitchFamily="34" charset="0"/>
              </a:rPr>
              <a:t>to bývá regulační ventil, ale také šoupě, regulační </a:t>
            </a:r>
            <a:r>
              <a:rPr lang="cs-CZ" sz="2400" dirty="0" smtClean="0">
                <a:latin typeface="Calibri" panose="020F0502020204030204" pitchFamily="34" charset="0"/>
              </a:rPr>
              <a:t>      klapka </a:t>
            </a:r>
            <a:r>
              <a:rPr lang="cs-CZ" sz="2400" dirty="0">
                <a:latin typeface="Calibri" panose="020F0502020204030204" pitchFamily="34" charset="0"/>
              </a:rPr>
              <a:t>apod.</a:t>
            </a:r>
          </a:p>
          <a:p>
            <a:r>
              <a:rPr lang="cs-CZ" sz="2400" b="1" dirty="0" smtClean="0">
                <a:latin typeface="Calibri" panose="020F0502020204030204" pitchFamily="34" charset="0"/>
              </a:rPr>
              <a:t>   - </a:t>
            </a:r>
            <a:r>
              <a:rPr lang="cs-CZ" sz="2400" b="1" dirty="0">
                <a:latin typeface="Calibri" panose="020F0502020204030204" pitchFamily="34" charset="0"/>
              </a:rPr>
              <a:t>pohon</a:t>
            </a:r>
            <a:r>
              <a:rPr lang="cs-CZ" sz="2400" dirty="0">
                <a:latin typeface="Calibri" panose="020F0502020204030204" pitchFamily="34" charset="0"/>
              </a:rPr>
              <a:t> (PO)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lvl="1"/>
            <a:r>
              <a:rPr lang="cs-CZ" sz="2400" dirty="0" smtClean="0">
                <a:latin typeface="Calibri" panose="020F0502020204030204" pitchFamily="34" charset="0"/>
              </a:rPr>
              <a:t>ovládá </a:t>
            </a:r>
            <a:r>
              <a:rPr lang="cs-CZ" sz="2400" dirty="0">
                <a:latin typeface="Calibri" panose="020F0502020204030204" pitchFamily="34" charset="0"/>
              </a:rPr>
              <a:t>akční (regulační) orgán. Nejčastěji to bývá elektrický, pneumatický nebo hydraulický </a:t>
            </a:r>
            <a:r>
              <a:rPr lang="cs-CZ" sz="2400" dirty="0" err="1">
                <a:latin typeface="Calibri" panose="020F0502020204030204" pitchFamily="34" charset="0"/>
              </a:rPr>
              <a:t>servopohon</a:t>
            </a:r>
            <a:r>
              <a:rPr lang="cs-CZ" sz="2400" dirty="0">
                <a:latin typeface="Calibri" panose="020F0502020204030204" pitchFamily="34" charset="0"/>
              </a:rPr>
              <a:t>.</a:t>
            </a:r>
          </a:p>
          <a:p>
            <a:r>
              <a:rPr lang="cs-CZ" sz="2400" dirty="0">
                <a:latin typeface="Calibri" panose="020F0502020204030204" pitchFamily="34" charset="0"/>
              </a:rPr>
              <a:t> </a:t>
            </a:r>
          </a:p>
          <a:p>
            <a:r>
              <a:rPr lang="cs-CZ" sz="2400" dirty="0">
                <a:latin typeface="Calibri" panose="020F0502020204030204" pitchFamily="34" charset="0"/>
              </a:rPr>
              <a:t>Akční člen může být také např. řízený usměrňovač nebo frekvenční měnič při regulaci otáček motorů, topné těleso při regulaci teploty apod.</a:t>
            </a:r>
            <a:endParaRPr lang="cs-CZ" sz="2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47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0420" y="812674"/>
            <a:ext cx="7772400" cy="653987"/>
          </a:xfrm>
        </p:spPr>
        <p:txBody>
          <a:bodyPr/>
          <a:lstStyle/>
          <a:p>
            <a:pPr algn="ctr"/>
            <a:r>
              <a:rPr lang="cs-CZ" sz="3200" cap="none" dirty="0" smtClean="0"/>
              <a:t>Souhrn učiva</a:t>
            </a:r>
            <a:endParaRPr lang="cs-CZ" sz="3200" cap="none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3576" y="1647730"/>
            <a:ext cx="6980222" cy="3413157"/>
          </a:xfrm>
        </p:spPr>
        <p:txBody>
          <a:bodyPr/>
          <a:lstStyle/>
          <a:p>
            <a:pPr lvl="0"/>
            <a:r>
              <a:rPr lang="cs-CZ" sz="2400" b="1" dirty="0" smtClean="0">
                <a:latin typeface="Calibri" panose="020F0502020204030204" pitchFamily="34" charset="0"/>
              </a:rPr>
              <a:t>Kontrolní otázky: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200" dirty="0" smtClean="0">
                <a:latin typeface="Calibri" panose="020F0502020204030204" pitchFamily="34" charset="0"/>
              </a:rPr>
              <a:t>Vysvětli </a:t>
            </a:r>
            <a:r>
              <a:rPr lang="cs-CZ" sz="2200" dirty="0">
                <a:latin typeface="Calibri" panose="020F0502020204030204" pitchFamily="34" charset="0"/>
              </a:rPr>
              <a:t>pojem regulační obvod – nakresli blokové schéma </a:t>
            </a:r>
            <a:r>
              <a:rPr lang="cs-CZ" sz="2200" dirty="0" smtClean="0">
                <a:latin typeface="Calibri" panose="020F0502020204030204" pitchFamily="34" charset="0"/>
              </a:rPr>
              <a:t>a </a:t>
            </a:r>
            <a:r>
              <a:rPr lang="cs-CZ" sz="2200" dirty="0">
                <a:latin typeface="Calibri" panose="020F0502020204030204" pitchFamily="34" charset="0"/>
              </a:rPr>
              <a:t>popiš jednotlivé části!</a:t>
            </a:r>
            <a:endParaRPr lang="cs-CZ" sz="2200" b="1" i="1" dirty="0">
              <a:latin typeface="Calibri" panose="020F05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200" dirty="0" smtClean="0">
                <a:latin typeface="Calibri" panose="020F0502020204030204" pitchFamily="34" charset="0"/>
              </a:rPr>
              <a:t>Co </a:t>
            </a:r>
            <a:r>
              <a:rPr lang="cs-CZ" sz="2200" dirty="0">
                <a:latin typeface="Calibri" panose="020F0502020204030204" pitchFamily="34" charset="0"/>
              </a:rPr>
              <a:t>to je regulátor, jaký je jeho úkol a z jakých základních částí se skládá?</a:t>
            </a:r>
            <a:endParaRPr lang="cs-CZ" sz="2200" b="1" i="1" dirty="0">
              <a:latin typeface="Calibri" panose="020F05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200" dirty="0" smtClean="0">
                <a:latin typeface="Calibri" panose="020F0502020204030204" pitchFamily="34" charset="0"/>
              </a:rPr>
              <a:t>Jakou </a:t>
            </a:r>
            <a:r>
              <a:rPr lang="cs-CZ" sz="2200" dirty="0">
                <a:latin typeface="Calibri" panose="020F0502020204030204" pitchFamily="34" charset="0"/>
              </a:rPr>
              <a:t>funkci má měřicí </a:t>
            </a:r>
            <a:r>
              <a:rPr lang="cs-CZ" sz="2200" dirty="0" smtClean="0">
                <a:latin typeface="Calibri" panose="020F0502020204030204" pitchFamily="34" charset="0"/>
              </a:rPr>
              <a:t>člen, z</a:t>
            </a:r>
            <a:r>
              <a:rPr lang="cs-CZ" sz="2200" dirty="0">
                <a:latin typeface="Calibri" panose="020F0502020204030204" pitchFamily="34" charset="0"/>
              </a:rPr>
              <a:t> jakých funkčních celků se </a:t>
            </a:r>
            <a:r>
              <a:rPr lang="cs-CZ" sz="2200" dirty="0" smtClean="0">
                <a:latin typeface="Calibri" panose="020F0502020204030204" pitchFamily="34" charset="0"/>
              </a:rPr>
              <a:t>skládá a jakou mají funkci?</a:t>
            </a:r>
            <a:endParaRPr lang="cs-CZ" sz="2200" b="1" i="1" dirty="0">
              <a:latin typeface="Calibri" panose="020F05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200" dirty="0">
                <a:latin typeface="Calibri" panose="020F0502020204030204" pitchFamily="34" charset="0"/>
              </a:rPr>
              <a:t>Co to je regulovaná soustava? Uveď několik příkladů! </a:t>
            </a:r>
            <a:endParaRPr lang="cs-CZ" sz="2200" b="1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71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8F4639E-68AB-49AB-96BC-90548363AAD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ovéPole 9"/>
          <p:cNvSpPr txBox="1">
            <a:spLocks noChangeArrowheads="1"/>
          </p:cNvSpPr>
          <p:nvPr/>
        </p:nvSpPr>
        <p:spPr bwMode="auto">
          <a:xfrm>
            <a:off x="3054350" y="1677480"/>
            <a:ext cx="3035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 dirty="0"/>
              <a:t>Použité zdroje</a:t>
            </a:r>
          </a:p>
        </p:txBody>
      </p:sp>
      <p:sp>
        <p:nvSpPr>
          <p:cNvPr id="11273" name="TextovéPole 10"/>
          <p:cNvSpPr txBox="1">
            <a:spLocks noChangeArrowheads="1"/>
          </p:cNvSpPr>
          <p:nvPr/>
        </p:nvSpPr>
        <p:spPr bwMode="auto">
          <a:xfrm>
            <a:off x="2485176" y="2595719"/>
            <a:ext cx="4173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 smtClean="0">
                <a:latin typeface="Calibri" panose="020F0502020204030204" pitchFamily="34" charset="0"/>
              </a:rPr>
              <a:t>Text i obrázky vlastní</a:t>
            </a:r>
            <a:endParaRPr lang="cs-CZ" altLang="cs-CZ" sz="24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2" grpId="0"/>
      <p:bldP spid="11273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2596</TotalTime>
  <Words>341</Words>
  <Application>Microsoft Office PowerPoint</Application>
  <PresentationFormat>Předvádění na obrazovce (4:3)</PresentationFormat>
  <Paragraphs>96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Výchozí návrh</vt:lpstr>
      <vt:lpstr>STŘEDNÍ ŠKOLA STAVEBNÍ A TECHNICKÁ Ústí nad Labem, Čelakovského 5, příspěvková organizace Páteřní škola Ústeckého kraje</vt:lpstr>
      <vt:lpstr>MECHATRONIKA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Souhrn učiva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ELEKTROTECHNIKY</dc:title>
  <dc:creator>Pepýk</dc:creator>
  <cp:lastModifiedBy>Josef Sýkora, Ing.</cp:lastModifiedBy>
  <cp:revision>115</cp:revision>
  <dcterms:created xsi:type="dcterms:W3CDTF">2006-12-09T22:12:50Z</dcterms:created>
  <dcterms:modified xsi:type="dcterms:W3CDTF">2014-01-07T11:23:14Z</dcterms:modified>
</cp:coreProperties>
</file>