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67" r:id="rId2"/>
    <p:sldId id="268" r:id="rId3"/>
    <p:sldId id="281" r:id="rId4"/>
    <p:sldId id="290" r:id="rId5"/>
    <p:sldId id="291" r:id="rId6"/>
    <p:sldId id="284" r:id="rId7"/>
    <p:sldId id="286" r:id="rId8"/>
    <p:sldId id="287" r:id="rId9"/>
    <p:sldId id="288" r:id="rId10"/>
    <p:sldId id="289" r:id="rId11"/>
    <p:sldId id="292" r:id="rId12"/>
    <p:sldId id="274" r:id="rId13"/>
    <p:sldId id="269" r:id="rId14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845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389314"/>
              </p:ext>
            </p:extLst>
          </p:nvPr>
        </p:nvGraphicFramePr>
        <p:xfrm>
          <a:off x="750888" y="2060575"/>
          <a:ext cx="7614514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Měření teploty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Senzor, snímač, teplota, trojný bod, absolutní teplotní nula, časová konstanta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obory 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Měření teploty</a:t>
            </a:r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VY_32_INOVACE_37_739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52550" y="2842789"/>
            <a:ext cx="8337550" cy="1050202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MĚŘENÍ TEPLOTY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06170" y="1291917"/>
            <a:ext cx="7921783" cy="4927813"/>
          </a:xfrm>
        </p:spPr>
        <p:txBody>
          <a:bodyPr/>
          <a:lstStyle/>
          <a:p>
            <a:pPr lvl="0" algn="just"/>
            <a:r>
              <a:rPr lang="cs-CZ" sz="1000" dirty="0" smtClean="0">
                <a:latin typeface="Calibri" panose="020F0502020204030204" pitchFamily="34" charset="0"/>
              </a:rPr>
              <a:t> </a:t>
            </a:r>
            <a:r>
              <a:rPr lang="cs-CZ" sz="2400" b="1" i="1" u="sng" dirty="0" smtClean="0">
                <a:latin typeface="Calibri" panose="020F0502020204030204" pitchFamily="34" charset="0"/>
              </a:rPr>
              <a:t>Teplota</a:t>
            </a:r>
            <a:r>
              <a:rPr lang="cs-CZ" sz="2400" b="1" i="1" dirty="0">
                <a:latin typeface="Calibri" panose="020F0502020204030204" pitchFamily="34" charset="0"/>
              </a:rPr>
              <a:t>: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Určuje </a:t>
            </a:r>
            <a:r>
              <a:rPr lang="cs-CZ" sz="2400" dirty="0">
                <a:latin typeface="Calibri" panose="020F0502020204030204" pitchFamily="34" charset="0"/>
              </a:rPr>
              <a:t>tepelný stav hmoty, který se projevuje pohybovou energií kmitajících molekul (je to stavová fyzikální veličina</a:t>
            </a:r>
            <a:r>
              <a:rPr lang="cs-CZ" sz="2400" dirty="0" smtClean="0">
                <a:latin typeface="Calibri" panose="020F0502020204030204" pitchFamily="34" charset="0"/>
              </a:rPr>
              <a:t>).</a:t>
            </a:r>
          </a:p>
          <a:p>
            <a:pPr algn="just"/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</a:t>
            </a:r>
            <a:endParaRPr lang="cs-CZ" sz="800" dirty="0">
              <a:latin typeface="Calibri" panose="020F0502020204030204" pitchFamily="34" charset="0"/>
            </a:endParaRPr>
          </a:p>
          <a:p>
            <a:r>
              <a:rPr lang="cs-CZ" sz="2400" i="1" u="sng" dirty="0">
                <a:latin typeface="Calibri" panose="020F0502020204030204" pitchFamily="34" charset="0"/>
              </a:rPr>
              <a:t>Základní jednotka</a:t>
            </a:r>
            <a:r>
              <a:rPr lang="cs-CZ" sz="2400" i="1" dirty="0">
                <a:latin typeface="Calibri" panose="020F0502020204030204" pitchFamily="34" charset="0"/>
              </a:rPr>
              <a:t> …… </a:t>
            </a:r>
            <a:r>
              <a:rPr lang="cs-CZ" sz="2400" i="1" dirty="0" smtClean="0">
                <a:latin typeface="Calibri" panose="020F0502020204030204" pitchFamily="34" charset="0"/>
              </a:rPr>
              <a:t>1 K </a:t>
            </a:r>
            <a:r>
              <a:rPr lang="cs-CZ" sz="2400" i="1" dirty="0">
                <a:latin typeface="Calibri" panose="020F0502020204030204" pitchFamily="34" charset="0"/>
              </a:rPr>
              <a:t>… </a:t>
            </a:r>
            <a:r>
              <a:rPr lang="cs-CZ" sz="2400" dirty="0" smtClean="0">
                <a:latin typeface="Calibri" panose="020F0502020204030204" pitchFamily="34" charset="0"/>
              </a:rPr>
              <a:t>(značí se řeckým písmenem Θ</a:t>
            </a:r>
            <a:r>
              <a:rPr lang="cs-CZ" sz="2400" dirty="0">
                <a:latin typeface="Calibri" panose="020F0502020204030204" pitchFamily="34" charset="0"/>
              </a:rPr>
              <a:t>)</a:t>
            </a:r>
            <a:r>
              <a:rPr lang="cs-CZ" sz="2400" i="1" dirty="0">
                <a:latin typeface="Calibri" panose="020F0502020204030204" pitchFamily="34" charset="0"/>
              </a:rPr>
              <a:t>	</a:t>
            </a:r>
            <a:r>
              <a:rPr lang="cs-CZ" sz="1000" i="1" dirty="0">
                <a:latin typeface="Calibri" panose="020F0502020204030204" pitchFamily="34" charset="0"/>
              </a:rPr>
              <a:t>	</a:t>
            </a:r>
            <a:endParaRPr lang="cs-CZ" sz="1000" i="1" dirty="0" smtClean="0">
              <a:latin typeface="Calibri" panose="020F0502020204030204" pitchFamily="34" charset="0"/>
            </a:endParaRPr>
          </a:p>
          <a:p>
            <a:r>
              <a:rPr lang="cs-CZ" sz="2400" i="1" u="sng" dirty="0" smtClean="0">
                <a:latin typeface="Calibri" panose="020F0502020204030204" pitchFamily="34" charset="0"/>
              </a:rPr>
              <a:t>Praktická </a:t>
            </a:r>
            <a:r>
              <a:rPr lang="cs-CZ" sz="2400" i="1" u="sng" dirty="0">
                <a:latin typeface="Calibri" panose="020F0502020204030204" pitchFamily="34" charset="0"/>
              </a:rPr>
              <a:t>jednota</a:t>
            </a:r>
            <a:r>
              <a:rPr lang="cs-CZ" sz="2400" i="1" dirty="0">
                <a:latin typeface="Calibri" panose="020F0502020204030204" pitchFamily="34" charset="0"/>
              </a:rPr>
              <a:t> …… </a:t>
            </a:r>
            <a:r>
              <a:rPr lang="cs-CZ" sz="2400" i="1" dirty="0" smtClean="0">
                <a:latin typeface="Calibri" panose="020F0502020204030204" pitchFamily="34" charset="0"/>
              </a:rPr>
              <a:t>1 °</a:t>
            </a:r>
            <a:r>
              <a:rPr lang="cs-CZ" sz="2400" i="1" dirty="0">
                <a:latin typeface="Calibri" panose="020F0502020204030204" pitchFamily="34" charset="0"/>
              </a:rPr>
              <a:t>C … </a:t>
            </a:r>
            <a:r>
              <a:rPr lang="cs-CZ" sz="2400" dirty="0" smtClean="0">
                <a:latin typeface="Calibri" panose="020F0502020204030204" pitchFamily="34" charset="0"/>
              </a:rPr>
              <a:t>(značí se ϑ – malá théta)</a:t>
            </a:r>
            <a:endParaRPr lang="cs-CZ" sz="2400" dirty="0">
              <a:latin typeface="Calibri" panose="020F0502020204030204" pitchFamily="34" charset="0"/>
            </a:endParaRPr>
          </a:p>
          <a:p>
            <a:pPr lvl="0" algn="just"/>
            <a:endParaRPr lang="cs-CZ" sz="2400" dirty="0" smtClean="0">
              <a:latin typeface="Calibri" panose="020F0502020204030204" pitchFamily="34" charset="0"/>
            </a:endParaRPr>
          </a:p>
          <a:p>
            <a:pPr lvl="0" algn="just"/>
            <a:r>
              <a:rPr lang="cs-CZ" sz="2400" dirty="0" smtClean="0">
                <a:latin typeface="Calibri" panose="020F0502020204030204" pitchFamily="34" charset="0"/>
              </a:rPr>
              <a:t>Měření teploty realizujeme pomocí </a:t>
            </a:r>
            <a:r>
              <a:rPr lang="cs-CZ" sz="2400" dirty="0">
                <a:latin typeface="Calibri" panose="020F0502020204030204" pitchFamily="34" charset="0"/>
              </a:rPr>
              <a:t>senzorů (snímačů) teploty. </a:t>
            </a:r>
          </a:p>
          <a:p>
            <a:pPr lvl="0" algn="just"/>
            <a:r>
              <a:rPr lang="cs-CZ" sz="2400" dirty="0">
                <a:latin typeface="Calibri" panose="020F0502020204030204" pitchFamily="34" charset="0"/>
              </a:rPr>
              <a:t>Jsou to zařízení, pomocí kterých zjišťujeme teplotu těles nebo látek, nejčastěji je nazýváme </a:t>
            </a:r>
            <a:r>
              <a:rPr lang="cs-CZ" sz="2400" b="1" i="1" dirty="0">
                <a:latin typeface="Calibri" panose="020F0502020204030204" pitchFamily="34" charset="0"/>
              </a:rPr>
              <a:t>teploměry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</a:p>
          <a:p>
            <a:pPr lvl="0" algn="just"/>
            <a:r>
              <a:rPr lang="cs-CZ" sz="800" dirty="0" smtClean="0">
                <a:latin typeface="Calibri" panose="020F0502020204030204" pitchFamily="34" charset="0"/>
              </a:rPr>
              <a:t>   </a:t>
            </a:r>
            <a:endParaRPr lang="cs-CZ" sz="800" dirty="0">
              <a:latin typeface="Calibri" panose="020F0502020204030204" pitchFamily="34" charset="0"/>
            </a:endParaRPr>
          </a:p>
          <a:p>
            <a:pPr lvl="0" algn="just"/>
            <a:r>
              <a:rPr lang="cs-CZ" sz="2400" b="1" u="sng" dirty="0" smtClean="0">
                <a:latin typeface="Calibri" panose="020F0502020204030204" pitchFamily="34" charset="0"/>
              </a:rPr>
              <a:t>Rozdělení teploměrů:</a:t>
            </a:r>
            <a:endParaRPr lang="cs-CZ" sz="2400" b="1" u="sng" dirty="0">
              <a:latin typeface="Calibri" panose="020F0502020204030204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85072" y="681626"/>
            <a:ext cx="23952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u="sng" dirty="0" smtClean="0">
                <a:latin typeface="Calibri" panose="020F0502020204030204" pitchFamily="34" charset="0"/>
              </a:rPr>
              <a:t>Měření teploty</a:t>
            </a:r>
            <a:endParaRPr lang="cs-CZ" sz="2800" i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3883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28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4072" y="436012"/>
            <a:ext cx="4323030" cy="478388"/>
          </a:xfrm>
        </p:spPr>
        <p:txBody>
          <a:bodyPr/>
          <a:lstStyle/>
          <a:p>
            <a:r>
              <a:rPr lang="cs-CZ" sz="2400" u="sng" dirty="0">
                <a:latin typeface="Calibri" panose="020F0502020204030204" pitchFamily="34" charset="0"/>
              </a:rPr>
              <a:t>A – DOTYKOVÉ TEPLOMĚRY</a:t>
            </a:r>
            <a:r>
              <a:rPr lang="cs-CZ" sz="2400" dirty="0">
                <a:latin typeface="Calibri" panose="020F0502020204030204" pitchFamily="34" charset="0"/>
              </a:rPr>
              <a:t> 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3208" y="995882"/>
            <a:ext cx="8143592" cy="5130282"/>
          </a:xfrm>
        </p:spPr>
        <p:txBody>
          <a:bodyPr/>
          <a:lstStyle/>
          <a:p>
            <a:pPr marL="0" indent="0">
              <a:buNone/>
            </a:pPr>
            <a:r>
              <a:rPr lang="cs-CZ" sz="2200" b="1" i="1" dirty="0" smtClean="0">
                <a:latin typeface="Calibri" panose="020F0502020204030204" pitchFamily="34" charset="0"/>
              </a:rPr>
              <a:t>     1. dilatační </a:t>
            </a:r>
            <a:r>
              <a:rPr lang="cs-CZ" sz="2200" b="1" i="1" dirty="0">
                <a:latin typeface="Calibri" panose="020F0502020204030204" pitchFamily="34" charset="0"/>
              </a:rPr>
              <a:t>		</a:t>
            </a:r>
            <a:endParaRPr lang="cs-CZ" sz="2200" b="1" i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200" b="1" i="1" dirty="0">
                <a:latin typeface="Calibri" panose="020F0502020204030204" pitchFamily="34" charset="0"/>
              </a:rPr>
              <a:t>	</a:t>
            </a:r>
            <a:r>
              <a:rPr lang="cs-CZ" sz="2200" dirty="0" smtClean="0">
                <a:latin typeface="Calibri" panose="020F0502020204030204" pitchFamily="34" charset="0"/>
              </a:rPr>
              <a:t>a</a:t>
            </a:r>
            <a:r>
              <a:rPr lang="cs-CZ" sz="2200" dirty="0">
                <a:latin typeface="Calibri" panose="020F0502020204030204" pitchFamily="34" charset="0"/>
              </a:rPr>
              <a:t>) kapalinové</a:t>
            </a:r>
          </a:p>
          <a:p>
            <a:pPr marL="0" indent="0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	b</a:t>
            </a:r>
            <a:r>
              <a:rPr lang="cs-CZ" sz="2200" dirty="0">
                <a:latin typeface="Calibri" panose="020F0502020204030204" pitchFamily="34" charset="0"/>
              </a:rPr>
              <a:t>) tlakové	</a:t>
            </a:r>
            <a:r>
              <a:rPr lang="cs-CZ" sz="2400" b="1" dirty="0" smtClean="0"/>
              <a:t>•</a:t>
            </a:r>
            <a:r>
              <a:rPr lang="cs-CZ" sz="2200" i="1" dirty="0" smtClean="0">
                <a:latin typeface="Calibri" panose="020F0502020204030204" pitchFamily="34" charset="0"/>
              </a:rPr>
              <a:t> </a:t>
            </a:r>
            <a:r>
              <a:rPr lang="cs-CZ" sz="2200" i="1" dirty="0">
                <a:latin typeface="Calibri" panose="020F0502020204030204" pitchFamily="34" charset="0"/>
              </a:rPr>
              <a:t>kapalinové</a:t>
            </a:r>
            <a:endParaRPr lang="cs-CZ" sz="22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			</a:t>
            </a:r>
            <a:r>
              <a:rPr lang="cs-CZ" sz="2400" b="1" dirty="0" smtClean="0"/>
              <a:t>•</a:t>
            </a:r>
            <a:r>
              <a:rPr lang="cs-CZ" sz="2200" i="1" dirty="0" smtClean="0">
                <a:latin typeface="Calibri" panose="020F0502020204030204" pitchFamily="34" charset="0"/>
              </a:rPr>
              <a:t> </a:t>
            </a:r>
            <a:r>
              <a:rPr lang="cs-CZ" sz="2200" i="1" dirty="0">
                <a:latin typeface="Calibri" panose="020F0502020204030204" pitchFamily="34" charset="0"/>
              </a:rPr>
              <a:t>plynové</a:t>
            </a:r>
            <a:endParaRPr lang="cs-CZ" sz="22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			</a:t>
            </a:r>
            <a:r>
              <a:rPr lang="cs-CZ" sz="2400" b="1" dirty="0"/>
              <a:t>•</a:t>
            </a:r>
            <a:r>
              <a:rPr lang="cs-CZ" sz="2200" i="1" dirty="0" smtClean="0">
                <a:latin typeface="Calibri" panose="020F0502020204030204" pitchFamily="34" charset="0"/>
              </a:rPr>
              <a:t> </a:t>
            </a:r>
            <a:r>
              <a:rPr lang="cs-CZ" sz="2200" i="1" dirty="0">
                <a:latin typeface="Calibri" panose="020F0502020204030204" pitchFamily="34" charset="0"/>
              </a:rPr>
              <a:t>parní</a:t>
            </a:r>
            <a:endParaRPr lang="cs-CZ" sz="22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	c</a:t>
            </a:r>
            <a:r>
              <a:rPr lang="cs-CZ" sz="2200" dirty="0">
                <a:latin typeface="Calibri" panose="020F0502020204030204" pitchFamily="34" charset="0"/>
              </a:rPr>
              <a:t>) dilatační s pevnou </a:t>
            </a:r>
            <a:r>
              <a:rPr lang="cs-CZ" sz="2200" dirty="0" smtClean="0">
                <a:latin typeface="Calibri" panose="020F0502020204030204" pitchFamily="34" charset="0"/>
              </a:rPr>
              <a:t>látkou   </a:t>
            </a:r>
            <a:r>
              <a:rPr lang="cs-CZ" sz="2400" b="1" dirty="0" smtClean="0"/>
              <a:t>•</a:t>
            </a:r>
            <a:r>
              <a:rPr lang="cs-CZ" sz="2200" i="1" dirty="0" smtClean="0">
                <a:latin typeface="Calibri" panose="020F0502020204030204" pitchFamily="34" charset="0"/>
              </a:rPr>
              <a:t> </a:t>
            </a:r>
            <a:r>
              <a:rPr lang="cs-CZ" sz="2200" i="1" dirty="0">
                <a:latin typeface="Calibri" panose="020F0502020204030204" pitchFamily="34" charset="0"/>
              </a:rPr>
              <a:t>tyčové</a:t>
            </a:r>
            <a:endParaRPr lang="cs-CZ" sz="22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200" b="1" dirty="0" smtClean="0">
                <a:latin typeface="Calibri" panose="020F0502020204030204" pitchFamily="34" charset="0"/>
              </a:rPr>
              <a:t>				        </a:t>
            </a:r>
            <a:r>
              <a:rPr lang="cs-CZ" sz="2400" b="1" dirty="0"/>
              <a:t>•</a:t>
            </a:r>
            <a:r>
              <a:rPr lang="cs-CZ" sz="2200" i="1" dirty="0" smtClean="0">
                <a:latin typeface="Calibri" panose="020F0502020204030204" pitchFamily="34" charset="0"/>
              </a:rPr>
              <a:t> </a:t>
            </a:r>
            <a:r>
              <a:rPr lang="cs-CZ" sz="2200" i="1" dirty="0" err="1">
                <a:latin typeface="Calibri" panose="020F0502020204030204" pitchFamily="34" charset="0"/>
              </a:rPr>
              <a:t>dvojkovové</a:t>
            </a:r>
            <a:r>
              <a:rPr lang="cs-CZ" sz="2200" i="1" dirty="0">
                <a:latin typeface="Calibri" panose="020F0502020204030204" pitchFamily="34" charset="0"/>
              </a:rPr>
              <a:t> (bimetalové)</a:t>
            </a:r>
            <a:endParaRPr lang="cs-CZ" sz="22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200" b="1" i="1" dirty="0" smtClean="0">
                <a:latin typeface="Calibri" panose="020F0502020204030204" pitchFamily="34" charset="0"/>
              </a:rPr>
              <a:t>     2</a:t>
            </a:r>
            <a:r>
              <a:rPr lang="cs-CZ" sz="2200" b="1" i="1" dirty="0">
                <a:latin typeface="Calibri" panose="020F0502020204030204" pitchFamily="34" charset="0"/>
              </a:rPr>
              <a:t>. odporové   	</a:t>
            </a:r>
            <a:r>
              <a:rPr lang="cs-CZ" sz="2200" dirty="0" smtClean="0">
                <a:latin typeface="Calibri" panose="020F0502020204030204" pitchFamily="34" charset="0"/>
              </a:rPr>
              <a:t>a</a:t>
            </a:r>
            <a:r>
              <a:rPr lang="cs-CZ" sz="2200" dirty="0">
                <a:latin typeface="Calibri" panose="020F0502020204030204" pitchFamily="34" charset="0"/>
              </a:rPr>
              <a:t>) </a:t>
            </a:r>
            <a:r>
              <a:rPr lang="cs-CZ" sz="2200" dirty="0" smtClean="0">
                <a:latin typeface="Calibri" panose="020F0502020204030204" pitchFamily="34" charset="0"/>
              </a:rPr>
              <a:t>kovové </a:t>
            </a:r>
            <a:endParaRPr lang="cs-CZ" sz="22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			b</a:t>
            </a:r>
            <a:r>
              <a:rPr lang="cs-CZ" sz="2200" dirty="0">
                <a:latin typeface="Calibri" panose="020F0502020204030204" pitchFamily="34" charset="0"/>
              </a:rPr>
              <a:t>) polovodičové (termistory)</a:t>
            </a:r>
          </a:p>
          <a:p>
            <a:pPr marL="0" indent="0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			c</a:t>
            </a:r>
            <a:r>
              <a:rPr lang="cs-CZ" sz="2200" dirty="0">
                <a:latin typeface="Calibri" panose="020F0502020204030204" pitchFamily="34" charset="0"/>
              </a:rPr>
              <a:t>) polovodičové s PN přechodem </a:t>
            </a:r>
            <a:r>
              <a:rPr lang="cs-CZ" sz="2200" dirty="0" smtClean="0">
                <a:latin typeface="Calibri" panose="020F0502020204030204" pitchFamily="34" charset="0"/>
              </a:rPr>
              <a:t>				     (</a:t>
            </a:r>
            <a:r>
              <a:rPr lang="cs-CZ" sz="2200" dirty="0">
                <a:latin typeface="Calibri" panose="020F0502020204030204" pitchFamily="34" charset="0"/>
              </a:rPr>
              <a:t>diodové, tranzistorové)</a:t>
            </a:r>
          </a:p>
          <a:p>
            <a:pPr marL="0" indent="0">
              <a:buNone/>
            </a:pPr>
            <a:r>
              <a:rPr lang="cs-CZ" sz="2200" b="1" i="1" dirty="0" smtClean="0">
                <a:latin typeface="Calibri" panose="020F0502020204030204" pitchFamily="34" charset="0"/>
              </a:rPr>
              <a:t>     3</a:t>
            </a:r>
            <a:r>
              <a:rPr lang="cs-CZ" sz="2200" b="1" i="1" dirty="0">
                <a:latin typeface="Calibri" panose="020F0502020204030204" pitchFamily="34" charset="0"/>
              </a:rPr>
              <a:t>. termoelektrické (termočlánky</a:t>
            </a:r>
            <a:r>
              <a:rPr lang="cs-CZ" sz="2200" b="1" i="1" dirty="0" smtClean="0">
                <a:latin typeface="Calibri" panose="020F050202020403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984420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52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83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nodeType="withEffect">
                                  <p:stCondLst>
                                    <p:cond delay="96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1" presetClass="entr" presetSubtype="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1" presetClass="entr" presetSubtype="0" fill="hold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1231" y="472227"/>
            <a:ext cx="8188859" cy="478388"/>
          </a:xfrm>
        </p:spPr>
        <p:txBody>
          <a:bodyPr/>
          <a:lstStyle/>
          <a:p>
            <a:r>
              <a:rPr lang="cs-CZ" sz="2400" u="sng" dirty="0" smtClean="0">
                <a:latin typeface="Calibri" panose="020F0502020204030204" pitchFamily="34" charset="0"/>
              </a:rPr>
              <a:t>B </a:t>
            </a:r>
            <a:r>
              <a:rPr lang="cs-CZ" sz="2400" u="sng" dirty="0">
                <a:latin typeface="Calibri" panose="020F0502020204030204" pitchFamily="34" charset="0"/>
              </a:rPr>
              <a:t>– </a:t>
            </a:r>
            <a:r>
              <a:rPr lang="cs-CZ" sz="2400" u="sng" dirty="0" smtClean="0">
                <a:latin typeface="Calibri" panose="020F0502020204030204" pitchFamily="34" charset="0"/>
              </a:rPr>
              <a:t>BEZDOTYKOVÉ </a:t>
            </a:r>
            <a:r>
              <a:rPr lang="cs-CZ" sz="2400" u="sng" dirty="0">
                <a:latin typeface="Calibri" panose="020F0502020204030204" pitchFamily="34" charset="0"/>
              </a:rPr>
              <a:t>TEPLOMĚRY</a:t>
            </a:r>
            <a:r>
              <a:rPr lang="cs-CZ" sz="2400" dirty="0">
                <a:latin typeface="Calibri" panose="020F0502020204030204" pitchFamily="34" charset="0"/>
              </a:rPr>
              <a:t>  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3208" y="1195058"/>
            <a:ext cx="8143592" cy="5130282"/>
          </a:xfrm>
        </p:spPr>
        <p:txBody>
          <a:bodyPr/>
          <a:lstStyle/>
          <a:p>
            <a:pPr marL="457200" lvl="1" indent="0">
              <a:buNone/>
            </a:pPr>
            <a:r>
              <a:rPr lang="cs-CZ" sz="2200" b="1" i="1" dirty="0" smtClean="0">
                <a:latin typeface="Calibri" panose="020F0502020204030204" pitchFamily="34" charset="0"/>
              </a:rPr>
              <a:t>1. pyrometry  </a:t>
            </a:r>
            <a:r>
              <a:rPr lang="cs-CZ" sz="2200" b="1" dirty="0" smtClean="0">
                <a:latin typeface="Calibri" panose="020F0502020204030204" pitchFamily="34" charset="0"/>
              </a:rPr>
              <a:t> </a:t>
            </a:r>
            <a:r>
              <a:rPr lang="cs-CZ" sz="2200" b="1" dirty="0">
                <a:latin typeface="Calibri" panose="020F0502020204030204" pitchFamily="34" charset="0"/>
              </a:rPr>
              <a:t>	</a:t>
            </a:r>
            <a:endParaRPr lang="cs-CZ" sz="2200" b="1" dirty="0" smtClean="0">
              <a:latin typeface="Calibri" panose="020F0502020204030204" pitchFamily="34" charset="0"/>
            </a:endParaRPr>
          </a:p>
          <a:p>
            <a:pPr marL="457200" lvl="1" indent="0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	a</a:t>
            </a:r>
            <a:r>
              <a:rPr lang="cs-CZ" sz="2200" dirty="0">
                <a:latin typeface="Calibri" panose="020F0502020204030204" pitchFamily="34" charset="0"/>
              </a:rPr>
              <a:t>) jasové</a:t>
            </a:r>
          </a:p>
          <a:p>
            <a:pPr marL="457200" lvl="1" indent="0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	b</a:t>
            </a:r>
            <a:r>
              <a:rPr lang="cs-CZ" sz="2200" dirty="0">
                <a:latin typeface="Calibri" panose="020F0502020204030204" pitchFamily="34" charset="0"/>
              </a:rPr>
              <a:t>) pásmové</a:t>
            </a:r>
          </a:p>
          <a:p>
            <a:pPr marL="457200" lvl="1" indent="0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	c</a:t>
            </a:r>
            <a:r>
              <a:rPr lang="cs-CZ" sz="2200" dirty="0">
                <a:latin typeface="Calibri" panose="020F0502020204030204" pitchFamily="34" charset="0"/>
              </a:rPr>
              <a:t>) ú</a:t>
            </a:r>
            <a:r>
              <a:rPr lang="cs-CZ" sz="2200" dirty="0" smtClean="0">
                <a:latin typeface="Calibri" panose="020F0502020204030204" pitchFamily="34" charset="0"/>
              </a:rPr>
              <a:t>hrnné</a:t>
            </a:r>
          </a:p>
          <a:p>
            <a:pPr marL="457200" lvl="1" indent="0">
              <a:buNone/>
            </a:pPr>
            <a:r>
              <a:rPr lang="cs-CZ" sz="2200" b="1" i="1" dirty="0">
                <a:latin typeface="Calibri" panose="020F0502020204030204" pitchFamily="34" charset="0"/>
              </a:rPr>
              <a:t>	</a:t>
            </a:r>
            <a:endParaRPr lang="cs-CZ" sz="2200" b="1" i="1" dirty="0" smtClean="0">
              <a:latin typeface="Calibri" panose="020F0502020204030204" pitchFamily="34" charset="0"/>
            </a:endParaRPr>
          </a:p>
          <a:p>
            <a:pPr marL="457200" lvl="1" indent="0">
              <a:buNone/>
            </a:pPr>
            <a:endParaRPr lang="cs-CZ" sz="2200" b="1" i="1" dirty="0" smtClean="0">
              <a:latin typeface="Calibri" panose="020F0502020204030204" pitchFamily="34" charset="0"/>
            </a:endParaRPr>
          </a:p>
          <a:p>
            <a:pPr marL="457200" lvl="1" indent="0">
              <a:buNone/>
            </a:pPr>
            <a:r>
              <a:rPr lang="cs-CZ" sz="2200" b="1" i="1" dirty="0" smtClean="0">
                <a:latin typeface="Calibri" panose="020F0502020204030204" pitchFamily="34" charset="0"/>
              </a:rPr>
              <a:t>1</a:t>
            </a:r>
            <a:r>
              <a:rPr lang="cs-CZ" sz="2200" b="1" i="1" dirty="0">
                <a:latin typeface="Calibri" panose="020F0502020204030204" pitchFamily="34" charset="0"/>
              </a:rPr>
              <a:t>. keramické žároměrky</a:t>
            </a:r>
            <a:endParaRPr lang="cs-CZ" sz="2200" dirty="0">
              <a:latin typeface="Calibri" panose="020F0502020204030204" pitchFamily="34" charset="0"/>
            </a:endParaRPr>
          </a:p>
          <a:p>
            <a:pPr marL="457200" lvl="1" indent="0">
              <a:buNone/>
            </a:pPr>
            <a:r>
              <a:rPr lang="cs-CZ" sz="2200" b="1" i="1" dirty="0">
                <a:latin typeface="Calibri" panose="020F0502020204030204" pitchFamily="34" charset="0"/>
              </a:rPr>
              <a:t>2. tavná tělíska</a:t>
            </a:r>
            <a:endParaRPr lang="cs-CZ" sz="2200" dirty="0">
              <a:latin typeface="Calibri" panose="020F0502020204030204" pitchFamily="34" charset="0"/>
            </a:endParaRPr>
          </a:p>
          <a:p>
            <a:pPr marL="457200" lvl="1" indent="0">
              <a:buNone/>
            </a:pPr>
            <a:r>
              <a:rPr lang="cs-CZ" sz="2200" b="1" i="1" dirty="0">
                <a:latin typeface="Calibri" panose="020F0502020204030204" pitchFamily="34" charset="0"/>
              </a:rPr>
              <a:t>3. barevné nátěry</a:t>
            </a:r>
            <a:endParaRPr lang="cs-CZ" sz="2200" dirty="0">
              <a:latin typeface="Calibri" panose="020F0502020204030204" pitchFamily="34" charset="0"/>
            </a:endParaRPr>
          </a:p>
          <a:p>
            <a:pPr marL="457200" lvl="1" indent="0">
              <a:buNone/>
            </a:pPr>
            <a:r>
              <a:rPr lang="cs-CZ" sz="2200" b="1" i="1" dirty="0">
                <a:latin typeface="Calibri" panose="020F0502020204030204" pitchFamily="34" charset="0"/>
              </a:rPr>
              <a:t>4. teploměrné papírky</a:t>
            </a:r>
            <a:endParaRPr lang="cs-CZ" sz="2200" dirty="0">
              <a:latin typeface="Calibri" panose="020F0502020204030204" pitchFamily="34" charset="0"/>
            </a:endParaRPr>
          </a:p>
          <a:p>
            <a:pPr marL="457200" lvl="1" indent="0">
              <a:buNone/>
            </a:pPr>
            <a:r>
              <a:rPr lang="cs-CZ" sz="2200" b="1" i="1" dirty="0">
                <a:latin typeface="Calibri" panose="020F0502020204030204" pitchFamily="34" charset="0"/>
              </a:rPr>
              <a:t>5. </a:t>
            </a:r>
            <a:r>
              <a:rPr lang="cs-CZ" sz="2200" b="1" i="1" dirty="0" err="1">
                <a:latin typeface="Calibri" panose="020F0502020204030204" pitchFamily="34" charset="0"/>
              </a:rPr>
              <a:t>termovize</a:t>
            </a:r>
            <a:endParaRPr lang="cs-CZ" sz="22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755961" y="3048661"/>
            <a:ext cx="8188859" cy="478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cs-CZ" sz="2400" u="sng" kern="0" dirty="0" smtClean="0">
                <a:latin typeface="Calibri" panose="020F0502020204030204" pitchFamily="34" charset="0"/>
              </a:rPr>
              <a:t>C – SPECIÁLNÍ</a:t>
            </a:r>
            <a:r>
              <a:rPr lang="cs-CZ" sz="2400" kern="0" dirty="0" smtClean="0">
                <a:latin typeface="Calibri" panose="020F0502020204030204" pitchFamily="34" charset="0"/>
              </a:rPr>
              <a:t>   </a:t>
            </a:r>
            <a:endParaRPr lang="cs-CZ" sz="2400" kern="0" dirty="0"/>
          </a:p>
        </p:txBody>
      </p:sp>
    </p:spTree>
    <p:extLst>
      <p:ext uri="{BB962C8B-B14F-4D97-AF65-F5344CB8AC3E}">
        <p14:creationId xmlns:p14="http://schemas.microsoft.com/office/powerpoint/2010/main" val="1487210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86391" y="814812"/>
            <a:ext cx="7869134" cy="5106155"/>
          </a:xfrm>
        </p:spPr>
        <p:txBody>
          <a:bodyPr/>
          <a:lstStyle/>
          <a:p>
            <a:pPr algn="just"/>
            <a:r>
              <a:rPr lang="cs-CZ" sz="2400" dirty="0">
                <a:latin typeface="Calibri" panose="020F0502020204030204" pitchFamily="34" charset="0"/>
              </a:rPr>
              <a:t>Teplotu </a:t>
            </a:r>
            <a:r>
              <a:rPr lang="cs-CZ" sz="2400" i="1" dirty="0">
                <a:latin typeface="Calibri" panose="020F0502020204030204" pitchFamily="34" charset="0"/>
              </a:rPr>
              <a:t>nelze měřit přímo</a:t>
            </a:r>
            <a:r>
              <a:rPr lang="cs-CZ" sz="2400" dirty="0">
                <a:latin typeface="Calibri" panose="020F0502020204030204" pitchFamily="34" charset="0"/>
              </a:rPr>
              <a:t>, určujeme ji podle změn fyzikálních vlastností jiné, tzv. </a:t>
            </a:r>
            <a:r>
              <a:rPr lang="cs-CZ" sz="2400" i="1" u="sng" dirty="0">
                <a:latin typeface="Calibri" panose="020F0502020204030204" pitchFamily="34" charset="0"/>
              </a:rPr>
              <a:t>teploměrné látky</a:t>
            </a:r>
            <a:r>
              <a:rPr lang="cs-CZ" sz="2400" dirty="0">
                <a:latin typeface="Calibri" panose="020F0502020204030204" pitchFamily="34" charset="0"/>
              </a:rPr>
              <a:t>, která je s měřeným prostředím v takovém styku, že jsou jejich teploty vyrovnány, nebo je teplo přístroji sdíleno zářením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</a:p>
          <a:p>
            <a:pPr algn="just"/>
            <a:r>
              <a:rPr lang="cs-CZ" sz="1000" dirty="0">
                <a:latin typeface="Calibri" panose="020F0502020204030204" pitchFamily="34" charset="0"/>
              </a:rPr>
              <a:t> </a:t>
            </a:r>
            <a:r>
              <a:rPr lang="cs-CZ" sz="1000" dirty="0" smtClean="0">
                <a:latin typeface="Calibri" panose="020F0502020204030204" pitchFamily="34" charset="0"/>
              </a:rPr>
              <a:t>  </a:t>
            </a:r>
            <a:endParaRPr lang="cs-CZ" sz="1000" dirty="0">
              <a:latin typeface="Calibri" panose="020F0502020204030204" pitchFamily="34" charset="0"/>
            </a:endParaRPr>
          </a:p>
          <a:p>
            <a:pPr algn="just"/>
            <a:r>
              <a:rPr lang="cs-CZ" sz="2400" b="1" i="1" u="sng" dirty="0">
                <a:latin typeface="Calibri" panose="020F0502020204030204" pitchFamily="34" charset="0"/>
              </a:rPr>
              <a:t>Trojný bod</a:t>
            </a:r>
            <a:r>
              <a:rPr lang="cs-CZ" sz="2400" dirty="0">
                <a:latin typeface="Calibri" panose="020F0502020204030204" pitchFamily="34" charset="0"/>
              </a:rPr>
              <a:t>:</a:t>
            </a: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Je to teplota, při které nastává rovnovážný stav mezi pevnou, kapalnou a plynnou fází látky. Znamená to, že </a:t>
            </a:r>
            <a:r>
              <a:rPr lang="cs-CZ" sz="2400" b="1" i="1" dirty="0">
                <a:latin typeface="Calibri" panose="020F0502020204030204" pitchFamily="34" charset="0"/>
              </a:rPr>
              <a:t>látka</a:t>
            </a:r>
            <a:r>
              <a:rPr lang="cs-CZ" sz="2400" dirty="0">
                <a:latin typeface="Calibri" panose="020F0502020204030204" pitchFamily="34" charset="0"/>
              </a:rPr>
              <a:t> se vyskytuje </a:t>
            </a:r>
            <a:r>
              <a:rPr lang="cs-CZ" sz="2400" b="1" i="1" dirty="0">
                <a:latin typeface="Calibri" panose="020F0502020204030204" pitchFamily="34" charset="0"/>
              </a:rPr>
              <a:t>ve všech třech skupenství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</a:p>
          <a:p>
            <a:pPr algn="just"/>
            <a:r>
              <a:rPr lang="cs-CZ" sz="1000" dirty="0">
                <a:latin typeface="Calibri" panose="020F0502020204030204" pitchFamily="34" charset="0"/>
              </a:rPr>
              <a:t> </a:t>
            </a:r>
            <a:r>
              <a:rPr lang="cs-CZ" sz="1000" dirty="0" smtClean="0">
                <a:latin typeface="Calibri" panose="020F0502020204030204" pitchFamily="34" charset="0"/>
              </a:rPr>
              <a:t>  </a:t>
            </a:r>
            <a:endParaRPr lang="cs-CZ" sz="1000" dirty="0">
              <a:latin typeface="Calibri" panose="020F0502020204030204" pitchFamily="34" charset="0"/>
            </a:endParaRPr>
          </a:p>
          <a:p>
            <a:pPr algn="just"/>
            <a:r>
              <a:rPr lang="cs-CZ" sz="2400" b="1" i="1" u="sng" dirty="0">
                <a:latin typeface="Calibri" panose="020F0502020204030204" pitchFamily="34" charset="0"/>
              </a:rPr>
              <a:t>Absolutní teplotní nula</a:t>
            </a:r>
            <a:r>
              <a:rPr lang="cs-CZ" sz="2400" dirty="0">
                <a:latin typeface="Calibri" panose="020F0502020204030204" pitchFamily="34" charset="0"/>
              </a:rPr>
              <a:t>:</a:t>
            </a: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Teplota, při které by </a:t>
            </a:r>
            <a:r>
              <a:rPr lang="cs-CZ" sz="2400" dirty="0" smtClean="0">
                <a:latin typeface="Calibri" panose="020F0502020204030204" pitchFamily="34" charset="0"/>
              </a:rPr>
              <a:t>ustal veškerý pohyb, tedy i </a:t>
            </a:r>
            <a:r>
              <a:rPr lang="cs-CZ" sz="2400" dirty="0">
                <a:latin typeface="Calibri" panose="020F0502020204030204" pitchFamily="34" charset="0"/>
              </a:rPr>
              <a:t>vnitřní pohyb molekul - počátek Kelvinovy stupnice, tj. 0 K (- 273,15 °C</a:t>
            </a:r>
            <a:r>
              <a:rPr lang="cs-CZ" sz="2400" dirty="0" smtClean="0">
                <a:latin typeface="Calibri" panose="020F0502020204030204" pitchFamily="34" charset="0"/>
              </a:rPr>
              <a:t>).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5817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57196" y="570367"/>
            <a:ext cx="7762528" cy="5413973"/>
          </a:xfrm>
        </p:spPr>
        <p:txBody>
          <a:bodyPr/>
          <a:lstStyle/>
          <a:p>
            <a:r>
              <a:rPr lang="cs-CZ" sz="2400" b="1" i="1" u="sng" dirty="0">
                <a:latin typeface="Calibri" panose="020F0502020204030204" pitchFamily="34" charset="0"/>
              </a:rPr>
              <a:t>Mezinárodní praktická teplotní stupnice: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</a:p>
          <a:p>
            <a:r>
              <a:rPr lang="cs-CZ" sz="2400" dirty="0">
                <a:latin typeface="Calibri" panose="020F0502020204030204" pitchFamily="34" charset="0"/>
              </a:rPr>
              <a:t>Je definována </a:t>
            </a:r>
            <a:r>
              <a:rPr lang="cs-CZ" sz="2400" dirty="0" smtClean="0">
                <a:latin typeface="Calibri" panose="020F0502020204030204" pitchFamily="34" charset="0"/>
              </a:rPr>
              <a:t>17ti </a:t>
            </a:r>
            <a:r>
              <a:rPr lang="cs-CZ" sz="2400" dirty="0">
                <a:latin typeface="Calibri" panose="020F0502020204030204" pitchFamily="34" charset="0"/>
              </a:rPr>
              <a:t>pevnými body (body varu, body tání, body tuhnutí) některých látek. Tyto teploty jsou neměnné, kdykoli opakovatelné.</a:t>
            </a:r>
          </a:p>
          <a:p>
            <a:r>
              <a:rPr lang="cs-CZ" sz="2400" i="1" u="sng" dirty="0">
                <a:latin typeface="Calibri" panose="020F0502020204030204" pitchFamily="34" charset="0"/>
              </a:rPr>
              <a:t>Základní pevné body jsou:</a:t>
            </a:r>
            <a:endParaRPr lang="cs-CZ" sz="2400" dirty="0">
              <a:latin typeface="Calibri" panose="020F050202020403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200" dirty="0">
                <a:latin typeface="Calibri" panose="020F0502020204030204" pitchFamily="34" charset="0"/>
              </a:rPr>
              <a:t>teplota varu kapalného kyslíku </a:t>
            </a:r>
            <a:r>
              <a:rPr lang="cs-CZ" sz="2200" dirty="0" smtClean="0">
                <a:latin typeface="Calibri" panose="020F0502020204030204" pitchFamily="34" charset="0"/>
              </a:rPr>
              <a:t>…… -</a:t>
            </a:r>
            <a:r>
              <a:rPr lang="cs-CZ" sz="2200" dirty="0">
                <a:latin typeface="Calibri" panose="020F0502020204030204" pitchFamily="34" charset="0"/>
              </a:rPr>
              <a:t>182,96 °C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200" dirty="0">
                <a:latin typeface="Calibri" panose="020F0502020204030204" pitchFamily="34" charset="0"/>
              </a:rPr>
              <a:t>teplota trojného bodu vody </a:t>
            </a:r>
            <a:r>
              <a:rPr lang="cs-CZ" sz="2200" dirty="0" smtClean="0">
                <a:latin typeface="Calibri" panose="020F0502020204030204" pitchFamily="34" charset="0"/>
              </a:rPr>
              <a:t>……..……… 0,01 </a:t>
            </a:r>
            <a:r>
              <a:rPr lang="cs-CZ" sz="2200" dirty="0">
                <a:latin typeface="Calibri" panose="020F0502020204030204" pitchFamily="34" charset="0"/>
              </a:rPr>
              <a:t>°C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200" dirty="0">
                <a:latin typeface="Calibri" panose="020F0502020204030204" pitchFamily="34" charset="0"/>
              </a:rPr>
              <a:t>teplota varu vody </a:t>
            </a:r>
            <a:r>
              <a:rPr lang="cs-CZ" sz="2200" dirty="0" smtClean="0">
                <a:latin typeface="Calibri" panose="020F0502020204030204" pitchFamily="34" charset="0"/>
              </a:rPr>
              <a:t>…………………..….... 100,00 </a:t>
            </a:r>
            <a:r>
              <a:rPr lang="cs-CZ" sz="2200" dirty="0">
                <a:latin typeface="Calibri" panose="020F0502020204030204" pitchFamily="34" charset="0"/>
              </a:rPr>
              <a:t>°C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200" dirty="0">
                <a:latin typeface="Calibri" panose="020F0502020204030204" pitchFamily="34" charset="0"/>
              </a:rPr>
              <a:t>teplota tuhnutí zinku </a:t>
            </a:r>
            <a:r>
              <a:rPr lang="cs-CZ" sz="2200" dirty="0" smtClean="0">
                <a:latin typeface="Calibri" panose="020F0502020204030204" pitchFamily="34" charset="0"/>
              </a:rPr>
              <a:t>…………….…….. 419,58 </a:t>
            </a:r>
            <a:r>
              <a:rPr lang="cs-CZ" sz="2200" dirty="0">
                <a:latin typeface="Calibri" panose="020F0502020204030204" pitchFamily="34" charset="0"/>
              </a:rPr>
              <a:t>°C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200" dirty="0">
                <a:latin typeface="Calibri" panose="020F0502020204030204" pitchFamily="34" charset="0"/>
              </a:rPr>
              <a:t>teplota varu síry </a:t>
            </a:r>
            <a:r>
              <a:rPr lang="cs-CZ" sz="2200" dirty="0" smtClean="0">
                <a:latin typeface="Calibri" panose="020F0502020204030204" pitchFamily="34" charset="0"/>
              </a:rPr>
              <a:t>…………………….……. 444,60 </a:t>
            </a:r>
            <a:r>
              <a:rPr lang="cs-CZ" sz="2200" dirty="0">
                <a:latin typeface="Calibri" panose="020F0502020204030204" pitchFamily="34" charset="0"/>
              </a:rPr>
              <a:t>°C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200" dirty="0">
                <a:latin typeface="Calibri" panose="020F0502020204030204" pitchFamily="34" charset="0"/>
              </a:rPr>
              <a:t>teplota tuhnutí stříbra </a:t>
            </a:r>
            <a:r>
              <a:rPr lang="cs-CZ" sz="2200" dirty="0" smtClean="0">
                <a:latin typeface="Calibri" panose="020F0502020204030204" pitchFamily="34" charset="0"/>
              </a:rPr>
              <a:t>…………………. 961,93 </a:t>
            </a:r>
            <a:r>
              <a:rPr lang="cs-CZ" sz="2200" dirty="0">
                <a:latin typeface="Calibri" panose="020F0502020204030204" pitchFamily="34" charset="0"/>
              </a:rPr>
              <a:t>°C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200" dirty="0">
                <a:latin typeface="Calibri" panose="020F0502020204030204" pitchFamily="34" charset="0"/>
              </a:rPr>
              <a:t>teplota tuhnutí zlata </a:t>
            </a:r>
            <a:r>
              <a:rPr lang="cs-CZ" sz="2200" dirty="0" smtClean="0">
                <a:latin typeface="Calibri" panose="020F0502020204030204" pitchFamily="34" charset="0"/>
              </a:rPr>
              <a:t>……….……….... 1064,43 </a:t>
            </a:r>
            <a:r>
              <a:rPr lang="cs-CZ" sz="2200" dirty="0">
                <a:latin typeface="Calibri" panose="020F0502020204030204" pitchFamily="34" charset="0"/>
              </a:rPr>
              <a:t>°C</a:t>
            </a:r>
          </a:p>
          <a:p>
            <a:r>
              <a:rPr lang="cs-CZ" sz="2400" b="1" i="1" dirty="0">
                <a:latin typeface="Calibri" panose="020F0502020204030204" pitchFamily="34" charset="0"/>
              </a:rPr>
              <a:t>Uvedené hodnoty platí pro tlak 101 325 </a:t>
            </a:r>
            <a:r>
              <a:rPr lang="cs-CZ" sz="2400" b="1" i="1" dirty="0" smtClean="0">
                <a:latin typeface="Calibri" panose="020F0502020204030204" pitchFamily="34" charset="0"/>
              </a:rPr>
              <a:t>Pa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8913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grpId="0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grpId="0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grpId="0" nodeType="withEffect">
                                  <p:stCondLst>
                                    <p:cond delay="62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grpId="0" nodeType="withEffect">
                                  <p:stCondLst>
                                    <p:cond delay="79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grpId="0" nodeType="withEffect">
                                  <p:stCondLst>
                                    <p:cond delay="96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1" presetClass="entr" presetSubtype="0" fill="hold" grpId="0" nodeType="withEffect">
                                  <p:stCondLst>
                                    <p:cond delay="11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31879" y="764151"/>
            <a:ext cx="7724058" cy="5310724"/>
          </a:xfrm>
        </p:spPr>
        <p:txBody>
          <a:bodyPr/>
          <a:lstStyle/>
          <a:p>
            <a:pPr algn="just"/>
            <a:r>
              <a:rPr lang="cs-CZ" sz="2400" b="1" u="sng" dirty="0">
                <a:latin typeface="Calibri" panose="020F0502020204030204" pitchFamily="34" charset="0"/>
              </a:rPr>
              <a:t>A – DOTYKOVÉ TEPLOMĚRY</a:t>
            </a:r>
            <a:endParaRPr lang="cs-CZ" sz="2400" b="1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Senzor (teploměr) </a:t>
            </a:r>
            <a:r>
              <a:rPr lang="cs-CZ" sz="2400" b="1" i="1" dirty="0">
                <a:latin typeface="Calibri" panose="020F0502020204030204" pitchFamily="34" charset="0"/>
              </a:rPr>
              <a:t>je v bezprostředním styku s měřenou látkou</a:t>
            </a:r>
            <a:r>
              <a:rPr lang="cs-CZ" sz="2400" dirty="0">
                <a:latin typeface="Calibri" panose="020F0502020204030204" pitchFamily="34" charset="0"/>
              </a:rPr>
              <a:t> a ohřívá se na její teplotu. Přitom dochází k přestupu tepla mezi snímačem a měřenou látkou, který je ukončen teprve po vyrovnání jejich teplot. Teplota snímače (čidla) roste (při ohřevu) nebo klesá (při ochlazování) podle tzv. </a:t>
            </a:r>
            <a:r>
              <a:rPr lang="cs-CZ" sz="2400" b="1" i="1" dirty="0">
                <a:latin typeface="Calibri" panose="020F0502020204030204" pitchFamily="34" charset="0"/>
              </a:rPr>
              <a:t>teplotní </a:t>
            </a:r>
            <a:r>
              <a:rPr lang="cs-CZ" sz="2400" b="1" i="1" dirty="0" smtClean="0">
                <a:latin typeface="Calibri" panose="020F0502020204030204" pitchFamily="34" charset="0"/>
              </a:rPr>
              <a:t>křivky.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</a:p>
          <a:p>
            <a:pPr algn="just"/>
            <a:endParaRPr lang="cs-CZ" sz="2400" dirty="0">
              <a:latin typeface="Calibri" panose="020F0502020204030204" pitchFamily="34" charset="0"/>
            </a:endParaRPr>
          </a:p>
          <a:p>
            <a:pPr algn="just"/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endParaRPr lang="cs-CZ" sz="2400" dirty="0">
              <a:latin typeface="Calibri" panose="020F0502020204030204" pitchFamily="34" charset="0"/>
            </a:endParaRPr>
          </a:p>
          <a:p>
            <a:pPr algn="just"/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1600" dirty="0" smtClean="0">
                <a:latin typeface="Calibri" panose="020F0502020204030204" pitchFamily="34" charset="0"/>
              </a:rPr>
              <a:t>	</a:t>
            </a:r>
          </a:p>
          <a:p>
            <a:pPr algn="just"/>
            <a:r>
              <a:rPr lang="cs-CZ" sz="1600" dirty="0" smtClean="0">
                <a:latin typeface="Calibri" panose="020F0502020204030204" pitchFamily="34" charset="0"/>
              </a:rPr>
              <a:t>	</a:t>
            </a:r>
          </a:p>
          <a:p>
            <a:pPr algn="just"/>
            <a:r>
              <a:rPr lang="cs-CZ" sz="1600" dirty="0">
                <a:latin typeface="Calibri" panose="020F0502020204030204" pitchFamily="34" charset="0"/>
              </a:rPr>
              <a:t>	</a:t>
            </a:r>
            <a:r>
              <a:rPr lang="cs-CZ" sz="1600" dirty="0" smtClean="0">
                <a:latin typeface="Calibri" panose="020F0502020204030204" pitchFamily="34" charset="0"/>
              </a:rPr>
              <a:t>	         </a:t>
            </a:r>
            <a:r>
              <a:rPr lang="cs-CZ" sz="1600" b="1" dirty="0" smtClean="0">
                <a:solidFill>
                  <a:srgbClr val="0033CC"/>
                </a:solidFill>
                <a:latin typeface="Calibri" panose="020F0502020204030204" pitchFamily="34" charset="0"/>
              </a:rPr>
              <a:t>teplotní </a:t>
            </a:r>
            <a:r>
              <a:rPr lang="cs-CZ" sz="1600" b="1" dirty="0">
                <a:solidFill>
                  <a:srgbClr val="0033CC"/>
                </a:solidFill>
                <a:latin typeface="Calibri" panose="020F0502020204030204" pitchFamily="34" charset="0"/>
              </a:rPr>
              <a:t>křivka </a:t>
            </a:r>
            <a:r>
              <a:rPr lang="cs-CZ" sz="1600" b="1" dirty="0" smtClean="0">
                <a:solidFill>
                  <a:srgbClr val="0033CC"/>
                </a:solidFill>
                <a:latin typeface="Calibri" panose="020F0502020204030204" pitchFamily="34" charset="0"/>
              </a:rPr>
              <a:t>ohřevu	</a:t>
            </a:r>
            <a:r>
              <a:rPr lang="cs-CZ" sz="1600" b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teplotní </a:t>
            </a:r>
            <a:r>
              <a:rPr lang="cs-CZ" sz="1600" b="1" dirty="0">
                <a:solidFill>
                  <a:srgbClr val="FF0000"/>
                </a:solidFill>
                <a:latin typeface="Calibri" panose="020F0502020204030204" pitchFamily="34" charset="0"/>
              </a:rPr>
              <a:t>křivka chladnutí</a:t>
            </a:r>
          </a:p>
          <a:p>
            <a:pPr algn="just"/>
            <a:endParaRPr lang="cs-CZ" sz="2400" dirty="0">
              <a:latin typeface="Calibri" panose="020F0502020204030204" pitchFamily="34" charset="0"/>
            </a:endParaRPr>
          </a:p>
          <a:p>
            <a:endParaRPr lang="cs-CZ" sz="2200" dirty="0">
              <a:latin typeface="Calibri" panose="020F050202020403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448" y="3356084"/>
            <a:ext cx="4979266" cy="2479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29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29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102824" y="1149791"/>
            <a:ext cx="7217064" cy="4291342"/>
          </a:xfrm>
        </p:spPr>
        <p:txBody>
          <a:bodyPr/>
          <a:lstStyle/>
          <a:p>
            <a:r>
              <a:rPr lang="cs-CZ" sz="2400" dirty="0" smtClean="0">
                <a:latin typeface="Calibri" panose="020F0502020204030204" pitchFamily="34" charset="0"/>
              </a:rPr>
              <a:t>Teplotní křivky jsou exponenciály </a:t>
            </a:r>
            <a:r>
              <a:rPr lang="cs-CZ" sz="2400" dirty="0">
                <a:latin typeface="Calibri" panose="020F0502020204030204" pitchFamily="34" charset="0"/>
              </a:rPr>
              <a:t>popsané rovnicí: </a:t>
            </a:r>
            <a:endParaRPr lang="cs-CZ" sz="2400" dirty="0" smtClean="0">
              <a:latin typeface="Calibri" panose="020F0502020204030204" pitchFamily="34" charset="0"/>
            </a:endParaRPr>
          </a:p>
          <a:p>
            <a:endParaRPr lang="cs-CZ" sz="2400" dirty="0">
              <a:latin typeface="Calibri" panose="020F0502020204030204" pitchFamily="34" charset="0"/>
            </a:endParaRPr>
          </a:p>
          <a:p>
            <a:r>
              <a:rPr lang="cs-CZ" sz="2400" dirty="0">
                <a:latin typeface="Calibri" panose="020F0502020204030204" pitchFamily="34" charset="0"/>
              </a:rPr>
              <a:t>	</a:t>
            </a:r>
            <a:endParaRPr lang="cs-CZ" sz="2400" dirty="0" smtClean="0">
              <a:latin typeface="Calibri" panose="020F0502020204030204" pitchFamily="34" charset="0"/>
            </a:endParaRPr>
          </a:p>
          <a:p>
            <a:endParaRPr lang="cs-CZ" sz="2400" dirty="0">
              <a:latin typeface="Calibri" panose="020F0502020204030204" pitchFamily="34" charset="0"/>
            </a:endParaRPr>
          </a:p>
          <a:p>
            <a:r>
              <a:rPr lang="cs-CZ" sz="2400" dirty="0" smtClean="0">
                <a:latin typeface="Calibri" panose="020F0502020204030204" pitchFamily="34" charset="0"/>
              </a:rPr>
              <a:t>kde  </a:t>
            </a:r>
            <a:endParaRPr lang="cs-CZ" sz="2400" dirty="0">
              <a:latin typeface="Calibri" panose="020F0502020204030204" pitchFamily="34" charset="0"/>
            </a:endParaRPr>
          </a:p>
          <a:p>
            <a:r>
              <a:rPr lang="cs-CZ" sz="2400" dirty="0" smtClean="0">
                <a:latin typeface="Calibri" panose="020F0502020204030204" pitchFamily="34" charset="0"/>
              </a:rPr>
              <a:t>	</a:t>
            </a:r>
            <a:r>
              <a:rPr lang="cs-CZ" sz="2000" dirty="0" smtClean="0">
                <a:latin typeface="Calibri" panose="020F0502020204030204" pitchFamily="34" charset="0"/>
              </a:rPr>
              <a:t>teplota </a:t>
            </a:r>
            <a:r>
              <a:rPr lang="cs-CZ" sz="2000" dirty="0">
                <a:latin typeface="Calibri" panose="020F0502020204030204" pitchFamily="34" charset="0"/>
              </a:rPr>
              <a:t>snímače		</a:t>
            </a:r>
          </a:p>
          <a:p>
            <a:r>
              <a:rPr lang="cs-CZ" sz="2000" dirty="0" smtClean="0">
                <a:latin typeface="Calibri" panose="020F0502020204030204" pitchFamily="34" charset="0"/>
              </a:rPr>
              <a:t>	teplota měřeného </a:t>
            </a:r>
            <a:r>
              <a:rPr lang="cs-CZ" sz="2000" dirty="0">
                <a:latin typeface="Calibri" panose="020F0502020204030204" pitchFamily="34" charset="0"/>
              </a:rPr>
              <a:t>prostředí</a:t>
            </a:r>
          </a:p>
          <a:p>
            <a:r>
              <a:rPr lang="cs-CZ" sz="2000" dirty="0" smtClean="0">
                <a:latin typeface="Calibri" panose="020F0502020204030204" pitchFamily="34" charset="0"/>
              </a:rPr>
              <a:t>	časová </a:t>
            </a:r>
            <a:r>
              <a:rPr lang="cs-CZ" sz="2000" dirty="0">
                <a:latin typeface="Calibri" panose="020F0502020204030204" pitchFamily="34" charset="0"/>
              </a:rPr>
              <a:t>konstanta teploměru		</a:t>
            </a:r>
          </a:p>
          <a:p>
            <a:r>
              <a:rPr lang="cs-CZ" sz="2000" dirty="0" smtClean="0">
                <a:latin typeface="Calibri" panose="020F0502020204030204" pitchFamily="34" charset="0"/>
              </a:rPr>
              <a:t>	čas </a:t>
            </a:r>
            <a:r>
              <a:rPr lang="cs-CZ" sz="2000" dirty="0">
                <a:latin typeface="Calibri" panose="020F0502020204030204" pitchFamily="34" charset="0"/>
              </a:rPr>
              <a:t>od okamžiku vložení teploměru do měřeného prostředí  </a:t>
            </a:r>
          </a:p>
          <a:p>
            <a:r>
              <a:rPr lang="cs-CZ" sz="2000" i="1" dirty="0" smtClean="0">
                <a:latin typeface="Calibri" panose="020F0502020204030204" pitchFamily="34" charset="0"/>
              </a:rPr>
              <a:t>	</a:t>
            </a:r>
            <a:r>
              <a:rPr lang="cs-CZ" sz="2000" dirty="0" smtClean="0">
                <a:latin typeface="Calibri" panose="020F0502020204030204" pitchFamily="34" charset="0"/>
              </a:rPr>
              <a:t>základ </a:t>
            </a:r>
            <a:r>
              <a:rPr lang="cs-CZ" sz="2000" dirty="0">
                <a:latin typeface="Calibri" panose="020F0502020204030204" pitchFamily="34" charset="0"/>
              </a:rPr>
              <a:t>přirozených logaritmů (Eulerovo číslo ….. e = 2,718)</a:t>
            </a:r>
          </a:p>
          <a:p>
            <a:pPr lvl="0" algn="just"/>
            <a:endParaRPr lang="cs-CZ" sz="2200" dirty="0">
              <a:latin typeface="Calibri" panose="020F050202020403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8090" y="1814999"/>
            <a:ext cx="2447491" cy="11747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620" y="3440315"/>
            <a:ext cx="549852" cy="1819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109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nodeType="with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43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1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1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1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1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nodeType="withEffect">
                                  <p:stCondLst>
                                    <p:cond delay="77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77146" y="1225876"/>
            <a:ext cx="7524882" cy="4477806"/>
          </a:xfrm>
        </p:spPr>
        <p:txBody>
          <a:bodyPr/>
          <a:lstStyle/>
          <a:p>
            <a:pPr algn="just"/>
            <a:r>
              <a:rPr lang="cs-CZ" sz="2400" i="1" u="sng" dirty="0">
                <a:latin typeface="Calibri" panose="020F0502020204030204" pitchFamily="34" charset="0"/>
              </a:rPr>
              <a:t>Časová </a:t>
            </a:r>
            <a:r>
              <a:rPr lang="cs-CZ" sz="2400" i="1" u="sng" dirty="0" smtClean="0">
                <a:latin typeface="Calibri" panose="020F0502020204030204" pitchFamily="34" charset="0"/>
              </a:rPr>
              <a:t>konstanta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800" b="1" i="1" dirty="0" smtClean="0">
                <a:latin typeface="Calibri" panose="020F0502020204030204" pitchFamily="34" charset="0"/>
              </a:rPr>
              <a:t>τ</a:t>
            </a:r>
            <a:r>
              <a:rPr lang="cs-CZ" sz="2800" i="1" dirty="0" smtClean="0">
                <a:latin typeface="Calibri" panose="020F0502020204030204" pitchFamily="34" charset="0"/>
              </a:rPr>
              <a:t> </a:t>
            </a:r>
            <a:r>
              <a:rPr lang="cs-CZ" sz="2400" i="1" dirty="0" smtClean="0">
                <a:latin typeface="Calibri" panose="020F0502020204030204" pitchFamily="34" charset="0"/>
              </a:rPr>
              <a:t>(řecké písmeno tau)</a:t>
            </a:r>
            <a:endParaRPr lang="cs-CZ" sz="2400" b="1" i="1" u="sng" dirty="0" smtClean="0">
              <a:latin typeface="Calibri" panose="020F0502020204030204" pitchFamily="34" charset="0"/>
            </a:endParaRPr>
          </a:p>
          <a:p>
            <a:pPr algn="just"/>
            <a:r>
              <a:rPr lang="cs-CZ" sz="800" dirty="0" smtClean="0">
                <a:latin typeface="Calibri" panose="020F0502020204030204" pitchFamily="34" charset="0"/>
              </a:rPr>
              <a:t>    </a:t>
            </a:r>
            <a:r>
              <a:rPr lang="cs-CZ" sz="2400" dirty="0">
                <a:latin typeface="Calibri" panose="020F0502020204030204" pitchFamily="34" charset="0"/>
              </a:rPr>
              <a:t/>
            </a:r>
            <a:br>
              <a:rPr lang="cs-CZ" sz="2400" dirty="0">
                <a:latin typeface="Calibri" panose="020F0502020204030204" pitchFamily="34" charset="0"/>
              </a:rPr>
            </a:br>
            <a:r>
              <a:rPr lang="cs-CZ" sz="2400" dirty="0">
                <a:latin typeface="Calibri" panose="020F0502020204030204" pitchFamily="34" charset="0"/>
              </a:rPr>
              <a:t>je doba, </a:t>
            </a:r>
            <a:r>
              <a:rPr lang="cs-CZ" sz="2400" b="1" i="1" dirty="0">
                <a:latin typeface="Calibri" panose="020F0502020204030204" pitchFamily="34" charset="0"/>
              </a:rPr>
              <a:t>za kterou by</a:t>
            </a:r>
            <a:r>
              <a:rPr lang="cs-CZ" sz="2400" dirty="0">
                <a:latin typeface="Calibri" panose="020F0502020204030204" pitchFamily="34" charset="0"/>
              </a:rPr>
              <a:t> teploměr dosáhl teploty měřeného místa, kdyby se oteploval stále </a:t>
            </a:r>
            <a:r>
              <a:rPr lang="cs-CZ" sz="2400" dirty="0" smtClean="0">
                <a:latin typeface="Calibri" panose="020F0502020204030204" pitchFamily="34" charset="0"/>
              </a:rPr>
              <a:t>stejnou největší (počáteční</a:t>
            </a:r>
            <a:r>
              <a:rPr lang="cs-CZ" sz="2400" dirty="0">
                <a:latin typeface="Calibri" panose="020F0502020204030204" pitchFamily="34" charset="0"/>
              </a:rPr>
              <a:t>) rychlostí.		 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Protože </a:t>
            </a:r>
            <a:r>
              <a:rPr lang="cs-CZ" sz="2400" dirty="0">
                <a:latin typeface="Calibri" panose="020F0502020204030204" pitchFamily="34" charset="0"/>
              </a:rPr>
              <a:t>rychlost změny se neustále </a:t>
            </a:r>
            <a:r>
              <a:rPr lang="cs-CZ" sz="2400" dirty="0" smtClean="0">
                <a:latin typeface="Calibri" panose="020F0502020204030204" pitchFamily="34" charset="0"/>
              </a:rPr>
              <a:t> zmenšuje</a:t>
            </a:r>
            <a:r>
              <a:rPr lang="cs-CZ" sz="2400" dirty="0">
                <a:latin typeface="Calibri" panose="020F0502020204030204" pitchFamily="34" charset="0"/>
              </a:rPr>
              <a:t>, dosáhne za tuto dobu teplota asi 63 % teploty měřené látky.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měřenou </a:t>
            </a:r>
            <a:r>
              <a:rPr lang="cs-CZ" sz="2400" b="1" i="1" dirty="0">
                <a:latin typeface="Calibri" panose="020F0502020204030204" pitchFamily="34" charset="0"/>
              </a:rPr>
              <a:t>teplotu můžeme odečítat </a:t>
            </a:r>
            <a:r>
              <a:rPr lang="cs-CZ" sz="2400" dirty="0">
                <a:latin typeface="Calibri" panose="020F0502020204030204" pitchFamily="34" charset="0"/>
              </a:rPr>
              <a:t>za dobu </a:t>
            </a:r>
            <a:r>
              <a:rPr lang="cs-CZ" sz="2400" dirty="0" smtClean="0">
                <a:latin typeface="Calibri" panose="020F0502020204030204" pitchFamily="34" charset="0"/>
              </a:rPr>
              <a:t>trojnásobku časové konstanty, kdy </a:t>
            </a:r>
            <a:r>
              <a:rPr lang="cs-CZ" sz="2400" dirty="0">
                <a:latin typeface="Calibri" panose="020F0502020204030204" pitchFamily="34" charset="0"/>
              </a:rPr>
              <a:t>je </a:t>
            </a:r>
            <a:r>
              <a:rPr lang="cs-CZ" sz="2400" i="1" dirty="0">
                <a:latin typeface="Calibri" panose="020F0502020204030204" pitchFamily="34" charset="0"/>
              </a:rPr>
              <a:t>chyba menší než 5 </a:t>
            </a:r>
            <a:r>
              <a:rPr lang="cs-CZ" sz="2400" i="1" dirty="0" smtClean="0">
                <a:latin typeface="Calibri" panose="020F0502020204030204" pitchFamily="34" charset="0"/>
              </a:rPr>
              <a:t>%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chyba </a:t>
            </a:r>
            <a:r>
              <a:rPr lang="cs-CZ" sz="2400" i="1" dirty="0">
                <a:latin typeface="Calibri" panose="020F0502020204030204" pitchFamily="34" charset="0"/>
              </a:rPr>
              <a:t>menší než 1 %</a:t>
            </a:r>
            <a:r>
              <a:rPr lang="cs-CZ" sz="2400" dirty="0">
                <a:latin typeface="Calibri" panose="020F0502020204030204" pitchFamily="34" charset="0"/>
              </a:rPr>
              <a:t> je </a:t>
            </a:r>
            <a:r>
              <a:rPr lang="cs-CZ" sz="2400" b="1" i="1" dirty="0">
                <a:latin typeface="Calibri" panose="020F0502020204030204" pitchFamily="34" charset="0"/>
              </a:rPr>
              <a:t>za dobu </a:t>
            </a:r>
            <a:r>
              <a:rPr lang="cs-CZ" sz="2400" b="1" i="1" dirty="0" smtClean="0">
                <a:latin typeface="Calibri" panose="020F0502020204030204" pitchFamily="34" charset="0"/>
              </a:rPr>
              <a:t>pětinásobku této doby</a:t>
            </a:r>
            <a:r>
              <a:rPr lang="cs-CZ" sz="2400" dirty="0" smtClean="0">
                <a:latin typeface="Calibri" panose="020F0502020204030204" pitchFamily="34" charset="0"/>
              </a:rPr>
              <a:t>, kdy se teplota teploměru již </a:t>
            </a:r>
            <a:r>
              <a:rPr lang="cs-CZ" sz="2400" dirty="0">
                <a:latin typeface="Calibri" panose="020F0502020204030204" pitchFamily="34" charset="0"/>
              </a:rPr>
              <a:t>prakticky </a:t>
            </a:r>
            <a:r>
              <a:rPr lang="cs-CZ" sz="2400" dirty="0" smtClean="0">
                <a:latin typeface="Calibri" panose="020F0502020204030204" pitchFamily="34" charset="0"/>
              </a:rPr>
              <a:t>nemění</a:t>
            </a:r>
            <a:endParaRPr lang="cs-CZ" sz="2400" dirty="0">
              <a:latin typeface="Calibri" panose="020F0502020204030204" pitchFamily="34" charset="0"/>
            </a:endParaRPr>
          </a:p>
          <a:p>
            <a:endParaRPr lang="cs-CZ" sz="2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474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80157" y="1060701"/>
            <a:ext cx="7727133" cy="4959853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Příklad 1</a:t>
            </a:r>
            <a:r>
              <a:rPr lang="cs-CZ" sz="2000" b="1" dirty="0" smtClean="0">
                <a:latin typeface="Calibri" panose="020F0502020204030204" pitchFamily="34" charset="0"/>
              </a:rPr>
              <a:t>: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Dokažte</a:t>
            </a:r>
            <a:r>
              <a:rPr lang="cs-CZ" sz="2000" dirty="0">
                <a:latin typeface="Calibri" panose="020F0502020204030204" pitchFamily="34" charset="0"/>
              </a:rPr>
              <a:t>, že teplota snímače teploty bude mít za dobu, která se rovná časové konstantě </a:t>
            </a:r>
            <a:r>
              <a:rPr lang="cs-CZ" sz="2000" dirty="0" smtClean="0">
                <a:latin typeface="Calibri" panose="020F0502020204030204" pitchFamily="34" charset="0"/>
              </a:rPr>
              <a:t>teploměru, </a:t>
            </a:r>
            <a:r>
              <a:rPr lang="cs-CZ" sz="2000" dirty="0">
                <a:latin typeface="Calibri" panose="020F0502020204030204" pitchFamily="34" charset="0"/>
              </a:rPr>
              <a:t>63 % teploty měřeného prostoru</a:t>
            </a:r>
            <a:r>
              <a:rPr lang="cs-CZ" sz="2000" dirty="0" smtClean="0">
                <a:latin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Řešení: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i="1" dirty="0">
                <a:latin typeface="Calibri" panose="020F0502020204030204" pitchFamily="34" charset="0"/>
              </a:rPr>
              <a:t> 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i="1" dirty="0">
                <a:latin typeface="Calibri" panose="020F0502020204030204" pitchFamily="34" charset="0"/>
              </a:rPr>
              <a:t> 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i="1" dirty="0">
                <a:latin typeface="Calibri" panose="020F0502020204030204" pitchFamily="34" charset="0"/>
              </a:rPr>
              <a:t> </a:t>
            </a:r>
            <a:r>
              <a:rPr lang="cs-CZ" sz="2000" b="1" i="1" u="sng" dirty="0" smtClean="0">
                <a:latin typeface="Calibri" panose="020F0502020204030204" pitchFamily="34" charset="0"/>
              </a:rPr>
              <a:t>Příklad 2</a:t>
            </a:r>
            <a:r>
              <a:rPr lang="cs-CZ" sz="2000" b="1" dirty="0" smtClean="0">
                <a:latin typeface="Calibri" panose="020F0502020204030204" pitchFamily="34" charset="0"/>
              </a:rPr>
              <a:t>:</a:t>
            </a:r>
            <a:endParaRPr lang="cs-CZ" sz="2000" b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Jakou teplotu bude mít snímač teploty za 2 </a:t>
            </a:r>
            <a:r>
              <a:rPr lang="cs-CZ" sz="2000" dirty="0" smtClean="0">
                <a:latin typeface="Calibri" panose="020F0502020204030204" pitchFamily="34" charset="0"/>
              </a:rPr>
              <a:t>minuty </a:t>
            </a:r>
            <a:r>
              <a:rPr lang="cs-CZ" sz="2000" dirty="0">
                <a:latin typeface="Calibri" panose="020F0502020204030204" pitchFamily="34" charset="0"/>
              </a:rPr>
              <a:t>od okamžiku, kdy byl vložen do měřeného prostoru, je-li </a:t>
            </a:r>
            <a:r>
              <a:rPr lang="cs-CZ" sz="2000" dirty="0" smtClean="0">
                <a:latin typeface="Calibri" panose="020F0502020204030204" pitchFamily="34" charset="0"/>
              </a:rPr>
              <a:t>jeho časová konstanta = </a:t>
            </a:r>
            <a:r>
              <a:rPr lang="cs-CZ" sz="2000" dirty="0">
                <a:latin typeface="Calibri" panose="020F0502020204030204" pitchFamily="34" charset="0"/>
              </a:rPr>
              <a:t>40 s, teplota měřeného prostředí </a:t>
            </a:r>
            <a:r>
              <a:rPr lang="cs-CZ" sz="2000" dirty="0" smtClean="0">
                <a:latin typeface="Calibri" panose="020F0502020204030204" pitchFamily="34" charset="0"/>
              </a:rPr>
              <a:t> 180 </a:t>
            </a:r>
            <a:r>
              <a:rPr lang="cs-CZ" sz="2000" dirty="0">
                <a:latin typeface="Calibri" panose="020F0502020204030204" pitchFamily="34" charset="0"/>
              </a:rPr>
              <a:t>°C, teplota okolí je 0 °C</a:t>
            </a:r>
            <a:r>
              <a:rPr lang="cs-CZ" sz="2000" dirty="0" smtClean="0">
                <a:latin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Řešení: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225" y="2450962"/>
            <a:ext cx="7379281" cy="742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513" y="4901663"/>
            <a:ext cx="7478993" cy="731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8587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4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4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4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4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0420" y="812674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53092" y="1285593"/>
            <a:ext cx="6980222" cy="2725094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200" i="1" dirty="0">
                <a:latin typeface="Calibri" panose="020F0502020204030204" pitchFamily="34" charset="0"/>
              </a:rPr>
              <a:t>Co to je absolutní teplotní nula? Jaká je její hodnota?</a:t>
            </a:r>
            <a:endParaRPr lang="cs-CZ" sz="2200" dirty="0">
              <a:latin typeface="Calibri" panose="020F0502020204030204" pitchFamily="34" charset="0"/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2200" i="1" dirty="0">
                <a:latin typeface="Calibri" panose="020F0502020204030204" pitchFamily="34" charset="0"/>
              </a:rPr>
              <a:t>Co je to trojný bod?</a:t>
            </a:r>
            <a:endParaRPr lang="cs-CZ" sz="2200" dirty="0">
              <a:latin typeface="Calibri" panose="020F0502020204030204" pitchFamily="34" charset="0"/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2200" i="1" dirty="0">
                <a:latin typeface="Calibri" panose="020F0502020204030204" pitchFamily="34" charset="0"/>
              </a:rPr>
              <a:t>Čím se vyznačují dotykové teploměry?</a:t>
            </a:r>
            <a:endParaRPr lang="cs-CZ" sz="2200" dirty="0">
              <a:latin typeface="Calibri" panose="020F0502020204030204" pitchFamily="34" charset="0"/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2200" i="1" dirty="0">
                <a:latin typeface="Calibri" panose="020F0502020204030204" pitchFamily="34" charset="0"/>
              </a:rPr>
              <a:t>Co to je časová konstanta teploměru – definice? Jakou teplotu bude ukazovat teploměr za dobu t = τ?</a:t>
            </a:r>
            <a:endParaRPr lang="cs-CZ" sz="2200" dirty="0">
              <a:latin typeface="Calibri" panose="020F0502020204030204" pitchFamily="34" charset="0"/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2200" i="1" dirty="0">
                <a:latin typeface="Calibri" panose="020F0502020204030204" pitchFamily="34" charset="0"/>
              </a:rPr>
              <a:t>Proveď </a:t>
            </a:r>
            <a:r>
              <a:rPr lang="cs-CZ" sz="2200" i="1" dirty="0" smtClean="0">
                <a:latin typeface="Calibri" panose="020F0502020204030204" pitchFamily="34" charset="0"/>
              </a:rPr>
              <a:t>převody</a:t>
            </a:r>
            <a:endParaRPr lang="cs-CZ" sz="2200" dirty="0">
              <a:latin typeface="Calibri" panose="020F050202020403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151" y="4055354"/>
            <a:ext cx="7435845" cy="1820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46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62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78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93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101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1677480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878186" y="2500214"/>
            <a:ext cx="742384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l">
              <a:lnSpc>
                <a:spcPct val="150000"/>
              </a:lnSpc>
              <a:buFontTx/>
              <a:buNone/>
              <a:defRPr/>
            </a:pPr>
            <a:r>
              <a:rPr lang="cs-CZ" altLang="cs-CZ" sz="2400" b="1" dirty="0">
                <a:latin typeface="Calibri" panose="020F0502020204030204" pitchFamily="34" charset="0"/>
              </a:rPr>
              <a:t>Text vlastní</a:t>
            </a:r>
          </a:p>
          <a:p>
            <a:pPr marL="0" indent="0" algn="l">
              <a:lnSpc>
                <a:spcPct val="150000"/>
              </a:lnSpc>
              <a:buFontTx/>
              <a:buNone/>
              <a:defRPr/>
            </a:pPr>
            <a:r>
              <a:rPr lang="cs-CZ" altLang="cs-CZ" sz="2400" b="1" dirty="0">
                <a:latin typeface="Calibri" panose="020F0502020204030204" pitchFamily="34" charset="0"/>
              </a:rPr>
              <a:t>Obrázek z knihy:</a:t>
            </a:r>
          </a:p>
          <a:p>
            <a:pPr algn="l"/>
            <a:r>
              <a:rPr lang="cs-CZ" sz="2400" dirty="0">
                <a:latin typeface="Calibri" panose="020F0502020204030204" pitchFamily="34" charset="0"/>
              </a:rPr>
              <a:t>BAUMANN, Dieter a kol. </a:t>
            </a:r>
            <a:r>
              <a:rPr lang="cs-CZ" sz="2400" i="1" dirty="0" err="1" smtClean="0">
                <a:latin typeface="Calibri" panose="020F0502020204030204" pitchFamily="34" charset="0"/>
              </a:rPr>
              <a:t>Grundkenntnisse</a:t>
            </a:r>
            <a:r>
              <a:rPr lang="cs-CZ" sz="2400" i="1" dirty="0" smtClean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</a:rPr>
              <a:t>Elektrotechnik</a:t>
            </a:r>
            <a:r>
              <a:rPr lang="cs-CZ" sz="2400" dirty="0">
                <a:latin typeface="Calibri" panose="020F0502020204030204" pitchFamily="34" charset="0"/>
              </a:rPr>
              <a:t>. Hamburg: </a:t>
            </a:r>
            <a:r>
              <a:rPr lang="cs-CZ" sz="2400" dirty="0" err="1">
                <a:latin typeface="Calibri" panose="020F0502020204030204" pitchFamily="34" charset="0"/>
              </a:rPr>
              <a:t>Handwerk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err="1">
                <a:latin typeface="Calibri" panose="020F0502020204030204" pitchFamily="34" charset="0"/>
              </a:rPr>
              <a:t>und</a:t>
            </a:r>
            <a:r>
              <a:rPr lang="cs-CZ" sz="2400" dirty="0">
                <a:latin typeface="Calibri" panose="020F0502020204030204" pitchFamily="34" charset="0"/>
              </a:rPr>
              <a:t> Technik, 1990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28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2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3059</TotalTime>
  <Words>567</Words>
  <Application>Microsoft Office PowerPoint</Application>
  <PresentationFormat>Předvádění na obrazovce (4:3)</PresentationFormat>
  <Paragraphs>139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Výchozí návrh</vt:lpstr>
      <vt:lpstr>STŘEDNÍ ŠKOLA STAVEBNÍ A TECHNICKÁ Ústí nad Labem, Čelakovského 5, příspěvková organizace Páteřní škola Ústeckého kraje</vt:lpstr>
      <vt:lpstr>MECHATRONIKA</vt:lpstr>
      <vt:lpstr>Prezentace aplikace PowerPoint</vt:lpstr>
      <vt:lpstr>A – DOTYKOVÉ TEPLOMĚRY   </vt:lpstr>
      <vt:lpstr>B – BEZDOTYKOVÉ TEPLOMĚRY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Josef Sýkora, Ing.</cp:lastModifiedBy>
  <cp:revision>141</cp:revision>
  <dcterms:created xsi:type="dcterms:W3CDTF">2006-12-09T22:12:50Z</dcterms:created>
  <dcterms:modified xsi:type="dcterms:W3CDTF">2014-01-07T11:20:23Z</dcterms:modified>
</cp:coreProperties>
</file>