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67" r:id="rId2"/>
    <p:sldId id="268" r:id="rId3"/>
    <p:sldId id="281" r:id="rId4"/>
    <p:sldId id="290" r:id="rId5"/>
    <p:sldId id="291" r:id="rId6"/>
    <p:sldId id="284" r:id="rId7"/>
    <p:sldId id="286" r:id="rId8"/>
    <p:sldId id="287" r:id="rId9"/>
    <p:sldId id="288" r:id="rId10"/>
    <p:sldId id="289" r:id="rId11"/>
    <p:sldId id="294" r:id="rId12"/>
    <p:sldId id="295" r:id="rId13"/>
    <p:sldId id="292" r:id="rId14"/>
    <p:sldId id="293" r:id="rId15"/>
    <p:sldId id="274" r:id="rId16"/>
    <p:sldId id="269" r:id="rId17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3995087"/>
              </p:ext>
            </p:extLst>
          </p:nvPr>
        </p:nvGraphicFramePr>
        <p:xfrm>
          <a:off x="750888" y="2060575"/>
          <a:ext cx="7614514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Dilatační teploměry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Tepelná roztažnost, teploměrná kapalina, stonek, kapilára, invar, bimetal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Mechatronika, Automatizace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obory elektro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/>
              <a:t>Dilatační teploměry</a:t>
            </a:r>
            <a:endParaRPr lang="cs-CZ" altLang="cs-CZ" sz="2400" b="1" dirty="0" smtClean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VY_32_INOVACE_37_740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52550" y="2842789"/>
            <a:ext cx="8337550" cy="1050202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54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Dilatační teploměry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60079" y="1291917"/>
            <a:ext cx="7478163" cy="4927813"/>
          </a:xfrm>
        </p:spPr>
        <p:txBody>
          <a:bodyPr/>
          <a:lstStyle/>
          <a:p>
            <a:pPr algn="just"/>
            <a:r>
              <a:rPr lang="cs-CZ" sz="2400" dirty="0">
                <a:latin typeface="Calibri" panose="020F0502020204030204" pitchFamily="34" charset="0"/>
              </a:rPr>
              <a:t>Využívají objemovou roztažnost kapalin a plynů nebo délkovou roztažnost tuhých látek.</a:t>
            </a:r>
          </a:p>
          <a:p>
            <a:pPr algn="just"/>
            <a:r>
              <a:rPr lang="cs-CZ" sz="2400" b="1" i="1" dirty="0">
                <a:latin typeface="Calibri" panose="020F0502020204030204" pitchFamily="34" charset="0"/>
              </a:rPr>
              <a:t> 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/>
            <a:r>
              <a:rPr lang="cs-CZ" sz="2400" b="1" i="1" dirty="0">
                <a:latin typeface="Calibri" panose="020F0502020204030204" pitchFamily="34" charset="0"/>
              </a:rPr>
              <a:t>a) </a:t>
            </a:r>
            <a:r>
              <a:rPr lang="cs-CZ" sz="2400" b="1" i="1" u="sng" dirty="0">
                <a:latin typeface="Calibri" panose="020F0502020204030204" pitchFamily="34" charset="0"/>
              </a:rPr>
              <a:t>dilatační kapalinové teploměry</a:t>
            </a:r>
            <a:endParaRPr lang="cs-CZ" sz="2400" u="sng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Podstatou činnosti je </a:t>
            </a:r>
            <a:r>
              <a:rPr lang="cs-CZ" sz="2400" b="1" i="1" dirty="0">
                <a:latin typeface="Calibri" panose="020F0502020204030204" pitchFamily="34" charset="0"/>
              </a:rPr>
              <a:t>změna objemu teploměrné kapaliny</a:t>
            </a:r>
            <a:r>
              <a:rPr lang="cs-CZ" sz="2400" b="1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v </a:t>
            </a:r>
            <a:r>
              <a:rPr lang="cs-CZ" sz="2400" dirty="0">
                <a:latin typeface="Calibri" panose="020F0502020204030204" pitchFamily="34" charset="0"/>
              </a:rPr>
              <a:t>závislosti na měřené </a:t>
            </a:r>
            <a:r>
              <a:rPr lang="cs-CZ" sz="2400" dirty="0" smtClean="0">
                <a:latin typeface="Calibri" panose="020F0502020204030204" pitchFamily="34" charset="0"/>
              </a:rPr>
              <a:t>teplotě.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Teploměrná kapalina v jímce mění při změně teploty objem a vstupuje do vzduchoprázdné kapiláry. Mírou teploty je výška sloupce v kapiláře. </a:t>
            </a: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    Měřicí rozsah </a:t>
            </a:r>
            <a:r>
              <a:rPr lang="cs-CZ" sz="2400" dirty="0">
                <a:latin typeface="Calibri" panose="020F0502020204030204" pitchFamily="34" charset="0"/>
              </a:rPr>
              <a:t>teploměru je omezen </a:t>
            </a:r>
            <a:r>
              <a:rPr lang="cs-CZ" sz="2400" b="1" i="1" dirty="0">
                <a:latin typeface="Calibri" panose="020F0502020204030204" pitchFamily="34" charset="0"/>
              </a:rPr>
              <a:t>bodem tání </a:t>
            </a:r>
            <a:r>
              <a:rPr lang="cs-CZ" sz="2400" dirty="0">
                <a:latin typeface="Calibri" panose="020F0502020204030204" pitchFamily="34" charset="0"/>
              </a:rPr>
              <a:t>a</a:t>
            </a:r>
            <a:r>
              <a:rPr lang="cs-CZ" sz="2400" b="1" i="1" dirty="0">
                <a:latin typeface="Calibri" panose="020F0502020204030204" pitchFamily="34" charset="0"/>
              </a:rPr>
              <a:t> bodem varu</a:t>
            </a:r>
            <a:r>
              <a:rPr lang="cs-CZ" sz="2400" dirty="0">
                <a:latin typeface="Calibri" panose="020F0502020204030204" pitchFamily="34" charset="0"/>
              </a:rPr>
              <a:t> teploměrné kapaliny.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2622954" y="681626"/>
            <a:ext cx="31195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u="sng" dirty="0">
                <a:latin typeface="Calibri" panose="020F0502020204030204" pitchFamily="34" charset="0"/>
              </a:rPr>
              <a:t>Dilatační teploměry</a:t>
            </a:r>
            <a:endParaRPr lang="cs-CZ" sz="2800" i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3883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6048" y="1059256"/>
            <a:ext cx="8143592" cy="5130282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Náplní těchto teploměrů jsou nejčastěji obarvený etanol (líh) nebo rtuť.</a:t>
            </a:r>
          </a:p>
          <a:p>
            <a:pPr marL="0" indent="0" algn="just">
              <a:buNone/>
            </a:pPr>
            <a:r>
              <a:rPr lang="cs-CZ" sz="2400" i="1" u="sng" dirty="0" smtClean="0">
                <a:latin typeface="Calibri" panose="020F0502020204030204" pitchFamily="34" charset="0"/>
              </a:rPr>
              <a:t>Měřicí </a:t>
            </a:r>
            <a:r>
              <a:rPr lang="cs-CZ" sz="2400" i="1" u="sng" dirty="0">
                <a:latin typeface="Calibri" panose="020F0502020204030204" pitchFamily="34" charset="0"/>
              </a:rPr>
              <a:t>rozsahy</a:t>
            </a:r>
            <a:r>
              <a:rPr lang="cs-CZ" sz="2400" i="1" dirty="0">
                <a:latin typeface="Calibri" panose="020F0502020204030204" pitchFamily="34" charset="0"/>
              </a:rPr>
              <a:t>:</a:t>
            </a:r>
          </a:p>
          <a:p>
            <a:pPr lvl="2" algn="just"/>
            <a:r>
              <a:rPr lang="cs-CZ" dirty="0">
                <a:latin typeface="Calibri" panose="020F0502020204030204" pitchFamily="34" charset="0"/>
              </a:rPr>
              <a:t>rtuť </a:t>
            </a:r>
            <a:r>
              <a:rPr lang="cs-CZ" dirty="0" smtClean="0">
                <a:latin typeface="Calibri" panose="020F0502020204030204" pitchFamily="34" charset="0"/>
              </a:rPr>
              <a:t>……….………..… - 30 </a:t>
            </a:r>
            <a:r>
              <a:rPr lang="cs-CZ" dirty="0">
                <a:latin typeface="Calibri" panose="020F0502020204030204" pitchFamily="34" charset="0"/>
              </a:rPr>
              <a:t>až 750 °C		</a:t>
            </a:r>
          </a:p>
          <a:p>
            <a:pPr lvl="2" algn="just"/>
            <a:r>
              <a:rPr lang="cs-CZ" dirty="0">
                <a:latin typeface="Calibri" panose="020F0502020204030204" pitchFamily="34" charset="0"/>
              </a:rPr>
              <a:t>líh (</a:t>
            </a:r>
            <a:r>
              <a:rPr lang="cs-CZ" dirty="0" err="1">
                <a:latin typeface="Calibri" panose="020F0502020204030204" pitchFamily="34" charset="0"/>
              </a:rPr>
              <a:t>ethanol</a:t>
            </a:r>
            <a:r>
              <a:rPr lang="cs-CZ" dirty="0">
                <a:latin typeface="Calibri" panose="020F0502020204030204" pitchFamily="34" charset="0"/>
              </a:rPr>
              <a:t>) …...... </a:t>
            </a:r>
            <a:r>
              <a:rPr lang="cs-CZ" dirty="0" smtClean="0">
                <a:latin typeface="Calibri" panose="020F0502020204030204" pitchFamily="34" charset="0"/>
              </a:rPr>
              <a:t>- 100 </a:t>
            </a:r>
            <a:r>
              <a:rPr lang="cs-CZ" dirty="0">
                <a:latin typeface="Calibri" panose="020F0502020204030204" pitchFamily="34" charset="0"/>
              </a:rPr>
              <a:t>až 50 °C </a:t>
            </a:r>
          </a:p>
          <a:p>
            <a:pPr marL="0" indent="0" algn="just">
              <a:buNone/>
            </a:pPr>
            <a:r>
              <a:rPr lang="cs-CZ" sz="1000" dirty="0" smtClean="0">
                <a:latin typeface="Calibri" panose="020F0502020204030204" pitchFamily="34" charset="0"/>
              </a:rPr>
              <a:t>  </a:t>
            </a:r>
            <a:endParaRPr lang="cs-CZ" sz="1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i="1" u="sng" dirty="0" smtClean="0">
                <a:latin typeface="Calibri" panose="020F0502020204030204" pitchFamily="34" charset="0"/>
              </a:rPr>
              <a:t>Zvětšení </a:t>
            </a:r>
            <a:r>
              <a:rPr lang="cs-CZ" sz="2400" i="1" u="sng" dirty="0">
                <a:latin typeface="Calibri" panose="020F0502020204030204" pitchFamily="34" charset="0"/>
              </a:rPr>
              <a:t>rozsahu</a:t>
            </a:r>
            <a:r>
              <a:rPr lang="cs-CZ" sz="2400" i="1" dirty="0">
                <a:latin typeface="Calibri" panose="020F0502020204030204" pitchFamily="34" charset="0"/>
              </a:rPr>
              <a:t>: </a:t>
            </a: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kapilára se naplní inertním (netečným) plynem pod </a:t>
            </a:r>
            <a:r>
              <a:rPr lang="cs-CZ" sz="2400" dirty="0" smtClean="0">
                <a:latin typeface="Calibri" panose="020F0502020204030204" pitchFamily="34" charset="0"/>
              </a:rPr>
              <a:t>tlakem a tím se </a:t>
            </a:r>
            <a:r>
              <a:rPr lang="cs-CZ" sz="2400" dirty="0">
                <a:latin typeface="Calibri" panose="020F0502020204030204" pitchFamily="34" charset="0"/>
              </a:rPr>
              <a:t>zvýší </a:t>
            </a:r>
            <a:r>
              <a:rPr lang="cs-CZ" sz="2400" dirty="0" smtClean="0">
                <a:latin typeface="Calibri" panose="020F0502020204030204" pitchFamily="34" charset="0"/>
              </a:rPr>
              <a:t>bod </a:t>
            </a:r>
            <a:r>
              <a:rPr lang="cs-CZ" sz="2400" dirty="0">
                <a:latin typeface="Calibri" panose="020F0502020204030204" pitchFamily="34" charset="0"/>
              </a:rPr>
              <a:t>varu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1000" dirty="0">
                <a:latin typeface="Calibri" panose="020F0502020204030204" pitchFamily="34" charset="0"/>
              </a:rPr>
              <a:t> </a:t>
            </a:r>
            <a:r>
              <a:rPr lang="cs-CZ" sz="1000" dirty="0" smtClean="0">
                <a:latin typeface="Calibri" panose="020F0502020204030204" pitchFamily="34" charset="0"/>
              </a:rPr>
              <a:t> </a:t>
            </a:r>
            <a:endParaRPr lang="cs-CZ" sz="1000" dirty="0">
              <a:latin typeface="Calibri" panose="020F0502020204030204" pitchFamily="34" charset="0"/>
            </a:endParaRPr>
          </a:p>
          <a:p>
            <a:pPr marL="0" lvl="0" indent="0" algn="just">
              <a:buNone/>
            </a:pPr>
            <a:r>
              <a:rPr lang="cs-CZ" sz="2400" i="1" u="sng" dirty="0">
                <a:latin typeface="Calibri" panose="020F0502020204030204" pitchFamily="34" charset="0"/>
              </a:rPr>
              <a:t>P</a:t>
            </a:r>
            <a:r>
              <a:rPr lang="cs-CZ" sz="2400" i="1" u="sng" dirty="0" smtClean="0">
                <a:latin typeface="Calibri" panose="020F0502020204030204" pitchFamily="34" charset="0"/>
              </a:rPr>
              <a:t>otlačení </a:t>
            </a:r>
            <a:r>
              <a:rPr lang="cs-CZ" sz="2400" i="1" u="sng" dirty="0">
                <a:latin typeface="Calibri" panose="020F0502020204030204" pitchFamily="34" charset="0"/>
              </a:rPr>
              <a:t>části rozsahu</a:t>
            </a:r>
            <a:r>
              <a:rPr lang="cs-CZ" sz="2400" i="1" dirty="0">
                <a:latin typeface="Calibri" panose="020F0502020204030204" pitchFamily="34" charset="0"/>
              </a:rPr>
              <a:t>: </a:t>
            </a: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místním rozšířením </a:t>
            </a:r>
            <a:r>
              <a:rPr lang="cs-CZ" sz="2400" dirty="0" smtClean="0">
                <a:latin typeface="Calibri" panose="020F0502020204030204" pitchFamily="34" charset="0"/>
              </a:rPr>
              <a:t>kapiláry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420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5841" y="499388"/>
            <a:ext cx="8188859" cy="478388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i="1" dirty="0" smtClean="0">
                <a:latin typeface="Calibri" panose="020F0502020204030204" pitchFamily="34" charset="0"/>
              </a:rPr>
              <a:t>Kontaktní </a:t>
            </a:r>
            <a:r>
              <a:rPr lang="cs-CZ" sz="2400" i="1" dirty="0">
                <a:latin typeface="Calibri" panose="020F0502020204030204" pitchFamily="34" charset="0"/>
              </a:rPr>
              <a:t>kapalinové teploměry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9421" y="1004935"/>
            <a:ext cx="7785980" cy="535059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Kontakt </a:t>
            </a:r>
            <a:r>
              <a:rPr lang="cs-CZ" sz="2400" dirty="0">
                <a:latin typeface="Calibri" panose="020F0502020204030204" pitchFamily="34" charset="0"/>
              </a:rPr>
              <a:t>tvoří dva platinové drátky: jeden je umístěn v </a:t>
            </a:r>
            <a:r>
              <a:rPr lang="cs-CZ" sz="2400" dirty="0" smtClean="0">
                <a:latin typeface="Calibri" panose="020F0502020204030204" pitchFamily="34" charset="0"/>
              </a:rPr>
              <a:t>jímce s teploměrnou kapalinou </a:t>
            </a:r>
            <a:r>
              <a:rPr lang="cs-CZ" sz="2400" dirty="0">
                <a:latin typeface="Calibri" panose="020F0502020204030204" pitchFamily="34" charset="0"/>
              </a:rPr>
              <a:t>a druhý je zavěšen pohyblivě v kapiláře (nastavení </a:t>
            </a:r>
            <a:r>
              <a:rPr lang="cs-CZ" sz="2400" dirty="0" smtClean="0">
                <a:latin typeface="Calibri" panose="020F0502020204030204" pitchFamily="34" charset="0"/>
              </a:rPr>
              <a:t>výšky pomocí </a:t>
            </a:r>
            <a:r>
              <a:rPr lang="cs-CZ" sz="2400" dirty="0">
                <a:latin typeface="Calibri" panose="020F0502020204030204" pitchFamily="34" charset="0"/>
              </a:rPr>
              <a:t>magnetické spojky).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Po </a:t>
            </a:r>
            <a:r>
              <a:rPr lang="cs-CZ" sz="2400" dirty="0">
                <a:latin typeface="Calibri" panose="020F0502020204030204" pitchFamily="34" charset="0"/>
              </a:rPr>
              <a:t>dosažení nastavené teploty se </a:t>
            </a:r>
            <a:r>
              <a:rPr lang="cs-CZ" sz="2400" dirty="0" smtClean="0">
                <a:latin typeface="Calibri" panose="020F0502020204030204" pitchFamily="34" charset="0"/>
              </a:rPr>
              <a:t>kapalinou sepne </a:t>
            </a:r>
            <a:r>
              <a:rPr lang="cs-CZ" sz="2400" dirty="0">
                <a:latin typeface="Calibri" panose="020F0502020204030204" pitchFamily="34" charset="0"/>
              </a:rPr>
              <a:t>elektrický obvod</a:t>
            </a:r>
            <a:r>
              <a:rPr lang="cs-CZ" sz="2400" i="1" dirty="0">
                <a:latin typeface="Calibri" panose="020F0502020204030204" pitchFamily="34" charset="0"/>
              </a:rPr>
              <a:t>. </a:t>
            </a:r>
            <a:r>
              <a:rPr lang="cs-CZ" sz="2400" b="1" i="1" dirty="0">
                <a:latin typeface="Calibri" panose="020F0502020204030204" pitchFamily="34" charset="0"/>
              </a:rPr>
              <a:t>Kapalina musí být </a:t>
            </a:r>
            <a:r>
              <a:rPr lang="cs-CZ" sz="2400" b="1" i="1" dirty="0" smtClean="0">
                <a:latin typeface="Calibri" panose="020F0502020204030204" pitchFamily="34" charset="0"/>
              </a:rPr>
              <a:t>vodivá </a:t>
            </a:r>
            <a:r>
              <a:rPr lang="cs-CZ" sz="2400" i="1" dirty="0" smtClean="0">
                <a:latin typeface="Calibri" panose="020F0502020204030204" pitchFamily="34" charset="0"/>
              </a:rPr>
              <a:t>(rtuť)</a:t>
            </a:r>
            <a:r>
              <a:rPr lang="cs-CZ" sz="2400" dirty="0" smtClean="0">
                <a:latin typeface="Calibri" panose="020F050202020403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cs-CZ" sz="2400" i="1" u="sng" dirty="0" smtClean="0">
                <a:latin typeface="Calibri" panose="020F0502020204030204" pitchFamily="34" charset="0"/>
              </a:rPr>
              <a:t>Použití</a:t>
            </a:r>
            <a:r>
              <a:rPr lang="cs-CZ" sz="2400" i="1" dirty="0" smtClean="0">
                <a:latin typeface="Calibri" panose="020F0502020204030204" pitchFamily="34" charset="0"/>
              </a:rPr>
              <a:t>:</a:t>
            </a:r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i="1" dirty="0" smtClean="0">
                <a:latin typeface="Calibri" panose="020F0502020204030204" pitchFamily="34" charset="0"/>
              </a:rPr>
              <a:t>pro </a:t>
            </a:r>
            <a:r>
              <a:rPr lang="cs-CZ" sz="2400" i="1" dirty="0">
                <a:latin typeface="Calibri" panose="020F0502020204030204" pitchFamily="34" charset="0"/>
              </a:rPr>
              <a:t>signalizaci nebo pro dvoupolohovou regulaci.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948" y="3499290"/>
            <a:ext cx="2652526" cy="2774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7210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77337" y="640533"/>
            <a:ext cx="7869134" cy="5287223"/>
          </a:xfrm>
        </p:spPr>
        <p:txBody>
          <a:bodyPr/>
          <a:lstStyle/>
          <a:p>
            <a:r>
              <a:rPr lang="cs-CZ" sz="2400" b="1" i="1" dirty="0">
                <a:latin typeface="Calibri" panose="020F0502020204030204" pitchFamily="34" charset="0"/>
              </a:rPr>
              <a:t>b) </a:t>
            </a:r>
            <a:r>
              <a:rPr lang="cs-CZ" sz="2400" b="1" i="1" u="sng" dirty="0">
                <a:latin typeface="Calibri" panose="020F0502020204030204" pitchFamily="34" charset="0"/>
              </a:rPr>
              <a:t>dilatační tlakové teploměry</a:t>
            </a:r>
            <a:endParaRPr lang="cs-CZ" sz="2400" u="sng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Teploměrná látka je uzavřena v prostoru se stálým objemem, takže změna teploty se převádí na změnu tlaku teploměrné látky v uzavřeném prostoru.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algn="just"/>
            <a:endParaRPr lang="cs-CZ" sz="2400" dirty="0">
              <a:latin typeface="Calibri" panose="020F0502020204030204" pitchFamily="34" charset="0"/>
            </a:endParaRPr>
          </a:p>
          <a:p>
            <a:pPr algn="just"/>
            <a:endParaRPr lang="cs-CZ" sz="2400" i="1" u="sng" dirty="0" smtClean="0">
              <a:latin typeface="Calibri" panose="020F0502020204030204" pitchFamily="34" charset="0"/>
            </a:endParaRPr>
          </a:p>
          <a:p>
            <a:pPr algn="just"/>
            <a:endParaRPr lang="cs-CZ" sz="2400" i="1" u="sng" dirty="0">
              <a:latin typeface="Calibri" panose="020F0502020204030204" pitchFamily="34" charset="0"/>
            </a:endParaRPr>
          </a:p>
          <a:p>
            <a:pPr algn="just"/>
            <a:r>
              <a:rPr lang="cs-CZ" sz="2400" i="1" u="sng" dirty="0" smtClean="0">
                <a:latin typeface="Calibri" panose="020F0502020204030204" pitchFamily="34" charset="0"/>
              </a:rPr>
              <a:t>Teploměr </a:t>
            </a:r>
            <a:r>
              <a:rPr lang="cs-CZ" sz="2400" i="1" u="sng" dirty="0">
                <a:latin typeface="Calibri" panose="020F0502020204030204" pitchFamily="34" charset="0"/>
              </a:rPr>
              <a:t>tvoří</a:t>
            </a:r>
            <a:r>
              <a:rPr lang="cs-CZ" sz="2400" dirty="0">
                <a:latin typeface="Calibri" panose="020F0502020204030204" pitchFamily="34" charset="0"/>
              </a:rPr>
              <a:t>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200" i="1" dirty="0">
                <a:latin typeface="Calibri" panose="020F0502020204030204" pitchFamily="34" charset="0"/>
              </a:rPr>
              <a:t>stonek</a:t>
            </a:r>
            <a:r>
              <a:rPr lang="cs-CZ" sz="2200" dirty="0">
                <a:latin typeface="Calibri" panose="020F0502020204030204" pitchFamily="34" charset="0"/>
              </a:rPr>
              <a:t> (tlaková nádobka)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200" dirty="0">
                <a:latin typeface="Calibri" panose="020F0502020204030204" pitchFamily="34" charset="0"/>
              </a:rPr>
              <a:t>přívodní </a:t>
            </a:r>
            <a:r>
              <a:rPr lang="cs-CZ" sz="2200" i="1" dirty="0">
                <a:latin typeface="Calibri" panose="020F0502020204030204" pitchFamily="34" charset="0"/>
              </a:rPr>
              <a:t>kapilára</a:t>
            </a:r>
            <a:endParaRPr lang="cs-CZ" sz="2200" dirty="0">
              <a:latin typeface="Calibri" panose="020F050202020403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200" dirty="0">
                <a:latin typeface="Calibri" panose="020F0502020204030204" pitchFamily="34" charset="0"/>
              </a:rPr>
              <a:t>tlakoměrné ústrojí (nejčastěji </a:t>
            </a:r>
            <a:r>
              <a:rPr lang="cs-CZ" sz="2200" i="1" dirty="0">
                <a:latin typeface="Calibri" panose="020F0502020204030204" pitchFamily="34" charset="0"/>
              </a:rPr>
              <a:t>vlnovec</a:t>
            </a:r>
            <a:r>
              <a:rPr lang="cs-CZ" sz="2200" dirty="0">
                <a:latin typeface="Calibri" panose="020F0502020204030204" pitchFamily="34" charset="0"/>
              </a:rPr>
              <a:t> nebo </a:t>
            </a:r>
            <a:r>
              <a:rPr lang="cs-CZ" sz="2200" dirty="0" err="1">
                <a:latin typeface="Calibri" panose="020F0502020204030204" pitchFamily="34" charset="0"/>
              </a:rPr>
              <a:t>Bourdonovo</a:t>
            </a:r>
            <a:r>
              <a:rPr lang="cs-CZ" sz="2200" dirty="0">
                <a:latin typeface="Calibri" panose="020F0502020204030204" pitchFamily="34" charset="0"/>
              </a:rPr>
              <a:t> pero)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200" dirty="0">
                <a:latin typeface="Calibri" panose="020F0502020204030204" pitchFamily="34" charset="0"/>
              </a:rPr>
              <a:t>kompenzační kapilára nebo </a:t>
            </a:r>
            <a:r>
              <a:rPr lang="cs-CZ" sz="2200" dirty="0" err="1">
                <a:latin typeface="Calibri" panose="020F0502020204030204" pitchFamily="34" charset="0"/>
              </a:rPr>
              <a:t>dvojkovový</a:t>
            </a:r>
            <a:r>
              <a:rPr lang="cs-CZ" sz="2200" dirty="0">
                <a:latin typeface="Calibri" panose="020F0502020204030204" pitchFamily="34" charset="0"/>
              </a:rPr>
              <a:t> pásek pro teplotní </a:t>
            </a:r>
            <a:r>
              <a:rPr lang="cs-CZ" sz="2200" dirty="0" smtClean="0">
                <a:latin typeface="Calibri" panose="020F0502020204030204" pitchFamily="34" charset="0"/>
              </a:rPr>
              <a:t>kompenzaci</a:t>
            </a:r>
          </a:p>
          <a:p>
            <a:pPr algn="just"/>
            <a:endParaRPr lang="cs-CZ" sz="2200" dirty="0">
              <a:latin typeface="Calibri" panose="020F0502020204030204" pitchFamily="34" charset="0"/>
            </a:endParaRPr>
          </a:p>
        </p:txBody>
      </p:sp>
      <p:pic>
        <p:nvPicPr>
          <p:cNvPr id="4" name="Picture 2" descr="Tlakový kvapalinový teplomer1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9747" y="2072820"/>
            <a:ext cx="2523062" cy="2607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5817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12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8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8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59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57196" y="697117"/>
            <a:ext cx="7762528" cy="5558828"/>
          </a:xfrm>
        </p:spPr>
        <p:txBody>
          <a:bodyPr/>
          <a:lstStyle/>
          <a:p>
            <a:pPr marL="457200" indent="-457200">
              <a:buAutoNum type="arabicPeriod"/>
            </a:pPr>
            <a:endParaRPr lang="cs-CZ" sz="1600" b="1" i="1" dirty="0" smtClean="0">
              <a:solidFill>
                <a:srgbClr val="996633"/>
              </a:solidFill>
              <a:latin typeface="Calibri" panose="020F0502020204030204" pitchFamily="34" charset="0"/>
            </a:endParaRPr>
          </a:p>
          <a:p>
            <a:pPr marL="1371600" lvl="2" indent="-457200">
              <a:buAutoNum type="arabicPeriod"/>
            </a:pPr>
            <a:r>
              <a:rPr lang="cs-CZ" sz="1800" b="1" i="1" dirty="0" smtClean="0">
                <a:solidFill>
                  <a:srgbClr val="996633"/>
                </a:solidFill>
                <a:latin typeface="Calibri" panose="020F0502020204030204" pitchFamily="34" charset="0"/>
              </a:rPr>
              <a:t>tlakoměrné </a:t>
            </a:r>
            <a:r>
              <a:rPr lang="cs-CZ" sz="1800" b="1" i="1" dirty="0">
                <a:solidFill>
                  <a:srgbClr val="996633"/>
                </a:solidFill>
                <a:latin typeface="Calibri" panose="020F0502020204030204" pitchFamily="34" charset="0"/>
              </a:rPr>
              <a:t>ústrojí		</a:t>
            </a:r>
            <a:endParaRPr lang="cs-CZ" sz="1800" b="1" i="1" dirty="0" smtClean="0">
              <a:solidFill>
                <a:srgbClr val="996633"/>
              </a:solidFill>
              <a:latin typeface="Calibri" panose="020F0502020204030204" pitchFamily="34" charset="0"/>
            </a:endParaRPr>
          </a:p>
          <a:p>
            <a:pPr marL="1371600" lvl="2" indent="-457200">
              <a:buAutoNum type="arabicPeriod"/>
            </a:pPr>
            <a:r>
              <a:rPr lang="cs-CZ" sz="1800" b="1" i="1" dirty="0" smtClean="0">
                <a:solidFill>
                  <a:srgbClr val="996633"/>
                </a:solidFill>
                <a:latin typeface="Calibri" panose="020F0502020204030204" pitchFamily="34" charset="0"/>
              </a:rPr>
              <a:t>přívodní kapilára</a:t>
            </a:r>
          </a:p>
          <a:p>
            <a:pPr marL="1371600" lvl="2" indent="-457200">
              <a:buAutoNum type="arabicPeriod"/>
            </a:pPr>
            <a:r>
              <a:rPr lang="cs-CZ" sz="1800" b="1" i="1" dirty="0" smtClean="0">
                <a:solidFill>
                  <a:srgbClr val="996633"/>
                </a:solidFill>
                <a:latin typeface="Calibri" panose="020F0502020204030204" pitchFamily="34" charset="0"/>
              </a:rPr>
              <a:t>tlaková nádobka (stonek)</a:t>
            </a:r>
            <a:endParaRPr lang="cs-CZ" sz="1800" b="1" i="1" dirty="0" smtClean="0">
              <a:solidFill>
                <a:srgbClr val="996633"/>
              </a:solidFill>
              <a:latin typeface="Calibri" panose="020F0502020204030204" pitchFamily="34" charset="0"/>
            </a:endParaRPr>
          </a:p>
          <a:p>
            <a:pPr marL="1371600" lvl="2" indent="-457200">
              <a:buAutoNum type="arabicPeriod"/>
            </a:pPr>
            <a:r>
              <a:rPr lang="cs-CZ" sz="1800" b="1" i="1" dirty="0" err="1" smtClean="0">
                <a:solidFill>
                  <a:srgbClr val="996633"/>
                </a:solidFill>
                <a:latin typeface="Calibri" panose="020F0502020204030204" pitchFamily="34" charset="0"/>
              </a:rPr>
              <a:t>dvojkovový</a:t>
            </a:r>
            <a:r>
              <a:rPr lang="cs-CZ" sz="1800" b="1" i="1" dirty="0" smtClean="0">
                <a:solidFill>
                  <a:srgbClr val="996633"/>
                </a:solidFill>
                <a:latin typeface="Calibri" panose="020F0502020204030204" pitchFamily="34" charset="0"/>
              </a:rPr>
              <a:t> </a:t>
            </a:r>
            <a:r>
              <a:rPr lang="cs-CZ" sz="1800" b="1" i="1" dirty="0">
                <a:solidFill>
                  <a:srgbClr val="996633"/>
                </a:solidFill>
                <a:latin typeface="Calibri" panose="020F0502020204030204" pitchFamily="34" charset="0"/>
              </a:rPr>
              <a:t>pásek		</a:t>
            </a:r>
            <a:endParaRPr lang="cs-CZ" sz="1800" b="1" i="1" dirty="0" smtClean="0">
              <a:solidFill>
                <a:srgbClr val="996633"/>
              </a:solidFill>
              <a:latin typeface="Calibri" panose="020F0502020204030204" pitchFamily="34" charset="0"/>
            </a:endParaRPr>
          </a:p>
          <a:p>
            <a:pPr marL="1371600" lvl="2" indent="-457200">
              <a:buAutoNum type="arabicPeriod"/>
            </a:pPr>
            <a:r>
              <a:rPr lang="cs-CZ" sz="1800" b="1" i="1" dirty="0" smtClean="0">
                <a:solidFill>
                  <a:srgbClr val="996633"/>
                </a:solidFill>
                <a:latin typeface="Calibri" panose="020F0502020204030204" pitchFamily="34" charset="0"/>
              </a:rPr>
              <a:t>kompenzační </a:t>
            </a:r>
            <a:r>
              <a:rPr lang="cs-CZ" sz="1800" b="1" i="1" dirty="0">
                <a:solidFill>
                  <a:srgbClr val="996633"/>
                </a:solidFill>
                <a:latin typeface="Calibri" panose="020F0502020204030204" pitchFamily="34" charset="0"/>
              </a:rPr>
              <a:t>(slepá) kapilára</a:t>
            </a:r>
            <a:endParaRPr lang="cs-CZ" sz="1800" b="1" dirty="0">
              <a:solidFill>
                <a:srgbClr val="996633"/>
              </a:solidFill>
              <a:latin typeface="Calibri" panose="020F0502020204030204" pitchFamily="34" charset="0"/>
            </a:endParaRPr>
          </a:p>
          <a:p>
            <a:pPr algn="just"/>
            <a:r>
              <a:rPr lang="cs-CZ" sz="1000" b="1" i="1" u="sng" dirty="0" smtClean="0">
                <a:latin typeface="Calibri" panose="020F0502020204030204" pitchFamily="34" charset="0"/>
              </a:rPr>
              <a:t>  </a:t>
            </a:r>
          </a:p>
          <a:p>
            <a:pPr algn="just"/>
            <a:r>
              <a:rPr lang="cs-CZ" sz="1000" b="1" i="1" u="sng" dirty="0" smtClean="0">
                <a:latin typeface="Calibri" panose="020F0502020204030204" pitchFamily="34" charset="0"/>
              </a:rPr>
              <a:t>   </a:t>
            </a:r>
          </a:p>
          <a:p>
            <a:pPr algn="just"/>
            <a:r>
              <a:rPr lang="cs-CZ" sz="2400" b="1" i="1" u="sng" dirty="0" smtClean="0">
                <a:latin typeface="Calibri" panose="020F0502020204030204" pitchFamily="34" charset="0"/>
              </a:rPr>
              <a:t>Kompenzace</a:t>
            </a:r>
            <a:r>
              <a:rPr lang="cs-CZ" sz="2400" b="1" i="1" u="sng" dirty="0">
                <a:latin typeface="Calibri" panose="020F0502020204030204" pitchFamily="34" charset="0"/>
              </a:rPr>
              <a:t>:</a:t>
            </a:r>
            <a:r>
              <a:rPr lang="cs-CZ" sz="2400" b="1" dirty="0">
                <a:latin typeface="Calibri" panose="020F0502020204030204" pitchFamily="34" charset="0"/>
              </a:rPr>
              <a:t> 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Je to odstranění vlivu okolní teploty, může být dle způsobu: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cs-CZ" sz="2200" b="1" i="1" dirty="0">
                <a:latin typeface="Calibri" panose="020F0502020204030204" pitchFamily="34" charset="0"/>
              </a:rPr>
              <a:t>částečná</a:t>
            </a:r>
            <a:endParaRPr lang="cs-CZ" sz="2200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je realizována pomocí </a:t>
            </a:r>
            <a:r>
              <a:rPr lang="cs-CZ" sz="2400" dirty="0" err="1">
                <a:latin typeface="Calibri" panose="020F0502020204030204" pitchFamily="34" charset="0"/>
              </a:rPr>
              <a:t>dvojkovového</a:t>
            </a:r>
            <a:r>
              <a:rPr lang="cs-CZ" sz="2400" dirty="0">
                <a:latin typeface="Calibri" panose="020F0502020204030204" pitchFamily="34" charset="0"/>
              </a:rPr>
              <a:t> pásku (do </a:t>
            </a:r>
            <a:r>
              <a:rPr lang="cs-CZ" sz="2400" dirty="0" smtClean="0">
                <a:latin typeface="Calibri" panose="020F0502020204030204" pitchFamily="34" charset="0"/>
              </a:rPr>
              <a:t>6 </a:t>
            </a:r>
            <a:r>
              <a:rPr lang="cs-CZ" sz="2400" dirty="0">
                <a:latin typeface="Calibri" panose="020F0502020204030204" pitchFamily="34" charset="0"/>
              </a:rPr>
              <a:t>m kapiláry)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cs-CZ" sz="2200" b="1" i="1" dirty="0">
                <a:latin typeface="Calibri" panose="020F0502020204030204" pitchFamily="34" charset="0"/>
              </a:rPr>
              <a:t>úplná</a:t>
            </a:r>
            <a:endParaRPr lang="cs-CZ" sz="2200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používají se dva shodné měřicí systémy zapojené proti sobě, z nichž jeden tzv. kompenzační je bez </a:t>
            </a:r>
            <a:r>
              <a:rPr lang="cs-CZ" sz="2400" dirty="0" smtClean="0">
                <a:latin typeface="Calibri" panose="020F0502020204030204" pitchFamily="34" charset="0"/>
              </a:rPr>
              <a:t>stonku</a:t>
            </a: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887" y="725111"/>
            <a:ext cx="1222218" cy="2641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1863" y="806974"/>
            <a:ext cx="1430646" cy="2560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8913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31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37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grpId="0" nodeType="withEffect">
                                  <p:stCondLst>
                                    <p:cond delay="62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31879" y="764151"/>
            <a:ext cx="7724058" cy="5310724"/>
          </a:xfrm>
        </p:spPr>
        <p:txBody>
          <a:bodyPr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b="1" i="1" dirty="0" smtClean="0">
                <a:latin typeface="Calibri" panose="020F0502020204030204" pitchFamily="34" charset="0"/>
              </a:rPr>
              <a:t>kapalinové </a:t>
            </a:r>
            <a:r>
              <a:rPr lang="cs-CZ" sz="2400" b="1" i="1" dirty="0">
                <a:latin typeface="Calibri" panose="020F0502020204030204" pitchFamily="34" charset="0"/>
              </a:rPr>
              <a:t>tlakové dilatační teploměry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Mají celý systém naplněn kapalinou (</a:t>
            </a:r>
            <a:r>
              <a:rPr lang="cs-CZ" sz="2400" i="1" dirty="0" err="1">
                <a:latin typeface="Calibri" panose="020F0502020204030204" pitchFamily="34" charset="0"/>
              </a:rPr>
              <a:t>éther</a:t>
            </a:r>
            <a:r>
              <a:rPr lang="cs-CZ" sz="2400" i="1" dirty="0">
                <a:latin typeface="Calibri" panose="020F0502020204030204" pitchFamily="34" charset="0"/>
              </a:rPr>
              <a:t>, rtuť, glykol</a:t>
            </a:r>
            <a:r>
              <a:rPr lang="cs-CZ" sz="2400" dirty="0">
                <a:latin typeface="Calibri" panose="020F0502020204030204" pitchFamily="34" charset="0"/>
              </a:rPr>
              <a:t>), která má snahu se při zahřívání roztahovat. </a:t>
            </a: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Kapalina je pod tlakem až 15 </a:t>
            </a:r>
            <a:r>
              <a:rPr lang="cs-CZ" sz="2400" dirty="0" err="1">
                <a:latin typeface="Calibri" panose="020F0502020204030204" pitchFamily="34" charset="0"/>
              </a:rPr>
              <a:t>MPa</a:t>
            </a:r>
            <a:r>
              <a:rPr lang="cs-CZ" sz="2400" dirty="0">
                <a:latin typeface="Calibri" panose="020F0502020204030204" pitchFamily="34" charset="0"/>
              </a:rPr>
              <a:t> – zamezí se tak vzniku bublin v měřicím </a:t>
            </a:r>
            <a:r>
              <a:rPr lang="cs-CZ" sz="2400" dirty="0" smtClean="0">
                <a:latin typeface="Calibri" panose="020F0502020204030204" pitchFamily="34" charset="0"/>
              </a:rPr>
              <a:t>obvodu (chyby měření). 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Používají se pro teploty </a:t>
            </a:r>
            <a:r>
              <a:rPr lang="cs-CZ" sz="2400" b="1" i="1" dirty="0" smtClean="0">
                <a:latin typeface="Calibri" panose="020F0502020204030204" pitchFamily="34" charset="0"/>
              </a:rPr>
              <a:t>- 100 </a:t>
            </a:r>
            <a:r>
              <a:rPr lang="cs-CZ" sz="2400" b="1" i="1" dirty="0">
                <a:latin typeface="Calibri" panose="020F0502020204030204" pitchFamily="34" charset="0"/>
              </a:rPr>
              <a:t>až 665 °</a:t>
            </a:r>
            <a:r>
              <a:rPr lang="cs-CZ" sz="2400" b="1" i="1" dirty="0" smtClean="0">
                <a:latin typeface="Calibri" panose="020F0502020204030204" pitchFamily="34" charset="0"/>
              </a:rPr>
              <a:t>C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 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b="1" i="1" dirty="0" smtClean="0">
                <a:latin typeface="Calibri" panose="020F0502020204030204" pitchFamily="34" charset="0"/>
              </a:rPr>
              <a:t>plynové </a:t>
            </a:r>
            <a:r>
              <a:rPr lang="cs-CZ" sz="2400" b="1" i="1" dirty="0">
                <a:latin typeface="Calibri" panose="020F0502020204030204" pitchFamily="34" charset="0"/>
              </a:rPr>
              <a:t>tlakové dilatační teploměry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Mají celý systém naplněn </a:t>
            </a:r>
            <a:r>
              <a:rPr lang="cs-CZ" sz="2400" i="1" u="sng" dirty="0">
                <a:latin typeface="Calibri" panose="020F0502020204030204" pitchFamily="34" charset="0"/>
              </a:rPr>
              <a:t>chemicky netečným (inertním) plynem</a:t>
            </a:r>
            <a:r>
              <a:rPr lang="cs-CZ" sz="2400" dirty="0">
                <a:latin typeface="Calibri" panose="020F0502020204030204" pitchFamily="34" charset="0"/>
              </a:rPr>
              <a:t>, nejčastěji </a:t>
            </a:r>
            <a:r>
              <a:rPr lang="cs-CZ" sz="2400" i="1" dirty="0">
                <a:latin typeface="Calibri" panose="020F0502020204030204" pitchFamily="34" charset="0"/>
              </a:rPr>
              <a:t>dusíkem nebo heliem</a:t>
            </a:r>
            <a:r>
              <a:rPr lang="cs-CZ" sz="2400" dirty="0">
                <a:latin typeface="Calibri" panose="020F0502020204030204" pitchFamily="34" charset="0"/>
              </a:rPr>
              <a:t>. Závislost tlaku na teplotě je stejně, jako u kapalinových tlakových dilatačních teploměrů, lineární. </a:t>
            </a: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Pro teploty od </a:t>
            </a:r>
            <a:r>
              <a:rPr lang="cs-CZ" sz="2400" b="1" i="1" dirty="0" smtClean="0">
                <a:latin typeface="Calibri" panose="020F0502020204030204" pitchFamily="34" charset="0"/>
              </a:rPr>
              <a:t>- 50 </a:t>
            </a:r>
            <a:r>
              <a:rPr lang="cs-CZ" sz="2400" b="1" i="1" dirty="0">
                <a:latin typeface="Calibri" panose="020F0502020204030204" pitchFamily="34" charset="0"/>
              </a:rPr>
              <a:t>až 600 °</a:t>
            </a:r>
            <a:r>
              <a:rPr lang="cs-CZ" sz="2400" b="1" i="1" dirty="0" smtClean="0">
                <a:latin typeface="Calibri" panose="020F0502020204030204" pitchFamily="34" charset="0"/>
              </a:rPr>
              <a:t>C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/>
            <a:endParaRPr lang="cs-CZ" sz="2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291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8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26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78598" y="1149791"/>
            <a:ext cx="7405488" cy="4291342"/>
          </a:xfrm>
        </p:spPr>
        <p:txBody>
          <a:bodyPr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b="1" i="1" dirty="0" smtClean="0">
                <a:latin typeface="Calibri" panose="020F0502020204030204" pitchFamily="34" charset="0"/>
              </a:rPr>
              <a:t>parní </a:t>
            </a:r>
            <a:r>
              <a:rPr lang="cs-CZ" sz="2400" b="1" i="1" dirty="0">
                <a:latin typeface="Calibri" panose="020F0502020204030204" pitchFamily="34" charset="0"/>
              </a:rPr>
              <a:t>tlakové dilatační teploměry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Mají stonek naplněn částečně kapalinou (</a:t>
            </a:r>
            <a:r>
              <a:rPr lang="cs-CZ" sz="2400" i="1" dirty="0">
                <a:latin typeface="Calibri" panose="020F0502020204030204" pitchFamily="34" charset="0"/>
              </a:rPr>
              <a:t>propan, </a:t>
            </a:r>
            <a:r>
              <a:rPr lang="cs-CZ" sz="2400" i="1" dirty="0" err="1">
                <a:latin typeface="Calibri" panose="020F0502020204030204" pitchFamily="34" charset="0"/>
              </a:rPr>
              <a:t>ethanol</a:t>
            </a:r>
            <a:r>
              <a:rPr lang="cs-CZ" sz="2400" i="1" dirty="0">
                <a:latin typeface="Calibri" panose="020F0502020204030204" pitchFamily="34" charset="0"/>
              </a:rPr>
              <a:t>, benzol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dirty="0" err="1">
                <a:latin typeface="Calibri" panose="020F0502020204030204" pitchFamily="34" charset="0"/>
              </a:rPr>
              <a:t>atd</a:t>
            </a:r>
            <a:r>
              <a:rPr lang="cs-CZ" sz="2400" dirty="0">
                <a:latin typeface="Calibri" panose="020F0502020204030204" pitchFamily="34" charset="0"/>
              </a:rPr>
              <a:t>), jejíž nasycená pára vyplňuje zbytek systému. Při zvyšování teploty dochází k odpařování kapaliny a ke zvyšování </a:t>
            </a:r>
            <a:r>
              <a:rPr lang="cs-CZ" sz="2400" dirty="0" smtClean="0">
                <a:latin typeface="Calibri" panose="020F0502020204030204" pitchFamily="34" charset="0"/>
              </a:rPr>
              <a:t>tlaku.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300" dirty="0" smtClean="0">
                <a:latin typeface="Calibri" panose="020F0502020204030204" pitchFamily="34" charset="0"/>
              </a:rPr>
              <a:t>závislost </a:t>
            </a:r>
            <a:r>
              <a:rPr lang="cs-CZ" sz="2300" dirty="0">
                <a:latin typeface="Calibri" panose="020F0502020204030204" pitchFamily="34" charset="0"/>
              </a:rPr>
              <a:t>na teplotě je </a:t>
            </a:r>
            <a:r>
              <a:rPr lang="cs-CZ" sz="2300" i="1" dirty="0" smtClean="0">
                <a:latin typeface="Calibri" panose="020F0502020204030204" pitchFamily="34" charset="0"/>
              </a:rPr>
              <a:t>nelineární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300" dirty="0" smtClean="0">
                <a:latin typeface="Calibri" panose="020F0502020204030204" pitchFamily="34" charset="0"/>
              </a:rPr>
              <a:t>mají </a:t>
            </a:r>
            <a:r>
              <a:rPr lang="cs-CZ" sz="2300" dirty="0">
                <a:latin typeface="Calibri" panose="020F0502020204030204" pitchFamily="34" charset="0"/>
              </a:rPr>
              <a:t>podstatě větší citlivost než teploměry kapalinové a </a:t>
            </a:r>
            <a:r>
              <a:rPr lang="cs-CZ" sz="2300" dirty="0" smtClean="0">
                <a:latin typeface="Calibri" panose="020F0502020204030204" pitchFamily="34" charset="0"/>
              </a:rPr>
              <a:t>plynové</a:t>
            </a:r>
            <a:endParaRPr lang="cs-CZ" sz="2300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Pro teploty </a:t>
            </a:r>
            <a:r>
              <a:rPr lang="cs-CZ" sz="2400" b="1" i="1" dirty="0" smtClean="0">
                <a:latin typeface="Calibri" panose="020F0502020204030204" pitchFamily="34" charset="0"/>
              </a:rPr>
              <a:t>- 40 </a:t>
            </a:r>
            <a:r>
              <a:rPr lang="cs-CZ" sz="2400" b="1" i="1" dirty="0">
                <a:latin typeface="Calibri" panose="020F0502020204030204" pitchFamily="34" charset="0"/>
              </a:rPr>
              <a:t>až 360 °</a:t>
            </a:r>
            <a:r>
              <a:rPr lang="cs-CZ" sz="2400" b="1" i="1" dirty="0" smtClean="0">
                <a:latin typeface="Calibri" panose="020F0502020204030204" pitchFamily="34" charset="0"/>
              </a:rPr>
              <a:t>C</a:t>
            </a:r>
            <a:endParaRPr lang="cs-CZ" sz="2400" dirty="0">
              <a:latin typeface="Calibri" panose="020F0502020204030204" pitchFamily="34" charset="0"/>
            </a:endParaRPr>
          </a:p>
          <a:p>
            <a:pPr lvl="0" algn="just"/>
            <a:endParaRPr lang="cs-CZ" sz="2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109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33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41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59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9039" y="800362"/>
            <a:ext cx="7524882" cy="5365048"/>
          </a:xfrm>
        </p:spPr>
        <p:txBody>
          <a:bodyPr/>
          <a:lstStyle/>
          <a:p>
            <a:pPr algn="just"/>
            <a:r>
              <a:rPr lang="cs-CZ" sz="2400" b="1" i="1" dirty="0">
                <a:latin typeface="Calibri" panose="020F0502020204030204" pitchFamily="34" charset="0"/>
              </a:rPr>
              <a:t>c) dilatační teploměry s pevnou látkou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Využívají teplotní roztažnost tuhých látek. Podstatou jejich činnosti je změna délky dvojice různých kovů v závislosti na teplotě. </a:t>
            </a: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Podle konstrukce se dělí na: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b="1" i="1" dirty="0" smtClean="0">
                <a:latin typeface="Calibri" panose="020F0502020204030204" pitchFamily="34" charset="0"/>
              </a:rPr>
              <a:t>tyčové </a:t>
            </a:r>
            <a:r>
              <a:rPr lang="cs-CZ" sz="2400" b="1" i="1" dirty="0">
                <a:latin typeface="Calibri" panose="020F0502020204030204" pitchFamily="34" charset="0"/>
              </a:rPr>
              <a:t>dilatační teploměry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Skládají se</a:t>
            </a:r>
          </a:p>
          <a:p>
            <a:pPr marL="800100" lvl="1" indent="-342900" algn="just">
              <a:buFont typeface="Wingdings" panose="05000000000000000000" pitchFamily="2" charset="2"/>
              <a:buChar char="ü"/>
            </a:pPr>
            <a:r>
              <a:rPr lang="cs-CZ" sz="2400" dirty="0">
                <a:latin typeface="Calibri" panose="020F0502020204030204" pitchFamily="34" charset="0"/>
              </a:rPr>
              <a:t>z trubky z materiálu s velkou teplotní roztažností </a:t>
            </a:r>
            <a:r>
              <a:rPr lang="cs-CZ" sz="2400" i="1" dirty="0">
                <a:latin typeface="Calibri" panose="020F0502020204030204" pitchFamily="34" charset="0"/>
              </a:rPr>
              <a:t>(hliník, mosaz, nikl, měď, chromnikl)</a:t>
            </a:r>
            <a:endParaRPr lang="cs-CZ" sz="2400" dirty="0">
              <a:latin typeface="Calibri" panose="020F0502020204030204" pitchFamily="34" charset="0"/>
            </a:endParaRPr>
          </a:p>
          <a:p>
            <a:pPr marL="800100" lvl="1" indent="-342900" algn="just">
              <a:buFont typeface="Wingdings" panose="05000000000000000000" pitchFamily="2" charset="2"/>
              <a:buChar char="ü"/>
            </a:pPr>
            <a:r>
              <a:rPr lang="cs-CZ" sz="2400" dirty="0">
                <a:latin typeface="Calibri" panose="020F0502020204030204" pitchFamily="34" charset="0"/>
              </a:rPr>
              <a:t>z tyče z materiálu s malou teplotní roztažností, nejčastěji </a:t>
            </a:r>
            <a:r>
              <a:rPr lang="cs-CZ" sz="2400" b="1" i="1" dirty="0">
                <a:latin typeface="Calibri" panose="020F0502020204030204" pitchFamily="34" charset="0"/>
              </a:rPr>
              <a:t>invar</a:t>
            </a:r>
            <a:endParaRPr lang="cs-CZ" sz="2400" b="1" dirty="0">
              <a:latin typeface="Calibri" panose="020F0502020204030204" pitchFamily="34" charset="0"/>
            </a:endParaRPr>
          </a:p>
          <a:p>
            <a:pPr lvl="0" algn="just"/>
            <a:r>
              <a:rPr lang="cs-CZ" sz="2400" dirty="0" smtClean="0">
                <a:latin typeface="Calibri" panose="020F0502020204030204" pitchFamily="34" charset="0"/>
              </a:rPr>
              <a:t>Tyto </a:t>
            </a:r>
            <a:r>
              <a:rPr lang="cs-CZ" sz="2400" dirty="0">
                <a:latin typeface="Calibri" panose="020F0502020204030204" pitchFamily="34" charset="0"/>
              </a:rPr>
              <a:t>části jsou na jednom konci </a:t>
            </a:r>
            <a:r>
              <a:rPr lang="cs-CZ" sz="2400" dirty="0" smtClean="0">
                <a:latin typeface="Calibri" panose="020F0502020204030204" pitchFamily="34" charset="0"/>
              </a:rPr>
              <a:t>spojeny.</a:t>
            </a:r>
            <a:endParaRPr lang="cs-CZ" sz="2400" dirty="0">
              <a:latin typeface="Calibri" panose="020F0502020204030204" pitchFamily="34" charset="0"/>
            </a:endParaRPr>
          </a:p>
          <a:p>
            <a:endParaRPr lang="cs-CZ" sz="2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474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11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nodeType="withEffect">
                                  <p:stCondLst>
                                    <p:cond delay="36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38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34154" y="787652"/>
            <a:ext cx="7840301" cy="5169528"/>
          </a:xfrm>
        </p:spPr>
        <p:txBody>
          <a:bodyPr/>
          <a:lstStyle/>
          <a:p>
            <a:pPr marL="800100" lvl="1" indent="-342900" algn="just">
              <a:buFont typeface="Wingdings" panose="05000000000000000000" pitchFamily="2" charset="2"/>
              <a:buChar char="ü"/>
            </a:pPr>
            <a:r>
              <a:rPr lang="cs-CZ" sz="2400" dirty="0" smtClean="0">
                <a:latin typeface="Calibri" panose="020F0502020204030204" pitchFamily="34" charset="0"/>
              </a:rPr>
              <a:t>při </a:t>
            </a:r>
            <a:r>
              <a:rPr lang="cs-CZ" sz="2400" dirty="0">
                <a:latin typeface="Calibri" panose="020F0502020204030204" pitchFamily="34" charset="0"/>
              </a:rPr>
              <a:t>změnách teploty nastává vzájemný pohyb jejich volných konců</a:t>
            </a:r>
          </a:p>
          <a:p>
            <a:pPr marL="800100" lvl="1" indent="-342900" algn="just">
              <a:buFont typeface="Wingdings" panose="05000000000000000000" pitchFamily="2" charset="2"/>
              <a:buChar char="ü"/>
            </a:pPr>
            <a:r>
              <a:rPr lang="cs-CZ" sz="2400" dirty="0">
                <a:latin typeface="Calibri" panose="020F0502020204030204" pitchFamily="34" charset="0"/>
              </a:rPr>
              <a:t>pohyb se přes převody </a:t>
            </a:r>
            <a:r>
              <a:rPr lang="cs-CZ" sz="2400" dirty="0" smtClean="0">
                <a:latin typeface="Calibri" panose="020F0502020204030204" pitchFamily="34" charset="0"/>
              </a:rPr>
              <a:t>přenáší </a:t>
            </a:r>
            <a:r>
              <a:rPr lang="cs-CZ" sz="2400" dirty="0">
                <a:latin typeface="Calibri" panose="020F0502020204030204" pitchFamily="34" charset="0"/>
              </a:rPr>
              <a:t>na ručku přístroje nebo pákovým mechanismem na </a:t>
            </a:r>
            <a:r>
              <a:rPr lang="cs-CZ" sz="2400" dirty="0" smtClean="0">
                <a:latin typeface="Calibri" panose="020F0502020204030204" pitchFamily="34" charset="0"/>
              </a:rPr>
              <a:t>mikrospínač</a:t>
            </a:r>
          </a:p>
          <a:p>
            <a:pPr lvl="1" algn="just"/>
            <a:endParaRPr lang="cs-CZ" sz="2400" dirty="0" smtClean="0">
              <a:latin typeface="Calibri" panose="020F0502020204030204" pitchFamily="34" charset="0"/>
            </a:endParaRPr>
          </a:p>
          <a:p>
            <a:pPr lvl="1" algn="just"/>
            <a:endParaRPr lang="cs-CZ" sz="2400" dirty="0" smtClean="0">
              <a:latin typeface="Calibri" panose="020F0502020204030204" pitchFamily="34" charset="0"/>
            </a:endParaRPr>
          </a:p>
          <a:p>
            <a:pPr lvl="1" algn="just"/>
            <a:endParaRPr lang="cs-CZ" sz="2400" dirty="0">
              <a:latin typeface="Calibri" panose="020F0502020204030204" pitchFamily="34" charset="0"/>
            </a:endParaRPr>
          </a:p>
          <a:p>
            <a:r>
              <a:rPr lang="cs-CZ" sz="2400" i="1" dirty="0" smtClean="0">
                <a:latin typeface="Calibri" panose="020F0502020204030204" pitchFamily="34" charset="0"/>
              </a:rPr>
              <a:t>     </a:t>
            </a:r>
            <a:r>
              <a:rPr lang="cs-CZ" sz="2400" i="1" u="sng" dirty="0" smtClean="0">
                <a:latin typeface="Calibri" panose="020F0502020204030204" pitchFamily="34" charset="0"/>
              </a:rPr>
              <a:t>Použití</a:t>
            </a:r>
            <a:r>
              <a:rPr lang="cs-CZ" sz="2400" dirty="0">
                <a:latin typeface="Calibri" panose="020F0502020204030204" pitchFamily="34" charset="0"/>
              </a:rPr>
              <a:t>: 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pro přímé ukazování </a:t>
            </a:r>
            <a:r>
              <a:rPr lang="cs-CZ" sz="2400" dirty="0" smtClean="0">
                <a:latin typeface="Calibri" panose="020F0502020204030204" pitchFamily="34" charset="0"/>
              </a:rPr>
              <a:t>teploty</a:t>
            </a:r>
            <a:endParaRPr lang="cs-CZ" sz="2400" dirty="0">
              <a:latin typeface="Calibri" panose="020F0502020204030204" pitchFamily="34" charset="0"/>
            </a:endParaRP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nebo jako dvoupolohový regulátor </a:t>
            </a:r>
            <a:r>
              <a:rPr lang="cs-CZ" sz="2400" dirty="0" smtClean="0">
                <a:latin typeface="Calibri" panose="020F0502020204030204" pitchFamily="34" charset="0"/>
              </a:rPr>
              <a:t>teploty (termostat), </a:t>
            </a:r>
            <a:r>
              <a:rPr lang="cs-CZ" sz="2400" dirty="0">
                <a:latin typeface="Calibri" panose="020F0502020204030204" pitchFamily="34" charset="0"/>
              </a:rPr>
              <a:t>např. v bojlerech apod., který může přímo vypínat a zapínat přívod elektrické </a:t>
            </a:r>
            <a:r>
              <a:rPr lang="cs-CZ" sz="2400" dirty="0" smtClean="0">
                <a:latin typeface="Calibri" panose="020F0502020204030204" pitchFamily="34" charset="0"/>
              </a:rPr>
              <a:t>energie</a:t>
            </a:r>
            <a:endParaRPr lang="cs-CZ" sz="2200" dirty="0">
              <a:latin typeface="Calibri" panose="020F0502020204030204" pitchFamily="34" charset="0"/>
            </a:endParaRPr>
          </a:p>
          <a:p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4" name="Picture 12" descr="Tyčový dilatačný teplomer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8251" y="2579672"/>
            <a:ext cx="1805836" cy="2011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3475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49986" y="800363"/>
            <a:ext cx="7524882" cy="4876160"/>
          </a:xfrm>
        </p:spPr>
        <p:txBody>
          <a:bodyPr/>
          <a:lstStyle/>
          <a:p>
            <a:r>
              <a:rPr lang="cs-CZ" sz="2400" i="1" dirty="0">
                <a:latin typeface="Calibri" panose="020F0502020204030204" pitchFamily="34" charset="0"/>
              </a:rPr>
              <a:t> </a:t>
            </a:r>
            <a:r>
              <a:rPr lang="cs-CZ" sz="2400" i="1" u="sng" dirty="0" smtClean="0">
                <a:latin typeface="Calibri" panose="020F0502020204030204" pitchFamily="34" charset="0"/>
              </a:rPr>
              <a:t>Měřicí </a:t>
            </a:r>
            <a:r>
              <a:rPr lang="cs-CZ" sz="2400" i="1" u="sng" dirty="0">
                <a:latin typeface="Calibri" panose="020F0502020204030204" pitchFamily="34" charset="0"/>
              </a:rPr>
              <a:t>rozsahy</a:t>
            </a:r>
            <a:r>
              <a:rPr lang="cs-CZ" sz="2400" dirty="0">
                <a:latin typeface="Calibri" panose="020F0502020204030204" pitchFamily="34" charset="0"/>
              </a:rPr>
              <a:t>:    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cs-CZ" sz="2400" i="1" dirty="0" smtClean="0">
                <a:latin typeface="Calibri" panose="020F0502020204030204" pitchFamily="34" charset="0"/>
              </a:rPr>
              <a:t>  </a:t>
            </a:r>
            <a:r>
              <a:rPr lang="cs-CZ" sz="2400" b="1" i="1" dirty="0" smtClean="0">
                <a:latin typeface="Calibri" panose="020F0502020204030204" pitchFamily="34" charset="0"/>
              </a:rPr>
              <a:t>do </a:t>
            </a:r>
            <a:r>
              <a:rPr lang="cs-CZ" sz="2400" b="1" i="1" dirty="0">
                <a:latin typeface="Calibri" panose="020F0502020204030204" pitchFamily="34" charset="0"/>
              </a:rPr>
              <a:t>300 °C </a:t>
            </a:r>
            <a:r>
              <a:rPr lang="cs-CZ" sz="2400" dirty="0" smtClean="0">
                <a:latin typeface="Calibri" panose="020F0502020204030204" pitchFamily="34" charset="0"/>
              </a:rPr>
              <a:t>…..… </a:t>
            </a:r>
            <a:r>
              <a:rPr lang="cs-CZ" sz="2400" dirty="0">
                <a:latin typeface="Calibri" panose="020F0502020204030204" pitchFamily="34" charset="0"/>
              </a:rPr>
              <a:t>mosaz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cs-CZ" sz="2400" i="1" dirty="0" smtClean="0">
                <a:latin typeface="Calibri" panose="020F0502020204030204" pitchFamily="34" charset="0"/>
              </a:rPr>
              <a:t>  </a:t>
            </a:r>
            <a:r>
              <a:rPr lang="cs-CZ" sz="2400" b="1" i="1" dirty="0" smtClean="0">
                <a:latin typeface="Calibri" panose="020F0502020204030204" pitchFamily="34" charset="0"/>
              </a:rPr>
              <a:t>do </a:t>
            </a:r>
            <a:r>
              <a:rPr lang="cs-CZ" sz="2400" b="1" i="1" dirty="0">
                <a:latin typeface="Calibri" panose="020F0502020204030204" pitchFamily="34" charset="0"/>
              </a:rPr>
              <a:t>600 °C </a:t>
            </a:r>
            <a:r>
              <a:rPr lang="cs-CZ" sz="2400" dirty="0" smtClean="0">
                <a:latin typeface="Calibri" panose="020F0502020204030204" pitchFamily="34" charset="0"/>
              </a:rPr>
              <a:t>…..… </a:t>
            </a:r>
            <a:r>
              <a:rPr lang="cs-CZ" sz="2400" dirty="0">
                <a:latin typeface="Calibri" panose="020F0502020204030204" pitchFamily="34" charset="0"/>
              </a:rPr>
              <a:t>nikl     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cs-CZ" sz="2400" b="1" i="1" dirty="0">
                <a:latin typeface="Calibri" panose="020F0502020204030204" pitchFamily="34" charset="0"/>
              </a:rPr>
              <a:t>do 1000 °C</a:t>
            </a:r>
            <a:r>
              <a:rPr lang="cs-CZ" sz="2400" b="1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…..… </a:t>
            </a:r>
            <a:r>
              <a:rPr lang="cs-CZ" sz="2400" dirty="0">
                <a:latin typeface="Calibri" panose="020F0502020204030204" pitchFamily="34" charset="0"/>
              </a:rPr>
              <a:t>chromnikl</a:t>
            </a:r>
          </a:p>
          <a:p>
            <a:r>
              <a:rPr lang="cs-CZ" sz="2400" i="1" dirty="0">
                <a:latin typeface="Calibri" panose="020F0502020204030204" pitchFamily="34" charset="0"/>
              </a:rPr>
              <a:t> </a:t>
            </a:r>
            <a:r>
              <a:rPr lang="cs-CZ" sz="2400" i="1" u="sng" dirty="0" smtClean="0">
                <a:latin typeface="Calibri" panose="020F0502020204030204" pitchFamily="34" charset="0"/>
              </a:rPr>
              <a:t>Výhody</a:t>
            </a:r>
            <a:r>
              <a:rPr lang="cs-CZ" sz="2400" i="1" dirty="0">
                <a:latin typeface="Calibri" panose="020F0502020204030204" pitchFamily="34" charset="0"/>
              </a:rPr>
              <a:t>:</a:t>
            </a:r>
            <a:r>
              <a:rPr lang="cs-CZ" sz="2400" dirty="0">
                <a:latin typeface="Calibri" panose="020F0502020204030204" pitchFamily="34" charset="0"/>
              </a:rPr>
              <a:t> 	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jednoduchost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nízká cena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není </a:t>
            </a:r>
            <a:r>
              <a:rPr lang="cs-CZ" sz="2400" dirty="0">
                <a:latin typeface="Calibri" panose="020F0502020204030204" pitchFamily="34" charset="0"/>
              </a:rPr>
              <a:t>potřeba zdroj energie</a:t>
            </a:r>
          </a:p>
          <a:p>
            <a:r>
              <a:rPr lang="cs-CZ" sz="2400" i="1" u="sng" dirty="0" smtClean="0">
                <a:latin typeface="Calibri" panose="020F0502020204030204" pitchFamily="34" charset="0"/>
              </a:rPr>
              <a:t>Nevýhody</a:t>
            </a:r>
            <a:r>
              <a:rPr lang="cs-CZ" sz="2400" i="1" dirty="0">
                <a:latin typeface="Calibri" panose="020F0502020204030204" pitchFamily="34" charset="0"/>
              </a:rPr>
              <a:t>:</a:t>
            </a:r>
            <a:r>
              <a:rPr lang="cs-CZ" sz="2400" dirty="0">
                <a:latin typeface="Calibri" panose="020F0502020204030204" pitchFamily="34" charset="0"/>
              </a:rPr>
              <a:t> 	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mají </a:t>
            </a:r>
            <a:r>
              <a:rPr lang="cs-CZ" sz="2400" dirty="0">
                <a:latin typeface="Calibri" panose="020F0502020204030204" pitchFamily="34" charset="0"/>
              </a:rPr>
              <a:t>relativně menší </a:t>
            </a:r>
            <a:r>
              <a:rPr lang="cs-CZ" sz="2400" dirty="0" smtClean="0">
                <a:latin typeface="Calibri" panose="020F0502020204030204" pitchFamily="34" charset="0"/>
              </a:rPr>
              <a:t>přesnost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poměrně </a:t>
            </a:r>
            <a:r>
              <a:rPr lang="cs-CZ" sz="2400" dirty="0">
                <a:latin typeface="Calibri" panose="020F0502020204030204" pitchFamily="34" charset="0"/>
              </a:rPr>
              <a:t>velká </a:t>
            </a:r>
            <a:r>
              <a:rPr lang="cs-CZ" sz="2400" dirty="0" smtClean="0">
                <a:latin typeface="Calibri" panose="020F0502020204030204" pitchFamily="34" charset="0"/>
              </a:rPr>
              <a:t>setrvačnost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1861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37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26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nodeType="withEffect">
                                  <p:stCondLst>
                                    <p:cond delay="39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31" presetClass="entr" presetSubtype="0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1" presetClass="entr" presetSubtype="0" fill="hold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1104" y="1124075"/>
            <a:ext cx="7727133" cy="4959853"/>
          </a:xfrm>
        </p:spPr>
        <p:txBody>
          <a:bodyPr/>
          <a:lstStyle/>
          <a:p>
            <a:pPr algn="just"/>
            <a:r>
              <a:rPr lang="cs-CZ" sz="2400" b="1" i="1" dirty="0" err="1" smtClean="0">
                <a:latin typeface="Calibri" panose="020F0502020204030204" pitchFamily="34" charset="0"/>
              </a:rPr>
              <a:t>dvojkovové</a:t>
            </a:r>
            <a:r>
              <a:rPr lang="cs-CZ" sz="2400" b="1" i="1" dirty="0" smtClean="0">
                <a:latin typeface="Calibri" panose="020F0502020204030204" pitchFamily="34" charset="0"/>
              </a:rPr>
              <a:t> </a:t>
            </a:r>
            <a:r>
              <a:rPr lang="cs-CZ" sz="2400" b="1" i="1" dirty="0">
                <a:latin typeface="Calibri" panose="020F0502020204030204" pitchFamily="34" charset="0"/>
              </a:rPr>
              <a:t>(bimetalové) dilatační teploměry</a:t>
            </a:r>
            <a:endParaRPr lang="cs-CZ" sz="2400" dirty="0">
              <a:latin typeface="Calibri" panose="020F0502020204030204" pitchFamily="34" charset="0"/>
            </a:endParaRPr>
          </a:p>
          <a:p>
            <a:pPr marL="0" lv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skládají se z dvojkového pásku z různých kovů (nejčastěji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lvl="3" indent="-342900" algn="just">
              <a:buFont typeface="Wingdings" panose="05000000000000000000" pitchFamily="2" charset="2"/>
              <a:buChar char="Ø"/>
            </a:pPr>
            <a:r>
              <a:rPr lang="cs-CZ" sz="2400" i="1" dirty="0" smtClean="0">
                <a:latin typeface="Calibri" panose="020F0502020204030204" pitchFamily="34" charset="0"/>
              </a:rPr>
              <a:t>invar – měď</a:t>
            </a:r>
          </a:p>
          <a:p>
            <a:pPr lvl="3" indent="-342900" algn="just">
              <a:buFont typeface="Wingdings" panose="05000000000000000000" pitchFamily="2" charset="2"/>
              <a:buChar char="Ø"/>
            </a:pPr>
            <a:r>
              <a:rPr lang="cs-CZ" sz="2400" i="1" dirty="0" smtClean="0">
                <a:latin typeface="Calibri" panose="020F0502020204030204" pitchFamily="34" charset="0"/>
              </a:rPr>
              <a:t>invar – bronz</a:t>
            </a:r>
          </a:p>
          <a:p>
            <a:pPr lvl="3" indent="-342900" algn="just">
              <a:buFont typeface="Wingdings" panose="05000000000000000000" pitchFamily="2" charset="2"/>
              <a:buChar char="Ø"/>
            </a:pPr>
            <a:r>
              <a:rPr lang="cs-CZ" sz="2400" i="1" dirty="0" smtClean="0">
                <a:latin typeface="Calibri" panose="020F0502020204030204" pitchFamily="34" charset="0"/>
              </a:rPr>
              <a:t>invar – ocel</a:t>
            </a:r>
            <a:endParaRPr lang="cs-CZ" sz="2400" dirty="0">
              <a:latin typeface="Calibri" panose="020F0502020204030204" pitchFamily="34" charset="0"/>
            </a:endParaRP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pásky jsou po celé délce svařeny nebo jsou slisovány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při změně teploty se pásky snaží změnit svojí délku, každý podle svého součinitele teplotní roztažnosti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následkem je prohnutí pásku, které je úměrné jeho délce a změně teploty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pro zvětšení citlivosti se pásky různě </a:t>
            </a:r>
            <a:r>
              <a:rPr lang="cs-CZ" sz="2400" dirty="0" smtClean="0">
                <a:latin typeface="Calibri" panose="020F0502020204030204" pitchFamily="34" charset="0"/>
              </a:rPr>
              <a:t>tvarují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8587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nodeType="withEffect">
                                  <p:stCondLst>
                                    <p:cond delay="36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nodeType="withEffect">
                                  <p:stCondLst>
                                    <p:cond delay="52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1391" y="3376942"/>
            <a:ext cx="4985827" cy="2797521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i="1" u="sng" dirty="0" smtClean="0">
                <a:latin typeface="Calibri" panose="020F0502020204030204" pitchFamily="34" charset="0"/>
              </a:rPr>
              <a:t>Použití</a:t>
            </a:r>
            <a:r>
              <a:rPr lang="cs-CZ" sz="2400" i="1" dirty="0">
                <a:latin typeface="Calibri" panose="020F0502020204030204" pitchFamily="34" charset="0"/>
              </a:rPr>
              <a:t>: 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/>
            <a:r>
              <a:rPr lang="cs-CZ" sz="2000" dirty="0">
                <a:latin typeface="Calibri" panose="020F0502020204030204" pitchFamily="34" charset="0"/>
              </a:rPr>
              <a:t>pro ukazování teploty</a:t>
            </a:r>
          </a:p>
          <a:p>
            <a:pPr algn="just"/>
            <a:r>
              <a:rPr lang="cs-CZ" sz="2000" dirty="0">
                <a:latin typeface="Calibri" panose="020F0502020204030204" pitchFamily="34" charset="0"/>
              </a:rPr>
              <a:t>jako termostat (žehličky, pračky, sporáky)</a:t>
            </a:r>
          </a:p>
          <a:p>
            <a:pPr algn="just"/>
            <a:r>
              <a:rPr lang="cs-CZ" sz="2000" dirty="0">
                <a:latin typeface="Calibri" panose="020F0502020204030204" pitchFamily="34" charset="0"/>
              </a:rPr>
              <a:t>u elektrických ochran</a:t>
            </a:r>
          </a:p>
          <a:p>
            <a:pPr algn="just"/>
            <a:r>
              <a:rPr lang="cs-CZ" sz="2000" dirty="0">
                <a:latin typeface="Calibri" panose="020F0502020204030204" pitchFamily="34" charset="0"/>
              </a:rPr>
              <a:t>pro kompenzaci vlivu okolní teploty a pod.</a:t>
            </a:r>
          </a:p>
          <a:p>
            <a:pPr marL="0" indent="0" algn="just">
              <a:buNone/>
            </a:pPr>
            <a:r>
              <a:rPr lang="cs-CZ" sz="800" i="1" dirty="0">
                <a:latin typeface="Calibri" panose="020F0502020204030204" pitchFamily="34" charset="0"/>
              </a:rPr>
              <a:t> </a:t>
            </a:r>
            <a:r>
              <a:rPr lang="cs-CZ" sz="800" i="1" dirty="0" smtClean="0">
                <a:latin typeface="Calibri" panose="020F0502020204030204" pitchFamily="34" charset="0"/>
              </a:rPr>
              <a:t>  </a:t>
            </a:r>
            <a:endParaRPr lang="cs-CZ" sz="8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i="1" u="sng" dirty="0">
                <a:latin typeface="Calibri" panose="020F0502020204030204" pitchFamily="34" charset="0"/>
              </a:rPr>
              <a:t>Měřicí rozsahy</a:t>
            </a:r>
            <a:r>
              <a:rPr lang="cs-CZ" sz="2400" i="1" dirty="0">
                <a:latin typeface="Calibri" panose="020F0502020204030204" pitchFamily="34" charset="0"/>
              </a:rPr>
              <a:t>:</a:t>
            </a:r>
            <a:r>
              <a:rPr lang="cs-CZ" sz="2400" dirty="0">
                <a:latin typeface="Calibri" panose="020F0502020204030204" pitchFamily="34" charset="0"/>
              </a:rPr>
              <a:t>    </a:t>
            </a:r>
            <a:r>
              <a:rPr lang="cs-CZ" sz="2400" b="1" i="1" dirty="0" smtClean="0">
                <a:latin typeface="Calibri" panose="020F0502020204030204" pitchFamily="34" charset="0"/>
              </a:rPr>
              <a:t>- 60 </a:t>
            </a:r>
            <a:r>
              <a:rPr lang="cs-CZ" sz="2400" b="1" i="1" dirty="0">
                <a:latin typeface="Calibri" panose="020F0502020204030204" pitchFamily="34" charset="0"/>
              </a:rPr>
              <a:t>až 550 </a:t>
            </a:r>
            <a:r>
              <a:rPr lang="cs-CZ" sz="2400" b="1" i="1">
                <a:latin typeface="Calibri" panose="020F0502020204030204" pitchFamily="34" charset="0"/>
              </a:rPr>
              <a:t>°</a:t>
            </a:r>
            <a:r>
              <a:rPr lang="cs-CZ" sz="2400" b="1" i="1" smtClean="0">
                <a:latin typeface="Calibri" panose="020F0502020204030204" pitchFamily="34" charset="0"/>
              </a:rPr>
              <a:t>C</a:t>
            </a:r>
            <a:endParaRPr lang="cs-CZ" sz="2400" b="1" dirty="0">
              <a:latin typeface="Calibri" panose="020F050202020403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560" y="389298"/>
            <a:ext cx="4537995" cy="26073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7218" y="3486819"/>
            <a:ext cx="3033573" cy="2372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089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3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48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59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71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0420" y="812674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7824" y="1520983"/>
            <a:ext cx="7013546" cy="4463357"/>
          </a:xfrm>
        </p:spPr>
        <p:txBody>
          <a:bodyPr/>
          <a:lstStyle/>
          <a:p>
            <a:pPr lvl="0"/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cs-CZ" i="1" dirty="0" smtClean="0">
                <a:latin typeface="Calibri" panose="020F0502020204030204" pitchFamily="34" charset="0"/>
              </a:rPr>
              <a:t>Dilatační </a:t>
            </a:r>
            <a:r>
              <a:rPr lang="cs-CZ" i="1" dirty="0">
                <a:latin typeface="Calibri" panose="020F0502020204030204" pitchFamily="34" charset="0"/>
              </a:rPr>
              <a:t>kapalinové teploměry – princip činnosti, popis, měřicí rozsahy. Čím je omezen rozsah měření těchto teploměrů</a:t>
            </a:r>
            <a:r>
              <a:rPr lang="cs-CZ" i="1" dirty="0" smtClean="0">
                <a:latin typeface="Calibri" panose="020F0502020204030204" pitchFamily="34" charset="0"/>
              </a:rPr>
              <a:t>?</a:t>
            </a:r>
            <a:endParaRPr lang="cs-CZ" dirty="0">
              <a:latin typeface="Calibri" panose="020F0502020204030204" pitchFamily="34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cs-CZ" i="1" dirty="0">
                <a:latin typeface="Calibri" panose="020F0502020204030204" pitchFamily="34" charset="0"/>
              </a:rPr>
              <a:t>Popiš kontaktní kapalinový teploměr! K čemu se používá?</a:t>
            </a:r>
            <a:endParaRPr lang="cs-CZ" dirty="0">
              <a:latin typeface="Calibri" panose="020F0502020204030204" pitchFamily="34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cs-CZ" i="1" dirty="0">
                <a:latin typeface="Calibri" panose="020F0502020204030204" pitchFamily="34" charset="0"/>
              </a:rPr>
              <a:t>Dilatační tlakové teploměry – princip činnosti, popis (jaké jsou jejich základní části), jaké druhy se používají a jaké teploty se jimi měří?</a:t>
            </a:r>
            <a:endParaRPr lang="cs-CZ" dirty="0">
              <a:latin typeface="Calibri" panose="020F0502020204030204" pitchFamily="34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cs-CZ" i="1" dirty="0">
                <a:latin typeface="Calibri" panose="020F0502020204030204" pitchFamily="34" charset="0"/>
              </a:rPr>
              <a:t>Popiš dilatační tyčový teploměr – materiály, provedení (konstrukce)! Vysvětli princip jeho činnosti! Jaké teploty se jím mohou měřit?</a:t>
            </a:r>
            <a:endParaRPr lang="cs-CZ" dirty="0">
              <a:latin typeface="Calibri" panose="020F0502020204030204" pitchFamily="34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cs-CZ" i="1" dirty="0">
                <a:latin typeface="Calibri" panose="020F0502020204030204" pitchFamily="34" charset="0"/>
              </a:rPr>
              <a:t>Popiš dilatační bimetalový teploměr – </a:t>
            </a:r>
            <a:r>
              <a:rPr lang="cs-CZ" i="1" dirty="0" smtClean="0">
                <a:latin typeface="Calibri" panose="020F0502020204030204" pitchFamily="34" charset="0"/>
              </a:rPr>
              <a:t>používané materiály</a:t>
            </a:r>
            <a:r>
              <a:rPr lang="cs-CZ" i="1" dirty="0">
                <a:latin typeface="Calibri" panose="020F0502020204030204" pitchFamily="34" charset="0"/>
              </a:rPr>
              <a:t>! Vysvětli princip jeho činnosti! Jaké teploty se jím měří</a:t>
            </a:r>
            <a:r>
              <a:rPr lang="cs-CZ" i="1" dirty="0" smtClean="0">
                <a:latin typeface="Calibri" panose="020F0502020204030204" pitchFamily="34" charset="0"/>
              </a:rPr>
              <a:t>? </a:t>
            </a:r>
            <a:endParaRPr lang="cs-CZ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68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81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16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1396734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1892172" y="1992020"/>
            <a:ext cx="6409853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algn="l">
              <a:lnSpc>
                <a:spcPct val="150000"/>
              </a:lnSpc>
              <a:buFontTx/>
              <a:buNone/>
              <a:defRPr/>
            </a:pPr>
            <a:r>
              <a:rPr lang="cs-CZ" altLang="cs-CZ" sz="2400" b="1" dirty="0">
                <a:latin typeface="Calibri" panose="020F0502020204030204" pitchFamily="34" charset="0"/>
              </a:rPr>
              <a:t>Text vlastní</a:t>
            </a:r>
          </a:p>
          <a:p>
            <a:pPr marL="0" indent="0" algn="l">
              <a:lnSpc>
                <a:spcPct val="150000"/>
              </a:lnSpc>
              <a:buFontTx/>
              <a:buNone/>
              <a:defRPr/>
            </a:pPr>
            <a:r>
              <a:rPr lang="cs-CZ" altLang="cs-CZ" sz="2400" b="1" dirty="0" smtClean="0">
                <a:latin typeface="Calibri" panose="020F0502020204030204" pitchFamily="34" charset="0"/>
              </a:rPr>
              <a:t>Obrázky </a:t>
            </a:r>
            <a:r>
              <a:rPr lang="cs-CZ" altLang="cs-CZ" sz="2400" b="1" dirty="0">
                <a:latin typeface="Calibri" panose="020F0502020204030204" pitchFamily="34" charset="0"/>
              </a:rPr>
              <a:t>z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knih:</a:t>
            </a:r>
            <a:endParaRPr lang="cs-CZ" altLang="cs-CZ" sz="2400" b="1" dirty="0">
              <a:latin typeface="Calibri" panose="020F050202020403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ING. RYCHLÝ, Rudolf a kol. </a:t>
            </a:r>
            <a:r>
              <a:rPr lang="cs-CZ" sz="2400" i="1" dirty="0">
                <a:latin typeface="Calibri" panose="020F0502020204030204" pitchFamily="34" charset="0"/>
              </a:rPr>
              <a:t>Automatické řízení I</a:t>
            </a:r>
            <a:r>
              <a:rPr lang="cs-CZ" sz="2400" dirty="0">
                <a:latin typeface="Calibri" panose="020F0502020204030204" pitchFamily="34" charset="0"/>
              </a:rPr>
              <a:t>. </a:t>
            </a:r>
            <a:r>
              <a:rPr lang="cs-CZ" sz="2400" dirty="0" smtClean="0">
                <a:latin typeface="Calibri" panose="020F0502020204030204" pitchFamily="34" charset="0"/>
              </a:rPr>
              <a:t>Praha</a:t>
            </a:r>
            <a:r>
              <a:rPr lang="cs-CZ" sz="2400" dirty="0">
                <a:latin typeface="Calibri" panose="020F0502020204030204" pitchFamily="34" charset="0"/>
              </a:rPr>
              <a:t>: SNTL, </a:t>
            </a:r>
            <a:r>
              <a:rPr lang="cs-CZ" sz="2400" dirty="0" smtClean="0">
                <a:latin typeface="Calibri" panose="020F0502020204030204" pitchFamily="34" charset="0"/>
              </a:rPr>
              <a:t>1985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ING. TESAŘ, Miroslav. </a:t>
            </a:r>
            <a:r>
              <a:rPr lang="cs-CZ" sz="2400" i="1" dirty="0" err="1" smtClean="0">
                <a:latin typeface="Calibri" panose="020F0502020204030204" pitchFamily="34" charset="0"/>
              </a:rPr>
              <a:t>Automatizácia</a:t>
            </a:r>
            <a:r>
              <a:rPr lang="cs-CZ" sz="2400" i="1" dirty="0" smtClean="0">
                <a:latin typeface="Calibri" panose="020F0502020204030204" pitchFamily="34" charset="0"/>
              </a:rPr>
              <a:t> – </a:t>
            </a:r>
            <a:r>
              <a:rPr lang="cs-CZ" sz="2400" i="1" dirty="0" err="1" smtClean="0">
                <a:latin typeface="Calibri" panose="020F0502020204030204" pitchFamily="34" charset="0"/>
              </a:rPr>
              <a:t>Virtuálna</a:t>
            </a:r>
            <a:r>
              <a:rPr lang="cs-CZ" sz="2400" i="1" dirty="0" smtClean="0">
                <a:latin typeface="Calibri" panose="020F0502020204030204" pitchFamily="34" charset="0"/>
              </a:rPr>
              <a:t> </a:t>
            </a:r>
            <a:r>
              <a:rPr lang="cs-CZ" sz="2400" i="1" dirty="0" err="1" smtClean="0">
                <a:latin typeface="Calibri" panose="020F0502020204030204" pitchFamily="34" charset="0"/>
              </a:rPr>
              <a:t>učebňa</a:t>
            </a:r>
            <a:r>
              <a:rPr lang="cs-CZ" sz="2400" i="1" dirty="0" smtClean="0">
                <a:latin typeface="Calibri" panose="020F0502020204030204" pitchFamily="34" charset="0"/>
              </a:rPr>
              <a:t> (prezentace PowerPoint) </a:t>
            </a:r>
            <a:r>
              <a:rPr lang="cs-CZ" sz="2400" dirty="0" smtClean="0">
                <a:latin typeface="Calibri" panose="020F0502020204030204" pitchFamily="34" charset="0"/>
              </a:rPr>
              <a:t>Poprad: SOU Elektrotechnické, 2002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OPAVA</a:t>
            </a:r>
            <a:r>
              <a:rPr lang="cs-CZ" sz="2400" dirty="0">
                <a:latin typeface="Calibri" panose="020F0502020204030204" pitchFamily="34" charset="0"/>
              </a:rPr>
              <a:t>, Zdeněk. </a:t>
            </a:r>
            <a:r>
              <a:rPr lang="cs-CZ" sz="2400" i="1" dirty="0">
                <a:latin typeface="Calibri" panose="020F0502020204030204" pitchFamily="34" charset="0"/>
              </a:rPr>
              <a:t>Elektřina kolem nás</a:t>
            </a:r>
            <a:r>
              <a:rPr lang="cs-CZ" sz="2400" dirty="0">
                <a:latin typeface="Calibri" panose="020F0502020204030204" pitchFamily="34" charset="0"/>
              </a:rPr>
              <a:t>. Praha: Albatros, 1985 </a:t>
            </a:r>
            <a:r>
              <a:rPr lang="cs-CZ" sz="2400" i="1" dirty="0">
                <a:latin typeface="Calibri" panose="020F0502020204030204" pitchFamily="34" charset="0"/>
              </a:rPr>
              <a:t>	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59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3993</TotalTime>
  <Words>737</Words>
  <Application>Microsoft Office PowerPoint</Application>
  <PresentationFormat>Předvádění na obrazovce (4:3)</PresentationFormat>
  <Paragraphs>156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Výchozí návrh</vt:lpstr>
      <vt:lpstr>STŘEDNÍ ŠKOLA STAVEBNÍ A TECHNICKÁ Ústí nad Labem, Čelakovského 5, příspěvková organizace Páteřní škola Ústeckého kraje</vt:lpstr>
      <vt:lpstr>MECHATRONIKA</vt:lpstr>
      <vt:lpstr>Prezentace aplikace PowerPoint</vt:lpstr>
      <vt:lpstr>Prezentace aplikace PowerPoint</vt:lpstr>
      <vt:lpstr>Kontaktní kapalinové teploměry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Josef Sýkora, Ing.</cp:lastModifiedBy>
  <cp:revision>173</cp:revision>
  <dcterms:created xsi:type="dcterms:W3CDTF">2006-12-09T22:12:50Z</dcterms:created>
  <dcterms:modified xsi:type="dcterms:W3CDTF">2014-01-07T13:30:03Z</dcterms:modified>
</cp:coreProperties>
</file>