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7" r:id="rId2"/>
    <p:sldId id="268" r:id="rId3"/>
    <p:sldId id="281" r:id="rId4"/>
    <p:sldId id="297" r:id="rId5"/>
    <p:sldId id="290" r:id="rId6"/>
    <p:sldId id="298" r:id="rId7"/>
    <p:sldId id="299" r:id="rId8"/>
    <p:sldId id="274" r:id="rId9"/>
    <p:sldId id="269" r:id="rId1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7493223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Metody měření odporovými teploměry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Pt100, odporový můstek, justovací odpor,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výchylkové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metody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, vedení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/>
              <a:t>Metody měření odporovými teploměry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VY_32_INOVACE_37_742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4978" y="2263366"/>
            <a:ext cx="8337550" cy="275225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Metody měření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odporovými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teploměry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033505" y="1363001"/>
            <a:ext cx="7298222" cy="4589929"/>
          </a:xfrm>
        </p:spPr>
        <p:txBody>
          <a:bodyPr/>
          <a:lstStyle/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Nejčastěji se používají </a:t>
            </a:r>
            <a:r>
              <a:rPr lang="cs-CZ" sz="2400" dirty="0">
                <a:latin typeface="Calibri" panose="020F0502020204030204" pitchFamily="34" charset="0"/>
              </a:rPr>
              <a:t>odporové platinové teploměry </a:t>
            </a:r>
            <a:r>
              <a:rPr lang="cs-CZ" sz="2400" i="1" dirty="0">
                <a:latin typeface="Calibri" panose="020F0502020204030204" pitchFamily="34" charset="0"/>
              </a:rPr>
              <a:t>Pt100, Pt500, Pt1000</a:t>
            </a:r>
            <a:r>
              <a:rPr lang="cs-CZ" sz="2400" dirty="0">
                <a:latin typeface="Calibri" panose="020F0502020204030204" pitchFamily="34" charset="0"/>
              </a:rPr>
              <a:t> (číslo = </a:t>
            </a:r>
            <a:r>
              <a:rPr lang="cs-CZ" sz="2400" dirty="0" smtClean="0">
                <a:latin typeface="Calibri" panose="020F0502020204030204" pitchFamily="34" charset="0"/>
              </a:rPr>
              <a:t>odpor v ohmech </a:t>
            </a:r>
            <a:r>
              <a:rPr lang="cs-CZ" sz="2400" dirty="0">
                <a:latin typeface="Calibri" panose="020F0502020204030204" pitchFamily="34" charset="0"/>
              </a:rPr>
              <a:t>při </a:t>
            </a:r>
            <a:r>
              <a:rPr lang="cs-CZ" sz="2400" i="1" dirty="0">
                <a:latin typeface="Calibri" panose="020F0502020204030204" pitchFamily="34" charset="0"/>
              </a:rPr>
              <a:t>0 °C</a:t>
            </a:r>
            <a:r>
              <a:rPr lang="cs-CZ" sz="2400" dirty="0">
                <a:latin typeface="Calibri" panose="020F0502020204030204" pitchFamily="34" charset="0"/>
              </a:rPr>
              <a:t>).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algn="just"/>
            <a:r>
              <a:rPr lang="cs-CZ" sz="2400" i="1" dirty="0" smtClean="0">
                <a:latin typeface="Calibri" panose="020F0502020204030204" pitchFamily="34" charset="0"/>
              </a:rPr>
              <a:t>Nejrozšířenější odporový teploměr je Pt100. </a:t>
            </a:r>
          </a:p>
          <a:p>
            <a:pPr algn="just"/>
            <a:r>
              <a:rPr lang="cs-CZ" sz="2400" i="1" dirty="0" smtClean="0">
                <a:latin typeface="Calibri" panose="020F0502020204030204" pitchFamily="34" charset="0"/>
              </a:rPr>
              <a:t>Platí pro něj: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R</a:t>
            </a:r>
            <a:r>
              <a:rPr lang="cs-CZ" sz="2400" baseline="-25000" dirty="0" smtClean="0">
                <a:latin typeface="Calibri" panose="020F0502020204030204" pitchFamily="34" charset="0"/>
              </a:rPr>
              <a:t>0</a:t>
            </a:r>
            <a:r>
              <a:rPr lang="cs-CZ" sz="2400" dirty="0" smtClean="0">
                <a:latin typeface="Calibri" panose="020F0502020204030204" pitchFamily="34" charset="0"/>
              </a:rPr>
              <a:t>    = 100 </a:t>
            </a:r>
            <a:r>
              <a:rPr lang="en-US" sz="2400" dirty="0" smtClean="0">
                <a:latin typeface="Calibri" panose="020F0502020204030204" pitchFamily="34" charset="0"/>
              </a:rPr>
              <a:t>Ω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R</a:t>
            </a:r>
            <a:r>
              <a:rPr lang="cs-CZ" sz="2400" baseline="-25000" dirty="0" smtClean="0">
                <a:latin typeface="Calibri" panose="020F0502020204030204" pitchFamily="34" charset="0"/>
              </a:rPr>
              <a:t>100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= 138,5 </a:t>
            </a:r>
            <a:r>
              <a:rPr lang="en-US" sz="2400" dirty="0" smtClean="0">
                <a:latin typeface="Calibri" panose="020F0502020204030204" pitchFamily="34" charset="0"/>
              </a:rPr>
              <a:t>Ω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ΔR   = </a:t>
            </a:r>
            <a:r>
              <a:rPr lang="cs-CZ" sz="2400" dirty="0">
                <a:latin typeface="Calibri" panose="020F0502020204030204" pitchFamily="34" charset="0"/>
              </a:rPr>
              <a:t>0,385 </a:t>
            </a:r>
            <a:r>
              <a:rPr lang="en-US" sz="2400" dirty="0">
                <a:latin typeface="Calibri" panose="020F0502020204030204" pitchFamily="34" charset="0"/>
              </a:rPr>
              <a:t>Ω </a:t>
            </a:r>
            <a:r>
              <a:rPr lang="cs-CZ" sz="2400" dirty="0" smtClean="0">
                <a:latin typeface="Calibri" panose="020F0502020204030204" pitchFamily="34" charset="0"/>
              </a:rPr>
              <a:t>/ </a:t>
            </a:r>
            <a:r>
              <a:rPr lang="cs-CZ" sz="2400" dirty="0">
                <a:latin typeface="Calibri" panose="020F0502020204030204" pitchFamily="34" charset="0"/>
              </a:rPr>
              <a:t>°</a:t>
            </a:r>
            <a:r>
              <a:rPr lang="cs-CZ" sz="2400" dirty="0" smtClean="0">
                <a:latin typeface="Calibri" panose="020F0502020204030204" pitchFamily="34" charset="0"/>
              </a:rPr>
              <a:t>C</a:t>
            </a:r>
          </a:p>
          <a:p>
            <a:pPr lvl="1" algn="just"/>
            <a:endParaRPr lang="cs-CZ" sz="2400" dirty="0" smtClean="0">
              <a:latin typeface="Calibri" panose="020F0502020204030204" pitchFamily="34" charset="0"/>
            </a:endParaRPr>
          </a:p>
          <a:p>
            <a:pPr lvl="1" algn="just"/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				</a:t>
            </a:r>
          </a:p>
          <a:p>
            <a:pPr lvl="1" algn="just"/>
            <a:endParaRPr lang="cs-CZ" sz="1800" b="1" i="1" dirty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lvl="1" algn="r"/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Provedení </a:t>
            </a:r>
            <a:r>
              <a:rPr lang="cs-CZ" sz="1800" b="1" i="1" dirty="0">
                <a:solidFill>
                  <a:srgbClr val="996633"/>
                </a:solidFill>
                <a:latin typeface="Calibri" panose="020F0502020204030204" pitchFamily="34" charset="0"/>
              </a:rPr>
              <a:t>Pt100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78707" y="765015"/>
            <a:ext cx="66960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/>
              <a:t>Metody měření odporovými teploměry</a:t>
            </a:r>
            <a:endParaRPr lang="cs-CZ" altLang="cs-CZ" sz="28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507" y="2409242"/>
            <a:ext cx="1520381" cy="3179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1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77773" y="1784266"/>
            <a:ext cx="7188451" cy="3892258"/>
          </a:xfrm>
        </p:spPr>
        <p:txBody>
          <a:bodyPr/>
          <a:lstStyle/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Protože se jedná o odporové měření (vyhodnocuje se odpor), musí mít vedení</a:t>
            </a:r>
            <a:r>
              <a:rPr lang="cs-CZ" sz="2400" dirty="0">
                <a:latin typeface="Calibri" panose="020F0502020204030204" pitchFamily="34" charset="0"/>
              </a:rPr>
              <a:t>, kterým je snímač propojen s vyhodnocovacím přístrojem </a:t>
            </a:r>
            <a:r>
              <a:rPr lang="cs-CZ" sz="2400" dirty="0" smtClean="0">
                <a:latin typeface="Calibri" panose="020F0502020204030204" pitchFamily="34" charset="0"/>
              </a:rPr>
              <a:t>(ukazovací nebo zapisovací přístroj, regulátor) určitou </a:t>
            </a:r>
            <a:r>
              <a:rPr lang="cs-CZ" sz="2400" dirty="0">
                <a:latin typeface="Calibri" panose="020F0502020204030204" pitchFamily="34" charset="0"/>
              </a:rPr>
              <a:t>hodnotu </a:t>
            </a:r>
            <a:r>
              <a:rPr lang="cs-CZ" sz="2400" dirty="0" smtClean="0">
                <a:latin typeface="Calibri" panose="020F0502020204030204" pitchFamily="34" charset="0"/>
              </a:rPr>
              <a:t>odporu </a:t>
            </a:r>
            <a:r>
              <a:rPr lang="cs-CZ" sz="2400" i="1" dirty="0" err="1" smtClean="0">
                <a:latin typeface="Calibri" panose="020F0502020204030204" pitchFamily="34" charset="0"/>
              </a:rPr>
              <a:t>R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v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Většinou je </a:t>
            </a:r>
            <a:r>
              <a:rPr lang="cs-CZ" sz="2400" i="1" dirty="0" err="1">
                <a:latin typeface="Calibri" panose="020F0502020204030204" pitchFamily="34" charset="0"/>
              </a:rPr>
              <a:t>R</a:t>
            </a:r>
            <a:r>
              <a:rPr lang="cs-CZ" sz="2400" i="1" baseline="-25000" dirty="0" err="1">
                <a:latin typeface="Calibri" panose="020F0502020204030204" pitchFamily="34" charset="0"/>
              </a:rPr>
              <a:t>v</a:t>
            </a:r>
            <a:r>
              <a:rPr lang="cs-CZ" sz="2400" i="1" dirty="0">
                <a:latin typeface="Calibri" panose="020F0502020204030204" pitchFamily="34" charset="0"/>
              </a:rPr>
              <a:t> = </a:t>
            </a:r>
            <a:r>
              <a:rPr lang="cs-CZ" sz="2400" i="1" dirty="0" smtClean="0">
                <a:latin typeface="Calibri" panose="020F0502020204030204" pitchFamily="34" charset="0"/>
              </a:rPr>
              <a:t>20 </a:t>
            </a:r>
            <a:r>
              <a:rPr lang="en-US" sz="2400" dirty="0" smtClean="0">
                <a:latin typeface="Calibri" panose="020F0502020204030204" pitchFamily="34" charset="0"/>
              </a:rPr>
              <a:t>Ω</a:t>
            </a:r>
            <a:r>
              <a:rPr lang="cs-CZ" sz="2400" i="1" dirty="0" smtClean="0">
                <a:latin typeface="Calibri" panose="020F0502020204030204" pitchFamily="34" charset="0"/>
              </a:rPr>
              <a:t>.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Pokud </a:t>
            </a:r>
            <a:r>
              <a:rPr lang="cs-CZ" sz="2400" dirty="0">
                <a:latin typeface="Calibri" panose="020F0502020204030204" pitchFamily="34" charset="0"/>
              </a:rPr>
              <a:t>je odpor menší, musí se na tuto hodnotu justovat – doladit justovací cívkou s odporem </a:t>
            </a:r>
            <a:r>
              <a:rPr lang="cs-CZ" sz="2400" i="1" dirty="0" err="1">
                <a:latin typeface="Calibri" panose="020F0502020204030204" pitchFamily="34" charset="0"/>
              </a:rPr>
              <a:t>R</a:t>
            </a:r>
            <a:r>
              <a:rPr lang="cs-CZ" sz="2400" i="1" baseline="-25000" dirty="0" err="1">
                <a:latin typeface="Calibri" panose="020F0502020204030204" pitchFamily="34" charset="0"/>
              </a:rPr>
              <a:t>j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Odpor </a:t>
            </a:r>
            <a:r>
              <a:rPr lang="cs-CZ" sz="2400" dirty="0">
                <a:latin typeface="Calibri" panose="020F0502020204030204" pitchFamily="34" charset="0"/>
              </a:rPr>
              <a:t>vedení limituje max. vzdálenost čidla od přístroje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51960" y="962283"/>
            <a:ext cx="66960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/>
              <a:t>Metody měření odporovými teploměry</a:t>
            </a:r>
            <a:endParaRPr lang="cs-CZ" alt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23298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93822" y="795181"/>
            <a:ext cx="6536602" cy="2199991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dirty="0" smtClean="0"/>
              <a:t>Metody </a:t>
            </a:r>
            <a:r>
              <a:rPr lang="cs-CZ" sz="2800" b="1" i="1" dirty="0" err="1" smtClean="0"/>
              <a:t>výchylkové</a:t>
            </a:r>
            <a:endParaRPr lang="cs-CZ" sz="2800" dirty="0"/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Snímač (Pt100) </a:t>
            </a:r>
            <a:r>
              <a:rPr lang="cs-CZ" sz="2400" dirty="0">
                <a:latin typeface="Calibri" panose="020F0502020204030204" pitchFamily="34" charset="0"/>
              </a:rPr>
              <a:t>je připojen na magnetoelektrický poměrový </a:t>
            </a:r>
            <a:r>
              <a:rPr lang="cs-CZ" sz="2400" dirty="0" smtClean="0">
                <a:latin typeface="Calibri" panose="020F0502020204030204" pitchFamily="34" charset="0"/>
              </a:rPr>
              <a:t>měřicí přístroj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Údaj </a:t>
            </a:r>
            <a:r>
              <a:rPr lang="cs-CZ" sz="2400" dirty="0">
                <a:latin typeface="Calibri" panose="020F0502020204030204" pitchFamily="34" charset="0"/>
              </a:rPr>
              <a:t>přístroje je v širokém rozmezí nezávislý na kolísání napájecího napětí zdroje.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498" y="2924269"/>
            <a:ext cx="3503691" cy="3233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44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1270" y="1095469"/>
            <a:ext cx="6925902" cy="3838670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dirty="0"/>
              <a:t>Metody </a:t>
            </a:r>
            <a:r>
              <a:rPr lang="cs-CZ" sz="2800" b="1" i="1" dirty="0" smtClean="0"/>
              <a:t>můstkové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Základní částí vyhodnocovacího přístroje (ukazovací přístroj, zapisovač, regulátor) je odporový můstek. Do jeho jedné větve se zapojuje odporový teploměr (nejčastěji Pt100). 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změně teploty se změní odpor teploměru a tím dojde k rozvážení můstku – na jeho diagonále se objeví napětí, jehož velikost je úměrná měřené teplotě.</a:t>
            </a:r>
          </a:p>
        </p:txBody>
      </p:sp>
    </p:spTree>
    <p:extLst>
      <p:ext uri="{BB962C8B-B14F-4D97-AF65-F5344CB8AC3E}">
        <p14:creationId xmlns:p14="http://schemas.microsoft.com/office/powerpoint/2010/main" val="99593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1149" y="1186004"/>
            <a:ext cx="7306145" cy="307817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změně okolní teploty se mění i odpor vodičů, kterými je teploměr s vyhodnocovacím přístrojem propojen. 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Aby tato změna nezpůsobovala chybu měření, musí se provést tzv. kompenzace, to znamená vhodné opatření, aby ke změně napětí na diagonále můstku, došlo pouze při změně měřené teploty.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95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3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563453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97117" y="1611517"/>
            <a:ext cx="7641126" cy="2498755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Odporový </a:t>
            </a:r>
            <a:r>
              <a:rPr lang="cs-CZ" i="1" dirty="0">
                <a:latin typeface="Calibri" panose="020F0502020204030204" pitchFamily="34" charset="0"/>
              </a:rPr>
              <a:t>snímač teploty Pt100 – základní parametry, </a:t>
            </a:r>
            <a:r>
              <a:rPr lang="cs-CZ" i="1" dirty="0" err="1" smtClean="0">
                <a:latin typeface="Calibri" panose="020F0502020204030204" pitchFamily="34" charset="0"/>
              </a:rPr>
              <a:t>výchylkové</a:t>
            </a:r>
            <a:r>
              <a:rPr lang="cs-CZ" i="1" dirty="0" smtClean="0">
                <a:latin typeface="Calibri" panose="020F0502020204030204" pitchFamily="34" charset="0"/>
              </a:rPr>
              <a:t> a můstkové zapojení.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Jaký odpor má vedení, kterým se propojuje odporový snímač teploty s vyhodnocovacím přístrojem a jak se této hodnoty dosahuje?</a:t>
            </a:r>
            <a:endParaRPr lang="cs-CZ" i="1" dirty="0" smtClean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err="1" smtClean="0">
                <a:latin typeface="Calibri" panose="020F0502020204030204" pitchFamily="34" charset="0"/>
              </a:rPr>
              <a:t>Výchylkové</a:t>
            </a:r>
            <a:r>
              <a:rPr lang="cs-CZ" i="1" dirty="0" smtClean="0">
                <a:latin typeface="Calibri" panose="020F0502020204030204" pitchFamily="34" charset="0"/>
              </a:rPr>
              <a:t> metody měření – vyhodnocovací přístroj, justování vedení.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3159659" y="2500213"/>
            <a:ext cx="28246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i obrázky vlastní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5441</TotalTime>
  <Words>427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212</cp:revision>
  <dcterms:created xsi:type="dcterms:W3CDTF">2006-12-09T22:12:50Z</dcterms:created>
  <dcterms:modified xsi:type="dcterms:W3CDTF">2014-01-06T21:09:23Z</dcterms:modified>
</cp:coreProperties>
</file>