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67" r:id="rId2"/>
    <p:sldId id="268" r:id="rId3"/>
    <p:sldId id="298" r:id="rId4"/>
    <p:sldId id="296" r:id="rId5"/>
    <p:sldId id="287" r:id="rId6"/>
    <p:sldId id="288" r:id="rId7"/>
    <p:sldId id="300" r:id="rId8"/>
    <p:sldId id="274" r:id="rId9"/>
    <p:sldId id="269" r:id="rId10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845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91154806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37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+mn-cs"/>
                        </a:rPr>
                        <a:t>Můstkové metody měření odporovými teploměry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Pt100, odporový můstek, justovací odpor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, kompenzace,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vedení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Mechatronika, Automatizace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 smtClean="0"/>
              <a:t>Můstkové metody </a:t>
            </a:r>
            <a:r>
              <a:rPr lang="cs-CZ" sz="2400" b="1" dirty="0"/>
              <a:t>měření odporovými teploměry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VY_32_INOVACE_37_743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MECHATRONIKA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24978" y="2263366"/>
            <a:ext cx="8337550" cy="2752253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Můstkové metody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měření odporovými</a:t>
            </a:r>
          </a:p>
          <a:p>
            <a:pPr eaLnBrk="1" hangingPunct="1">
              <a:defRPr/>
            </a:pPr>
            <a:r>
              <a:rPr lang="cs-CZ" altLang="cs-CZ" sz="54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teploměry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fill="hold" grpId="0" nodeType="withEffect">
                                  <p:stCondLst>
                                    <p:cond delay="56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86827" y="1095469"/>
            <a:ext cx="7251826" cy="3838670"/>
          </a:xfrm>
        </p:spPr>
        <p:txBody>
          <a:bodyPr/>
          <a:lstStyle/>
          <a:p>
            <a:pPr marL="0" indent="0">
              <a:buNone/>
            </a:pPr>
            <a:r>
              <a:rPr lang="cs-CZ" sz="2400" b="1" i="1" dirty="0" smtClean="0"/>
              <a:t>Můstkové metody měření odporovými teploměry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Základní částí vyhodnocovacího přístroje (ukazovací přístroj, zapisovač, regulátor) je odporový můstek. Do jeho jedné větve se zapojuje odporový teploměr (nejčastěji Pt100). 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Při změně teploty se změní odpor teploměru a tím dojde k rozvážení můstku – na jeho diagonále se objeví napětí, jehož velikost je úměrná měřené teplotě.</a:t>
            </a:r>
          </a:p>
        </p:txBody>
      </p:sp>
    </p:spTree>
    <p:extLst>
      <p:ext uri="{BB962C8B-B14F-4D97-AF65-F5344CB8AC3E}">
        <p14:creationId xmlns:p14="http://schemas.microsoft.com/office/powerpoint/2010/main" val="99593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7116" y="588475"/>
            <a:ext cx="7893012" cy="579421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800" b="1" dirty="0" smtClean="0">
                <a:latin typeface="Calibri" panose="020F0502020204030204" pitchFamily="34" charset="0"/>
              </a:rPr>
              <a:t>Dvouvodičové </a:t>
            </a:r>
            <a:r>
              <a:rPr lang="cs-CZ" sz="2800" b="1" dirty="0">
                <a:latin typeface="Calibri" panose="020F0502020204030204" pitchFamily="34" charset="0"/>
              </a:rPr>
              <a:t>zapojení</a:t>
            </a:r>
            <a:endParaRPr lang="cs-CZ" sz="2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Odpor </a:t>
            </a:r>
            <a:r>
              <a:rPr lang="cs-CZ" sz="2400" dirty="0">
                <a:latin typeface="Calibri" panose="020F0502020204030204" pitchFamily="34" charset="0"/>
              </a:rPr>
              <a:t>vedení mezi přístrojem a </a:t>
            </a:r>
            <a:r>
              <a:rPr lang="cs-CZ" sz="2400" i="1" dirty="0">
                <a:latin typeface="Calibri" panose="020F0502020204030204" pitchFamily="34" charset="0"/>
              </a:rPr>
              <a:t>Pt100</a:t>
            </a:r>
            <a:r>
              <a:rPr lang="cs-CZ" sz="2400" dirty="0">
                <a:latin typeface="Calibri" panose="020F0502020204030204" pitchFamily="34" charset="0"/>
              </a:rPr>
              <a:t> se vlivem okolní teploty mění a způsobuje chybu měření, neboť je zapojen spolu s měřícím odporem ve stejné větvi můstku. </a:t>
            </a:r>
          </a:p>
          <a:p>
            <a:pPr marL="0" indent="0" algn="just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na </a:t>
            </a:r>
            <a:r>
              <a:rPr lang="cs-CZ" sz="2400" dirty="0">
                <a:latin typeface="Calibri" panose="020F0502020204030204" pitchFamily="34" charset="0"/>
              </a:rPr>
              <a:t>krátké </a:t>
            </a:r>
            <a:r>
              <a:rPr lang="cs-CZ" sz="2400" dirty="0" smtClean="0">
                <a:latin typeface="Calibri" panose="020F0502020204030204" pitchFamily="34" charset="0"/>
              </a:rPr>
              <a:t>vzdálenosti</a:t>
            </a: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tam kde se nemění okolní teplota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 (</a:t>
            </a:r>
            <a:r>
              <a:rPr lang="cs-CZ" sz="2400" dirty="0">
                <a:latin typeface="Calibri" panose="020F0502020204030204" pitchFamily="34" charset="0"/>
              </a:rPr>
              <a:t>např. laboratoře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880" y="2421800"/>
            <a:ext cx="3150059" cy="35715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82864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2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831850" y="2815627"/>
            <a:ext cx="4057021" cy="153908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Třetí vodič je v napájecí větvi a napájecí bod je tak posunut až ke snímači.</a:t>
            </a:r>
          </a:p>
          <a:p>
            <a:pPr marL="0" indent="0">
              <a:buNone/>
            </a:pPr>
            <a:endParaRPr lang="cs-CZ" sz="24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i="1" u="sng" dirty="0" smtClean="0">
                <a:latin typeface="Calibri" panose="020F0502020204030204" pitchFamily="34" charset="0"/>
              </a:rPr>
              <a:t>Výhoda</a:t>
            </a:r>
            <a:r>
              <a:rPr lang="cs-CZ" sz="2400" i="1" dirty="0">
                <a:latin typeface="Calibri" panose="020F0502020204030204" pitchFamily="34" charset="0"/>
              </a:rPr>
              <a:t>:</a:t>
            </a:r>
            <a:r>
              <a:rPr lang="cs-CZ" sz="2400" dirty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možnost umístění snímače na dvojnásobnou vzdálenost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2"/>
          </p:nvPr>
        </p:nvSpPr>
        <p:spPr>
          <a:xfrm>
            <a:off x="737858" y="511647"/>
            <a:ext cx="7482689" cy="2159126"/>
          </a:xfrm>
        </p:spPr>
        <p:txBody>
          <a:bodyPr/>
          <a:lstStyle/>
          <a:p>
            <a:pPr algn="just"/>
            <a:r>
              <a:rPr lang="cs-CZ" sz="2800" b="1" dirty="0" err="1">
                <a:latin typeface="Calibri" panose="020F0502020204030204" pitchFamily="34" charset="0"/>
              </a:rPr>
              <a:t>Třívodičové</a:t>
            </a:r>
            <a:r>
              <a:rPr lang="cs-CZ" sz="2800" b="1" dirty="0">
                <a:latin typeface="Calibri" panose="020F0502020204030204" pitchFamily="34" charset="0"/>
              </a:rPr>
              <a:t> zapojení</a:t>
            </a:r>
            <a:endParaRPr lang="cs-CZ" sz="2800" dirty="0">
              <a:latin typeface="Calibri" panose="020F0502020204030204" pitchFamily="34" charset="0"/>
            </a:endParaRPr>
          </a:p>
          <a:p>
            <a:pPr algn="just"/>
            <a:r>
              <a:rPr lang="cs-CZ" sz="2400" dirty="0">
                <a:latin typeface="Calibri" panose="020F0502020204030204" pitchFamily="34" charset="0"/>
              </a:rPr>
              <a:t>Jeden vodič je zapojen do jedné větve můstku a druhý do druhé (protilehlé) větve. Změny odporu vedení nezpůsobí rozvážení můstku, neboť se navzájem ruší (poměr odporů v můstku zůstává zachován).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8582" y="2381061"/>
            <a:ext cx="3100504" cy="3503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4291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7456" y="3892990"/>
            <a:ext cx="4664499" cy="1222218"/>
          </a:xfrm>
        </p:spPr>
        <p:txBody>
          <a:bodyPr/>
          <a:lstStyle/>
          <a:p>
            <a:r>
              <a:rPr lang="cs-CZ" sz="2400" b="0" i="1" u="sng" cap="none" dirty="0" smtClean="0">
                <a:latin typeface="Calibri" panose="020F0502020204030204" pitchFamily="34" charset="0"/>
              </a:rPr>
              <a:t>Použití</a:t>
            </a:r>
            <a:r>
              <a:rPr lang="cs-CZ" sz="2400" b="0" i="1" cap="none" dirty="0" smtClean="0">
                <a:latin typeface="Calibri" panose="020F0502020204030204" pitchFamily="34" charset="0"/>
              </a:rPr>
              <a:t>:</a:t>
            </a:r>
            <a:r>
              <a:rPr lang="cs-CZ" sz="2400" b="0" cap="none" dirty="0" smtClean="0">
                <a:latin typeface="Calibri" panose="020F0502020204030204" pitchFamily="34" charset="0"/>
              </a:rPr>
              <a:t> </a:t>
            </a:r>
            <a:br>
              <a:rPr lang="cs-CZ" sz="2400" b="0" cap="none" dirty="0" smtClean="0">
                <a:latin typeface="Calibri" panose="020F0502020204030204" pitchFamily="34" charset="0"/>
              </a:rPr>
            </a:br>
            <a:r>
              <a:rPr lang="cs-CZ" sz="2400" b="0" cap="none" dirty="0" smtClean="0">
                <a:latin typeface="Calibri" panose="020F0502020204030204" pitchFamily="34" charset="0"/>
              </a:rPr>
              <a:t>pro nejpřesnější měření na největší vzdálenosti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59350" y="1041148"/>
            <a:ext cx="7772400" cy="2369873"/>
          </a:xfrm>
        </p:spPr>
        <p:txBody>
          <a:bodyPr/>
          <a:lstStyle/>
          <a:p>
            <a:r>
              <a:rPr lang="cs-CZ" sz="2800" b="1" dirty="0" err="1" smtClean="0"/>
              <a:t>Čtyřvodičové</a:t>
            </a:r>
            <a:r>
              <a:rPr lang="cs-CZ" sz="2800" b="1" dirty="0" smtClean="0"/>
              <a:t> zapojení</a:t>
            </a:r>
            <a:endParaRPr lang="cs-CZ" sz="2800" dirty="0" smtClean="0"/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Používá se u </a:t>
            </a:r>
            <a:r>
              <a:rPr lang="cs-CZ" sz="2400" i="1" dirty="0" smtClean="0">
                <a:latin typeface="Calibri" panose="020F0502020204030204" pitchFamily="34" charset="0"/>
              </a:rPr>
              <a:t>Pt100 </a:t>
            </a:r>
            <a:r>
              <a:rPr lang="cs-CZ" sz="2400" dirty="0" smtClean="0">
                <a:latin typeface="Calibri" panose="020F0502020204030204" pitchFamily="34" charset="0"/>
              </a:rPr>
              <a:t>s pomocnou (tzv. kompenzační) smyčkou. Dochází k úplné teplotní kompenzaci. Je zde odstraněn i vliv změny odporu vnitřního vedení (</a:t>
            </a:r>
            <a:r>
              <a:rPr lang="cs-CZ" sz="2400" i="1" dirty="0" err="1" smtClean="0">
                <a:latin typeface="Calibri" panose="020F0502020204030204" pitchFamily="34" charset="0"/>
              </a:rPr>
              <a:t>R</a:t>
            </a:r>
            <a:r>
              <a:rPr lang="cs-CZ" sz="2400" i="1" baseline="-25000" dirty="0" err="1" smtClean="0">
                <a:latin typeface="Calibri" panose="020F0502020204030204" pitchFamily="34" charset="0"/>
              </a:rPr>
              <a:t>vv</a:t>
            </a:r>
            <a:r>
              <a:rPr lang="cs-CZ" sz="2400" i="1" dirty="0" smtClean="0">
                <a:latin typeface="Calibri" panose="020F0502020204030204" pitchFamily="34" charset="0"/>
              </a:rPr>
              <a:t> = 1,5 až 5 </a:t>
            </a:r>
            <a:r>
              <a:rPr lang="en-US" sz="2400" dirty="0" smtClean="0">
                <a:latin typeface="Calibri" panose="020F0502020204030204" pitchFamily="34" charset="0"/>
              </a:rPr>
              <a:t>Ω</a:t>
            </a:r>
            <a:r>
              <a:rPr lang="cs-CZ" sz="2400" dirty="0" smtClean="0">
                <a:latin typeface="Calibri" panose="020F0502020204030204" pitchFamily="34" charset="0"/>
              </a:rPr>
              <a:t>) dle délky odporového teploměru (</a:t>
            </a:r>
            <a:r>
              <a:rPr lang="cs-CZ" sz="2400" i="1" dirty="0" smtClean="0">
                <a:latin typeface="Calibri" panose="020F0502020204030204" pitchFamily="34" charset="0"/>
              </a:rPr>
              <a:t>l = 160 až 1000 mm</a:t>
            </a:r>
            <a:r>
              <a:rPr lang="cs-CZ" sz="2400" dirty="0" smtClean="0">
                <a:latin typeface="Calibri" panose="020F0502020204030204" pitchFamily="34" charset="0"/>
              </a:rPr>
              <a:t>). </a:t>
            </a:r>
            <a:r>
              <a:rPr lang="cs-CZ" sz="2400" dirty="0">
                <a:latin typeface="Calibri" panose="020F0502020204030204" pitchFamily="34" charset="0"/>
              </a:rPr>
              <a:t>Vnitřní vedení je z chromniklu (</a:t>
            </a:r>
            <a:r>
              <a:rPr lang="cs-CZ" sz="2400" i="1" dirty="0" err="1">
                <a:latin typeface="Calibri" panose="020F0502020204030204" pitchFamily="34" charset="0"/>
              </a:rPr>
              <a:t>NiCr</a:t>
            </a:r>
            <a:r>
              <a:rPr lang="cs-CZ" sz="2400" i="1" dirty="0">
                <a:latin typeface="Calibri" panose="020F0502020204030204" pitchFamily="34" charset="0"/>
              </a:rPr>
              <a:t>)</a:t>
            </a:r>
            <a:r>
              <a:rPr lang="cs-CZ" sz="2400" dirty="0">
                <a:latin typeface="Calibri" panose="020F0502020204030204" pitchFamily="34" charset="0"/>
              </a:rPr>
              <a:t>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algn="just"/>
            <a:r>
              <a:rPr lang="cs-CZ" sz="2400" dirty="0" smtClean="0">
                <a:latin typeface="Calibri" panose="020F0502020204030204" pitchFamily="34" charset="0"/>
              </a:rPr>
              <a:t>Odpadá </a:t>
            </a:r>
            <a:r>
              <a:rPr lang="cs-CZ" sz="2400" dirty="0">
                <a:latin typeface="Calibri" panose="020F0502020204030204" pitchFamily="34" charset="0"/>
              </a:rPr>
              <a:t>potřeba justování vedení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313" y="2625505"/>
            <a:ext cx="3309639" cy="35942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11091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16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43878" y="570369"/>
            <a:ext cx="7793951" cy="3746380"/>
          </a:xfrm>
        </p:spPr>
        <p:txBody>
          <a:bodyPr/>
          <a:lstStyle/>
          <a:p>
            <a:r>
              <a:rPr lang="cs-CZ" sz="2800" b="1" dirty="0"/>
              <a:t>Vyvažovaný </a:t>
            </a:r>
            <a:r>
              <a:rPr lang="cs-CZ" sz="2800" b="1" dirty="0" smtClean="0"/>
              <a:t>můstek</a:t>
            </a:r>
          </a:p>
          <a:p>
            <a:pPr algn="just"/>
            <a:r>
              <a:rPr lang="cs-CZ" sz="2200" dirty="0">
                <a:latin typeface="Calibri" panose="020F0502020204030204" pitchFamily="34" charset="0"/>
              </a:rPr>
              <a:t>V diagonále můstku je zapojen zesilovač, který zesiluje napětí při rozvážení můstku (při změně teploty). Tímto napětím je ovládán servomotor </a:t>
            </a:r>
            <a:r>
              <a:rPr lang="cs-CZ" sz="2200" i="1" dirty="0">
                <a:latin typeface="Calibri" panose="020F0502020204030204" pitchFamily="34" charset="0"/>
              </a:rPr>
              <a:t>SM</a:t>
            </a:r>
            <a:r>
              <a:rPr lang="cs-CZ" sz="2200" dirty="0">
                <a:latin typeface="Calibri" panose="020F0502020204030204" pitchFamily="34" charset="0"/>
              </a:rPr>
              <a:t>, který pohybuje jezdcem měřicího potenciometru takovým směrem, aby došlo k vyvážení můstku. Tím napětí na diagonále zanikne a motorek se přestane točit. Poloha jezdce je úměrná velikosti měřené teploty. </a:t>
            </a:r>
            <a:r>
              <a:rPr lang="cs-CZ" sz="2200" dirty="0" smtClean="0">
                <a:latin typeface="Calibri" panose="020F0502020204030204" pitchFamily="34" charset="0"/>
              </a:rPr>
              <a:t>Jezdec </a:t>
            </a:r>
            <a:r>
              <a:rPr lang="cs-CZ" sz="2200" dirty="0">
                <a:latin typeface="Calibri" panose="020F0502020204030204" pitchFamily="34" charset="0"/>
              </a:rPr>
              <a:t>je spojen s ukazovací ručkou nebo zapisovacím pérkem.</a:t>
            </a:r>
          </a:p>
          <a:p>
            <a:pPr algn="just"/>
            <a:r>
              <a:rPr lang="cs-CZ" sz="2200" i="1" u="sng" dirty="0">
                <a:latin typeface="Calibri" panose="020F0502020204030204" pitchFamily="34" charset="0"/>
              </a:rPr>
              <a:t>Použití</a:t>
            </a:r>
            <a:r>
              <a:rPr lang="cs-CZ" sz="2200" i="1" dirty="0" smtClean="0">
                <a:latin typeface="Calibri" panose="020F0502020204030204" pitchFamily="34" charset="0"/>
              </a:rPr>
              <a:t>:</a:t>
            </a:r>
          </a:p>
          <a:p>
            <a:pPr algn="just"/>
            <a:r>
              <a:rPr lang="cs-CZ" sz="2200" dirty="0" smtClean="0">
                <a:latin typeface="Calibri" panose="020F0502020204030204" pitchFamily="34" charset="0"/>
              </a:rPr>
              <a:t>např. u kompenzačních zapisovačů</a:t>
            </a:r>
            <a:endParaRPr lang="cs-CZ" sz="2200" dirty="0">
              <a:latin typeface="Calibri" panose="020F050202020403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026" y="3197654"/>
            <a:ext cx="3430429" cy="3229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126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563453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15636" y="1358020"/>
            <a:ext cx="7641126" cy="4128379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Dvouvodičové </a:t>
            </a:r>
            <a:r>
              <a:rPr lang="cs-CZ" i="1" dirty="0">
                <a:latin typeface="Calibri" panose="020F0502020204030204" pitchFamily="34" charset="0"/>
              </a:rPr>
              <a:t>a </a:t>
            </a:r>
            <a:r>
              <a:rPr lang="cs-CZ" i="1" dirty="0" err="1">
                <a:latin typeface="Calibri" panose="020F0502020204030204" pitchFamily="34" charset="0"/>
              </a:rPr>
              <a:t>třívodičové</a:t>
            </a:r>
            <a:r>
              <a:rPr lang="cs-CZ" i="1" dirty="0">
                <a:latin typeface="Calibri" panose="020F0502020204030204" pitchFamily="34" charset="0"/>
              </a:rPr>
              <a:t> </a:t>
            </a:r>
            <a:r>
              <a:rPr lang="cs-CZ" i="1" dirty="0" smtClean="0">
                <a:latin typeface="Calibri" panose="020F0502020204030204" pitchFamily="34" charset="0"/>
              </a:rPr>
              <a:t>můstkové zapojení Pt100 – </a:t>
            </a:r>
            <a:r>
              <a:rPr lang="cs-CZ" i="1" dirty="0">
                <a:latin typeface="Calibri" panose="020F0502020204030204" pitchFamily="34" charset="0"/>
              </a:rPr>
              <a:t>výhody, nevýhody, použití (kde se mohou </a:t>
            </a:r>
            <a:r>
              <a:rPr lang="cs-CZ" i="1" dirty="0" smtClean="0">
                <a:latin typeface="Calibri" panose="020F0502020204030204" pitchFamily="34" charset="0"/>
              </a:rPr>
              <a:t>použít a proč)?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>
                <a:latin typeface="Calibri" panose="020F0502020204030204" pitchFamily="34" charset="0"/>
              </a:rPr>
              <a:t>Jak velký odpor musí mít justovací cívka </a:t>
            </a:r>
            <a:r>
              <a:rPr lang="cs-CZ" i="1" dirty="0" err="1">
                <a:latin typeface="Calibri" panose="020F0502020204030204" pitchFamily="34" charset="0"/>
              </a:rPr>
              <a:t>R</a:t>
            </a:r>
            <a:r>
              <a:rPr lang="cs-CZ" i="1" baseline="-25000" dirty="0" err="1">
                <a:latin typeface="Calibri" panose="020F0502020204030204" pitchFamily="34" charset="0"/>
              </a:rPr>
              <a:t>j</a:t>
            </a:r>
            <a:r>
              <a:rPr lang="cs-CZ" i="1" baseline="-25000" dirty="0">
                <a:latin typeface="Calibri" panose="020F0502020204030204" pitchFamily="34" charset="0"/>
              </a:rPr>
              <a:t> </a:t>
            </a:r>
            <a:r>
              <a:rPr lang="cs-CZ" i="1" dirty="0">
                <a:latin typeface="Calibri" panose="020F0502020204030204" pitchFamily="34" charset="0"/>
              </a:rPr>
              <a:t>, jestliže odporový teploměr Pt100 je vzdálen od zapisovacího přístroje 185 m? </a:t>
            </a:r>
            <a:r>
              <a:rPr lang="cs-CZ" i="1" dirty="0" smtClean="0">
                <a:latin typeface="Calibri" panose="020F0502020204030204" pitchFamily="34" charset="0"/>
              </a:rPr>
              <a:t>Vedení </a:t>
            </a:r>
            <a:r>
              <a:rPr lang="cs-CZ" i="1" dirty="0">
                <a:latin typeface="Calibri" panose="020F0502020204030204" pitchFamily="34" charset="0"/>
              </a:rPr>
              <a:t>je </a:t>
            </a:r>
            <a:r>
              <a:rPr lang="cs-CZ" i="1" dirty="0" err="1">
                <a:latin typeface="Calibri" panose="020F0502020204030204" pitchFamily="34" charset="0"/>
              </a:rPr>
              <a:t>třívodičové</a:t>
            </a:r>
            <a:r>
              <a:rPr lang="cs-CZ" i="1" dirty="0">
                <a:latin typeface="Calibri" panose="020F0502020204030204" pitchFamily="34" charset="0"/>
              </a:rPr>
              <a:t>, měděné, o průměru 1,35 mm.</a:t>
            </a:r>
            <a:endParaRPr lang="cs-CZ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Jak </a:t>
            </a:r>
            <a:r>
              <a:rPr lang="cs-CZ" i="1" dirty="0">
                <a:latin typeface="Calibri" panose="020F0502020204030204" pitchFamily="34" charset="0"/>
              </a:rPr>
              <a:t>velký odpor musí mít justovací cívka </a:t>
            </a:r>
            <a:r>
              <a:rPr lang="cs-CZ" i="1" dirty="0" err="1">
                <a:latin typeface="Calibri" panose="020F0502020204030204" pitchFamily="34" charset="0"/>
              </a:rPr>
              <a:t>R</a:t>
            </a:r>
            <a:r>
              <a:rPr lang="cs-CZ" i="1" baseline="-25000" dirty="0" err="1">
                <a:latin typeface="Calibri" panose="020F0502020204030204" pitchFamily="34" charset="0"/>
              </a:rPr>
              <a:t>j</a:t>
            </a:r>
            <a:r>
              <a:rPr lang="cs-CZ" i="1" baseline="-25000" dirty="0">
                <a:latin typeface="Calibri" panose="020F0502020204030204" pitchFamily="34" charset="0"/>
              </a:rPr>
              <a:t> </a:t>
            </a:r>
            <a:r>
              <a:rPr lang="cs-CZ" i="1" dirty="0">
                <a:latin typeface="Calibri" panose="020F0502020204030204" pitchFamily="34" charset="0"/>
              </a:rPr>
              <a:t>, jestliže odporový teploměr Pt100 je vzdálen od zapisovacího přístroje 235 m? Vedení je dvouvodičové, měděné, o průřezu 1,5 mm</a:t>
            </a:r>
            <a:r>
              <a:rPr lang="cs-CZ" i="1" baseline="30000" dirty="0">
                <a:latin typeface="Calibri" panose="020F0502020204030204" pitchFamily="34" charset="0"/>
              </a:rPr>
              <a:t>2</a:t>
            </a:r>
            <a:r>
              <a:rPr lang="cs-CZ" i="1" dirty="0">
                <a:latin typeface="Calibri" panose="020F0502020204030204" pitchFamily="34" charset="0"/>
              </a:rPr>
              <a:t> .</a:t>
            </a:r>
            <a:endParaRPr lang="cs-CZ" dirty="0">
              <a:latin typeface="Calibri" panose="020F0502020204030204" pitchFamily="34" charset="0"/>
            </a:endParaRPr>
          </a:p>
          <a:p>
            <a:pPr marL="457200" indent="-457200" algn="just">
              <a:buFont typeface="+mj-lt"/>
              <a:buAutoNum type="arabicPeriod"/>
            </a:pPr>
            <a:r>
              <a:rPr lang="cs-CZ" i="1" dirty="0" smtClean="0">
                <a:latin typeface="Calibri" panose="020F0502020204030204" pitchFamily="34" charset="0"/>
              </a:rPr>
              <a:t>Jak </a:t>
            </a:r>
            <a:r>
              <a:rPr lang="cs-CZ" i="1" dirty="0">
                <a:latin typeface="Calibri" panose="020F0502020204030204" pitchFamily="34" charset="0"/>
              </a:rPr>
              <a:t>daleko od vyhodnocovacího přístroje mohu umístit odporový  teploměr Pt100, jestli-že použiji </a:t>
            </a:r>
            <a:r>
              <a:rPr lang="cs-CZ" i="1" dirty="0" err="1">
                <a:latin typeface="Calibri" panose="020F0502020204030204" pitchFamily="34" charset="0"/>
              </a:rPr>
              <a:t>Cu</a:t>
            </a:r>
            <a:r>
              <a:rPr lang="cs-CZ" i="1" dirty="0">
                <a:latin typeface="Calibri" panose="020F0502020204030204" pitchFamily="34" charset="0"/>
              </a:rPr>
              <a:t> vodiče o průměru 1,35 mm? Zapojení bude </a:t>
            </a:r>
            <a:r>
              <a:rPr lang="cs-CZ" i="1" dirty="0" err="1">
                <a:latin typeface="Calibri" panose="020F0502020204030204" pitchFamily="34" charset="0"/>
              </a:rPr>
              <a:t>třívodičové</a:t>
            </a:r>
            <a:r>
              <a:rPr lang="cs-CZ" i="1" dirty="0" smtClean="0">
                <a:latin typeface="Calibri" panose="020F0502020204030204" pitchFamily="34" charset="0"/>
              </a:rPr>
              <a:t>.</a:t>
            </a:r>
            <a:endParaRPr lang="cs-CZ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3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77480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3159659" y="2500213"/>
            <a:ext cx="28246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indent="0" algn="l">
              <a:lnSpc>
                <a:spcPct val="150000"/>
              </a:lnSpc>
              <a:buFontTx/>
              <a:buNone/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i obrázky vlastní</a:t>
            </a:r>
            <a:endParaRPr lang="cs-CZ" altLang="cs-CZ" sz="2400" b="1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5445</TotalTime>
  <Words>549</Words>
  <Application>Microsoft Office PowerPoint</Application>
  <PresentationFormat>Předvádění na obrazovce (4:3)</PresentationFormat>
  <Paragraphs>77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STŘEDNÍ ŠKOLA STAVEBNÍ A TECHNICKÁ Ústí nad Labem, Čelakovského 5, příspěvková organizace Páteřní škola Ústeckého kraje</vt:lpstr>
      <vt:lpstr>MECHATRONIKA</vt:lpstr>
      <vt:lpstr>Prezentace aplikace PowerPoint</vt:lpstr>
      <vt:lpstr>Prezentace aplikace PowerPoint</vt:lpstr>
      <vt:lpstr>Prezentace aplikace PowerPoint</vt:lpstr>
      <vt:lpstr>Použití:  pro nejpřesnější měření na největší vzdálenosti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214</cp:revision>
  <dcterms:created xsi:type="dcterms:W3CDTF">2006-12-09T22:12:50Z</dcterms:created>
  <dcterms:modified xsi:type="dcterms:W3CDTF">2014-01-07T13:43:17Z</dcterms:modified>
</cp:coreProperties>
</file>