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</p:sldMasterIdLst>
  <p:sldIdLst>
    <p:sldId id="275" r:id="rId3"/>
    <p:sldId id="256" r:id="rId4"/>
    <p:sldId id="257" r:id="rId5"/>
    <p:sldId id="273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4" r:id="rId14"/>
    <p:sldId id="270" r:id="rId15"/>
    <p:sldId id="271" r:id="rId16"/>
    <p:sldId id="272" r:id="rId17"/>
    <p:sldId id="276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60" autoAdjust="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3227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7427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88637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3813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53751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6691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8997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6459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79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27604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343070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29308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14688AB-915E-4F5A-AA70-D7EA3690626C}" type="datetimeFigureOut">
              <a:rPr lang="cs-CZ" smtClean="0"/>
              <a:t>6.1.2014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8F034567-2E0E-4CC4-9EBD-B4D32DB1547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omer_British_Museum.jpg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8" name="Picture 10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7524750" y="549275"/>
            <a:ext cx="503238" cy="48895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45791" dir="3378596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935596" y="1844824"/>
            <a:ext cx="7272808" cy="4392637"/>
          </a:xfrm>
        </p:spPr>
        <p:txBody>
          <a:bodyPr>
            <a:normAutofit/>
          </a:bodyPr>
          <a:lstStyle/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ŠKOLA:		Gymnázium, Tanvald, Školní 305, příspěvková 		organizace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ČÍSLO ŠABLONY:	III/2 Inovace a zkvalitnění výuky </a:t>
            </a:r>
            <a:r>
              <a:rPr lang="cs-CZ" sz="1400" dirty="0" smtClean="0">
                <a:solidFill>
                  <a:schemeClr val="tx1"/>
                </a:solidFill>
              </a:rPr>
              <a:t>prostřednictvím ICT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AUTOR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        Mgr. Hana KEPROVÁ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TEMATICKÁ OBLAST</a:t>
            </a:r>
            <a:r>
              <a:rPr lang="cs-CZ" sz="1400" dirty="0" smtClean="0">
                <a:solidFill>
                  <a:schemeClr val="tx1"/>
                </a:solidFill>
              </a:rPr>
              <a:t>:         </a:t>
            </a:r>
            <a:r>
              <a:rPr lang="cs-CZ" sz="1400" dirty="0">
                <a:solidFill>
                  <a:schemeClr val="tx1"/>
                </a:solidFill>
              </a:rPr>
              <a:t>ČESKÝ JAZYK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NÁZEV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HOMÉR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POŘADOVÉ </a:t>
            </a:r>
            <a:r>
              <a:rPr lang="cs-CZ" sz="1400" dirty="0">
                <a:solidFill>
                  <a:schemeClr val="tx1"/>
                </a:solidFill>
              </a:rPr>
              <a:t>ČÍSLO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14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KÓD </a:t>
            </a:r>
            <a:r>
              <a:rPr lang="cs-CZ" sz="1400" dirty="0" err="1">
                <a:solidFill>
                  <a:schemeClr val="tx1"/>
                </a:solidFill>
              </a:rPr>
              <a:t>DUMu</a:t>
            </a:r>
            <a:r>
              <a:rPr lang="cs-CZ" sz="1400" dirty="0" smtClean="0">
                <a:solidFill>
                  <a:schemeClr val="tx1"/>
                </a:solidFill>
              </a:rPr>
              <a:t>:                        HK_CJ1R_14 </a:t>
            </a: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DATUM TVORBY:               24.10.2013</a:t>
            </a:r>
            <a:endParaRPr lang="cs-CZ" sz="1400" b="1" dirty="0" smtClean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ANOTACE </a:t>
            </a:r>
            <a:r>
              <a:rPr lang="cs-CZ" sz="1400" dirty="0">
                <a:solidFill>
                  <a:schemeClr val="tx1"/>
                </a:solidFill>
              </a:rPr>
              <a:t>(ROČNÍK</a:t>
            </a:r>
            <a:r>
              <a:rPr lang="cs-CZ" sz="1400" dirty="0" smtClean="0">
                <a:solidFill>
                  <a:schemeClr val="tx1"/>
                </a:solidFill>
              </a:rPr>
              <a:t>):         1.ročník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 Prezentace si klade za cíl seznámit žáky s nejznámějším starověkým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řeckým spisovatelem Homérem a jeho díly.  Podpoří výklad kombinovaný </a:t>
            </a: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 </a:t>
            </a:r>
            <a:r>
              <a:rPr lang="cs-CZ" sz="1400" dirty="0" smtClean="0">
                <a:solidFill>
                  <a:schemeClr val="tx1"/>
                </a:solidFill>
              </a:rPr>
              <a:t>                                             s řízeným dialogem, kdy učitel využije poznatků, které žáci už znají. </a:t>
            </a: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endParaRPr lang="cs-CZ" sz="1400" dirty="0">
              <a:solidFill>
                <a:schemeClr val="tx1"/>
              </a:solidFill>
            </a:endParaRPr>
          </a:p>
          <a:p>
            <a:pPr algn="l">
              <a:lnSpc>
                <a:spcPct val="80000"/>
              </a:lnSpc>
            </a:pPr>
            <a:r>
              <a:rPr lang="cs-CZ" sz="1400" dirty="0">
                <a:solidFill>
                  <a:schemeClr val="tx1"/>
                </a:solidFill>
              </a:rPr>
              <a:t>METODICKÝ </a:t>
            </a:r>
            <a:r>
              <a:rPr lang="cs-CZ" sz="1400">
                <a:solidFill>
                  <a:schemeClr val="tx1"/>
                </a:solidFill>
              </a:rPr>
              <a:t>POKYN</a:t>
            </a:r>
            <a:r>
              <a:rPr lang="cs-CZ" sz="1400" smtClean="0">
                <a:solidFill>
                  <a:schemeClr val="tx1"/>
                </a:solidFill>
              </a:rPr>
              <a:t>:    ----</a:t>
            </a:r>
            <a:endParaRPr lang="cs-CZ" sz="1400" dirty="0">
              <a:solidFill>
                <a:schemeClr val="tx1"/>
              </a:solidFill>
            </a:endParaRPr>
          </a:p>
        </p:txBody>
      </p:sp>
      <p:pic>
        <p:nvPicPr>
          <p:cNvPr id="2052" name="obrázek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260350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5372100" y="319088"/>
            <a:ext cx="544513" cy="596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endParaRPr lang="cs-CZ"/>
          </a:p>
        </p:txBody>
      </p:sp>
      <p:sp>
        <p:nvSpPr>
          <p:cNvPr id="2055" name="Rectangle 7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2056" name="Rectangle 8"/>
          <p:cNvSpPr>
            <a:spLocks noChangeArrowheads="1"/>
          </p:cNvSpPr>
          <p:nvPr/>
        </p:nvSpPr>
        <p:spPr bwMode="auto">
          <a:xfrm>
            <a:off x="0" y="0"/>
            <a:ext cx="0" cy="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057" name="Rectangle 9"/>
          <p:cNvSpPr>
            <a:spLocks noChangeArrowheads="1"/>
          </p:cNvSpPr>
          <p:nvPr/>
        </p:nvSpPr>
        <p:spPr bwMode="auto">
          <a:xfrm>
            <a:off x="0" y="352425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20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HOMÉR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984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Řecká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Období řecké literatury</a:t>
            </a:r>
            <a:r>
              <a:rPr lang="cs-CZ" sz="2400" dirty="0" smtClean="0"/>
              <a:t>:</a:t>
            </a:r>
          </a:p>
          <a:p>
            <a:r>
              <a:rPr lang="cs-CZ" sz="2400" b="1" dirty="0" smtClean="0"/>
              <a:t>archaické</a:t>
            </a:r>
            <a:r>
              <a:rPr lang="cs-CZ" sz="2400" dirty="0" smtClean="0"/>
              <a:t> (9.-6.st.př.n.l.)</a:t>
            </a:r>
          </a:p>
          <a:p>
            <a:endParaRPr lang="cs-CZ" sz="2400" dirty="0"/>
          </a:p>
          <a:p>
            <a:r>
              <a:rPr lang="cs-CZ" sz="2400" dirty="0" smtClean="0"/>
              <a:t>lidová slovesnost</a:t>
            </a:r>
          </a:p>
          <a:p>
            <a:r>
              <a:rPr lang="cs-CZ" sz="2400" dirty="0" smtClean="0"/>
              <a:t>hlavně </a:t>
            </a:r>
            <a:r>
              <a:rPr lang="cs-CZ" sz="2400" dirty="0" smtClean="0">
                <a:solidFill>
                  <a:srgbClr val="FFC000"/>
                </a:solidFill>
              </a:rPr>
              <a:t>epika</a:t>
            </a:r>
            <a:r>
              <a:rPr lang="cs-CZ" sz="2400" dirty="0" smtClean="0"/>
              <a:t> </a:t>
            </a:r>
          </a:p>
          <a:p>
            <a:r>
              <a:rPr lang="cs-CZ" sz="2400" dirty="0" smtClean="0"/>
              <a:t>potulní pěvci (</a:t>
            </a:r>
            <a:r>
              <a:rPr lang="cs-CZ" sz="2400" dirty="0" err="1" smtClean="0"/>
              <a:t>aoidi</a:t>
            </a:r>
            <a:r>
              <a:rPr lang="cs-CZ" sz="2400" dirty="0" smtClean="0"/>
              <a:t>) a recitátoři (</a:t>
            </a:r>
            <a:r>
              <a:rPr lang="cs-CZ" sz="2400" dirty="0" err="1" smtClean="0"/>
              <a:t>rapsodi</a:t>
            </a:r>
            <a:r>
              <a:rPr lang="cs-CZ" sz="2400" dirty="0" smtClean="0"/>
              <a:t>)</a:t>
            </a:r>
          </a:p>
          <a:p>
            <a:endParaRPr lang="cs-CZ" sz="2400" dirty="0" smtClean="0"/>
          </a:p>
          <a:p>
            <a:r>
              <a:rPr lang="cs-CZ" sz="2400" dirty="0" smtClean="0"/>
              <a:t>příběhy obměňovány, doplňovány </a:t>
            </a:r>
          </a:p>
          <a:p>
            <a:pPr marL="118872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⇒ 2 eposy</a:t>
            </a:r>
          </a:p>
          <a:p>
            <a:pPr marL="118872" indent="0">
              <a:buNone/>
            </a:pP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98754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04864"/>
            <a:ext cx="4038600" cy="4192888"/>
          </a:xfrm>
        </p:spPr>
        <p:txBody>
          <a:bodyPr/>
          <a:lstStyle/>
          <a:p>
            <a:r>
              <a:rPr lang="cs-CZ" sz="2400" dirty="0"/>
              <a:t>asi 8.st.př.n.l</a:t>
            </a:r>
            <a:r>
              <a:rPr lang="cs-CZ" sz="2400" dirty="0" smtClean="0"/>
              <a:t>.</a:t>
            </a:r>
          </a:p>
          <a:p>
            <a:endParaRPr lang="cs-CZ" sz="2400" dirty="0"/>
          </a:p>
          <a:p>
            <a:r>
              <a:rPr lang="cs-CZ" sz="2400" dirty="0"/>
              <a:t>údajný autor 2 </a:t>
            </a:r>
            <a:r>
              <a:rPr lang="cs-CZ" sz="2400" dirty="0" smtClean="0"/>
              <a:t>eposů</a:t>
            </a:r>
          </a:p>
          <a:p>
            <a:endParaRPr lang="cs-CZ" sz="2400" dirty="0"/>
          </a:p>
          <a:p>
            <a:r>
              <a:rPr lang="cs-CZ" sz="2400" dirty="0" smtClean="0"/>
              <a:t>ILLIAS, ODYSSEA</a:t>
            </a:r>
            <a:endParaRPr lang="cs-CZ" sz="2400" dirty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484784"/>
            <a:ext cx="4155740" cy="5238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010261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 - ILLIAS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916832"/>
            <a:ext cx="7931224" cy="448396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konec 8.st.př.n.l.</a:t>
            </a:r>
          </a:p>
          <a:p>
            <a:r>
              <a:rPr lang="cs-CZ" sz="2400" dirty="0" smtClean="0"/>
              <a:t>(</a:t>
            </a:r>
            <a:r>
              <a:rPr lang="cs-CZ" sz="2400" dirty="0" err="1" smtClean="0"/>
              <a:t>Illion</a:t>
            </a:r>
            <a:r>
              <a:rPr lang="cs-CZ" sz="2400" dirty="0" smtClean="0"/>
              <a:t> = </a:t>
            </a:r>
            <a:r>
              <a:rPr lang="cs-CZ" sz="2400" dirty="0" err="1" smtClean="0"/>
              <a:t>Trója</a:t>
            </a:r>
            <a:r>
              <a:rPr lang="cs-CZ" sz="2400" dirty="0" smtClean="0"/>
              <a:t>)</a:t>
            </a:r>
          </a:p>
          <a:p>
            <a:r>
              <a:rPr lang="cs-CZ" sz="2400" dirty="0" smtClean="0"/>
              <a:t>veršovaný epos </a:t>
            </a:r>
          </a:p>
          <a:p>
            <a:r>
              <a:rPr lang="cs-CZ" sz="2400" dirty="0" smtClean="0"/>
              <a:t>24 zpěvů, 15 000 veršů</a:t>
            </a:r>
          </a:p>
          <a:p>
            <a:r>
              <a:rPr lang="cs-CZ" sz="2400" dirty="0" smtClean="0"/>
              <a:t>odraz skutečné události i fantazie</a:t>
            </a:r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O jakou událost se jednalo?</a:t>
            </a:r>
          </a:p>
          <a:p>
            <a:endParaRPr lang="cs-CZ" sz="2800" dirty="0"/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7035" y="4468075"/>
            <a:ext cx="1008112" cy="9410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945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 - ILLIAS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1775191"/>
            <a:ext cx="7283151" cy="4625609"/>
          </a:xfrm>
        </p:spPr>
        <p:txBody>
          <a:bodyPr/>
          <a:lstStyle/>
          <a:p>
            <a:endParaRPr lang="cs-CZ" dirty="0" smtClean="0"/>
          </a:p>
          <a:p>
            <a:r>
              <a:rPr lang="cs-CZ" sz="2400" dirty="0" smtClean="0"/>
              <a:t>trojská válka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Kdo a proč proti sobě bojoval?</a:t>
            </a:r>
          </a:p>
          <a:p>
            <a:endParaRPr lang="cs-CZ" sz="24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772816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Obrázek 4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182" y="4293096"/>
            <a:ext cx="1008112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945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 - ILLIAS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775191"/>
            <a:ext cx="7571184" cy="4625609"/>
          </a:xfrm>
        </p:spPr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/>
          </a:p>
          <a:p>
            <a:endParaRPr lang="cs-CZ" sz="2800" dirty="0" smtClean="0"/>
          </a:p>
          <a:p>
            <a:r>
              <a:rPr lang="cs-CZ" sz="2400" dirty="0" smtClean="0"/>
              <a:t>Řekové </a:t>
            </a:r>
            <a:r>
              <a:rPr lang="cs-CZ" sz="2400" dirty="0" err="1" smtClean="0"/>
              <a:t>aTrójané</a:t>
            </a:r>
            <a:endParaRPr lang="cs-CZ" sz="2400" dirty="0" smtClean="0"/>
          </a:p>
          <a:p>
            <a:r>
              <a:rPr lang="cs-CZ" sz="2400" dirty="0" smtClean="0"/>
              <a:t>odloudění Heleny (manželky  spartského krále) Paridem (synem trojského krále)</a:t>
            </a:r>
            <a:endParaRPr lang="cs-CZ" sz="2400" dirty="0"/>
          </a:p>
          <a:p>
            <a:r>
              <a:rPr lang="cs-CZ" sz="2400" dirty="0" smtClean="0"/>
              <a:t>v eposu není  (všeobecně známý příběh)</a:t>
            </a:r>
            <a:endParaRPr lang="cs-CZ" sz="24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72816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95945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 - ILLIAS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775191"/>
            <a:ext cx="7931224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Postavy</a:t>
            </a:r>
            <a:r>
              <a:rPr lang="cs-CZ" sz="2400" dirty="0" smtClean="0">
                <a:solidFill>
                  <a:srgbClr val="FFC000"/>
                </a:solidFill>
              </a:rPr>
              <a:t>:</a:t>
            </a:r>
          </a:p>
          <a:p>
            <a:pPr marL="118872" indent="0">
              <a:buNone/>
            </a:pPr>
            <a:endParaRPr lang="cs-CZ" sz="2400" dirty="0" smtClean="0">
              <a:solidFill>
                <a:srgbClr val="FFC000"/>
              </a:solidFill>
            </a:endParaRPr>
          </a:p>
          <a:p>
            <a:r>
              <a:rPr lang="cs-CZ" sz="2400" dirty="0" smtClean="0">
                <a:solidFill>
                  <a:srgbClr val="FFC000"/>
                </a:solidFill>
              </a:rPr>
              <a:t>Paris a Helena</a:t>
            </a:r>
          </a:p>
          <a:p>
            <a:r>
              <a:rPr lang="cs-CZ" sz="2400" dirty="0" smtClean="0"/>
              <a:t>spartský král </a:t>
            </a:r>
            <a:r>
              <a:rPr lang="cs-CZ" sz="2400" dirty="0" err="1" smtClean="0">
                <a:solidFill>
                  <a:srgbClr val="FFC000"/>
                </a:solidFill>
              </a:rPr>
              <a:t>Ménelaos</a:t>
            </a:r>
            <a:endParaRPr lang="cs-CZ" sz="2400" dirty="0" smtClean="0">
              <a:solidFill>
                <a:srgbClr val="FFC000"/>
              </a:solidFill>
            </a:endParaRPr>
          </a:p>
          <a:p>
            <a:r>
              <a:rPr lang="cs-CZ" sz="2400" dirty="0" smtClean="0"/>
              <a:t>vůdce řecké výpravy </a:t>
            </a:r>
            <a:r>
              <a:rPr lang="cs-CZ" sz="2400" dirty="0" err="1" smtClean="0">
                <a:solidFill>
                  <a:srgbClr val="FFC000"/>
                </a:solidFill>
              </a:rPr>
              <a:t>Agamémnon</a:t>
            </a:r>
            <a:endParaRPr lang="cs-CZ" sz="2400" dirty="0" smtClean="0">
              <a:solidFill>
                <a:srgbClr val="FFC000"/>
              </a:solidFill>
            </a:endParaRPr>
          </a:p>
          <a:p>
            <a:r>
              <a:rPr lang="cs-CZ" sz="2400" dirty="0" smtClean="0"/>
              <a:t>spartský hrdina </a:t>
            </a:r>
            <a:r>
              <a:rPr lang="cs-CZ" sz="2400" dirty="0" smtClean="0">
                <a:solidFill>
                  <a:srgbClr val="FFC000"/>
                </a:solidFill>
              </a:rPr>
              <a:t>Achilles</a:t>
            </a:r>
          </a:p>
          <a:p>
            <a:r>
              <a:rPr lang="cs-CZ" sz="2400" dirty="0" smtClean="0"/>
              <a:t>věrný přítel Achilla </a:t>
            </a:r>
            <a:r>
              <a:rPr lang="cs-CZ" sz="2400" dirty="0" err="1" smtClean="0">
                <a:solidFill>
                  <a:srgbClr val="FFC000"/>
                </a:solidFill>
              </a:rPr>
              <a:t>Patrokles</a:t>
            </a:r>
            <a:endParaRPr lang="cs-CZ" sz="2400" dirty="0" smtClean="0">
              <a:solidFill>
                <a:srgbClr val="FFC000"/>
              </a:solidFill>
            </a:endParaRPr>
          </a:p>
          <a:p>
            <a:r>
              <a:rPr lang="cs-CZ" sz="2400" dirty="0" smtClean="0"/>
              <a:t>trojský hrdina </a:t>
            </a:r>
            <a:r>
              <a:rPr lang="cs-CZ" sz="2400" dirty="0" smtClean="0">
                <a:solidFill>
                  <a:srgbClr val="FFC000"/>
                </a:solidFill>
              </a:rPr>
              <a:t>Hektor</a:t>
            </a:r>
          </a:p>
          <a:p>
            <a:endParaRPr lang="cs-CZ" sz="2400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9454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 - ILLIAS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775191"/>
            <a:ext cx="7787208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Děj:</a:t>
            </a:r>
          </a:p>
          <a:p>
            <a:r>
              <a:rPr lang="cs-CZ" sz="2400" dirty="0" smtClean="0"/>
              <a:t>posledních 51 dnů desetileté trojské války</a:t>
            </a:r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Jak trojská válka dopadla?</a:t>
            </a:r>
          </a:p>
          <a:p>
            <a:endParaRPr lang="cs-CZ" sz="2400" b="1" dirty="0">
              <a:solidFill>
                <a:srgbClr val="FF0000"/>
              </a:solidFill>
            </a:endParaRPr>
          </a:p>
          <a:p>
            <a:endParaRPr lang="cs-CZ" sz="2800" dirty="0" smtClean="0"/>
          </a:p>
          <a:p>
            <a:endParaRPr lang="cs-CZ" sz="2800" dirty="0"/>
          </a:p>
          <a:p>
            <a:endParaRPr lang="cs-CZ" sz="2800" dirty="0"/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991" y="3789040"/>
            <a:ext cx="1008112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523542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 - ILLIAS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75656" y="1775191"/>
            <a:ext cx="7211144" cy="4625609"/>
          </a:xfrm>
        </p:spPr>
        <p:txBody>
          <a:bodyPr/>
          <a:lstStyle/>
          <a:p>
            <a:endParaRPr lang="cs-CZ" sz="2800" dirty="0" smtClean="0"/>
          </a:p>
          <a:p>
            <a:r>
              <a:rPr lang="cs-CZ" sz="2400" dirty="0" smtClean="0"/>
              <a:t>během 9 let střídavé úspěchy</a:t>
            </a:r>
          </a:p>
          <a:p>
            <a:r>
              <a:rPr lang="cs-CZ" sz="2400" dirty="0" smtClean="0"/>
              <a:t>lest – dřevěný kůň</a:t>
            </a:r>
          </a:p>
          <a:p>
            <a:r>
              <a:rPr lang="cs-CZ" sz="2400" dirty="0" smtClean="0"/>
              <a:t>Dobytí </a:t>
            </a:r>
            <a:r>
              <a:rPr lang="cs-CZ" sz="2400" dirty="0" err="1" smtClean="0"/>
              <a:t>Tróje</a:t>
            </a:r>
            <a:r>
              <a:rPr lang="cs-CZ" sz="2400" dirty="0" smtClean="0"/>
              <a:t>, vítězství Řeků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b="1" dirty="0" smtClean="0">
                <a:solidFill>
                  <a:srgbClr val="FF0000"/>
                </a:solidFill>
              </a:rPr>
              <a:t>Co víte o Achillovi?</a:t>
            </a:r>
            <a:endParaRPr lang="cs-CZ" sz="2400" b="1" dirty="0">
              <a:solidFill>
                <a:srgbClr val="FF0000"/>
              </a:solidFill>
            </a:endParaRPr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9" y="1556792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5" name="Obrázek 4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805" y="4581128"/>
            <a:ext cx="1008112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517587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 - ILLIAS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1775191"/>
            <a:ext cx="6984776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Achilles</a:t>
            </a:r>
          </a:p>
          <a:p>
            <a:pPr marL="118872" indent="0"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dirty="0" smtClean="0"/>
              <a:t>spartský hrdina</a:t>
            </a:r>
          </a:p>
          <a:p>
            <a:r>
              <a:rPr lang="cs-CZ" sz="2400" dirty="0" smtClean="0"/>
              <a:t>nezranitelný bojovník</a:t>
            </a:r>
          </a:p>
          <a:p>
            <a:r>
              <a:rPr lang="cs-CZ" sz="2400" dirty="0" smtClean="0"/>
              <a:t>porazil trojského hrdinu Hektora</a:t>
            </a:r>
          </a:p>
          <a:p>
            <a:r>
              <a:rPr lang="cs-CZ" sz="2400" dirty="0" smtClean="0"/>
              <a:t>sám se vítězství Řeků nedožil, byl zasažen šípem do paty</a:t>
            </a:r>
          </a:p>
          <a:p>
            <a:endParaRPr lang="cs-CZ" sz="2400" dirty="0" smtClean="0"/>
          </a:p>
          <a:p>
            <a:r>
              <a:rPr lang="cs-CZ" sz="2400" dirty="0" smtClean="0">
                <a:solidFill>
                  <a:srgbClr val="FFC000"/>
                </a:solidFill>
              </a:rPr>
              <a:t>Achillova pata</a:t>
            </a:r>
          </a:p>
          <a:p>
            <a:endParaRPr lang="cs-CZ" sz="2800" dirty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59" y="1556792"/>
            <a:ext cx="1043757" cy="10437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223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pPr marL="118872" indent="0"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Znaky eposu:</a:t>
            </a:r>
          </a:p>
          <a:p>
            <a:pPr marL="118872" indent="0"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r>
              <a:rPr lang="cs-CZ" sz="2400" dirty="0"/>
              <a:t>z</a:t>
            </a:r>
            <a:r>
              <a:rPr lang="cs-CZ" sz="2400" dirty="0" smtClean="0"/>
              <a:t>drojem lidová slovesnost a mýty</a:t>
            </a:r>
          </a:p>
          <a:p>
            <a:r>
              <a:rPr lang="cs-CZ" sz="2400" dirty="0" smtClean="0"/>
              <a:t>oslavná skladba (statečnost, hrdinství, bojovnost)</a:t>
            </a:r>
          </a:p>
          <a:p>
            <a:r>
              <a:rPr lang="cs-CZ" sz="2400" dirty="0" smtClean="0"/>
              <a:t>rozsáhlá skladba</a:t>
            </a:r>
          </a:p>
          <a:p>
            <a:r>
              <a:rPr lang="cs-CZ" sz="2400" dirty="0" smtClean="0"/>
              <a:t>bohatá dějovost</a:t>
            </a:r>
          </a:p>
          <a:p>
            <a:r>
              <a:rPr lang="cs-CZ" sz="2400" dirty="0" smtClean="0"/>
              <a:t>popisné pasáže (epická šíře)</a:t>
            </a:r>
          </a:p>
          <a:p>
            <a:r>
              <a:rPr lang="cs-CZ" sz="2400" dirty="0" smtClean="0"/>
              <a:t>členění do zpěvů, kapitol</a:t>
            </a:r>
          </a:p>
          <a:p>
            <a:r>
              <a:rPr lang="cs-CZ" sz="2400" dirty="0" smtClean="0"/>
              <a:t>hrdinové s mimořádnými vlastnostmi</a:t>
            </a:r>
          </a:p>
          <a:p>
            <a:endParaRPr lang="cs-CZ" sz="2800" dirty="0" smtClean="0"/>
          </a:p>
          <a:p>
            <a:endParaRPr lang="cs-CZ" sz="2800" dirty="0" smtClean="0"/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620878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 - ODYSSEA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775191"/>
            <a:ext cx="8003232" cy="462560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mladší epos, 7.st.př.n.l.</a:t>
            </a:r>
          </a:p>
          <a:p>
            <a:r>
              <a:rPr lang="cs-CZ" sz="2400" dirty="0" smtClean="0"/>
              <a:t>24 zpěvů, 12 000 veršů </a:t>
            </a:r>
          </a:p>
          <a:p>
            <a:r>
              <a:rPr lang="cs-CZ" sz="2400" dirty="0" smtClean="0"/>
              <a:t>bohové nemají lidský osud plně v rukou</a:t>
            </a:r>
          </a:p>
          <a:p>
            <a:pPr marL="118872" indent="0">
              <a:buNone/>
            </a:pPr>
            <a:endParaRPr lang="cs-CZ" sz="2400" dirty="0" smtClean="0">
              <a:solidFill>
                <a:srgbClr val="FFC000"/>
              </a:solidFill>
            </a:endParaRPr>
          </a:p>
          <a:p>
            <a:pPr marL="118872" indent="0">
              <a:buNone/>
            </a:pPr>
            <a:r>
              <a:rPr lang="cs-CZ" sz="2400" dirty="0" smtClean="0">
                <a:solidFill>
                  <a:srgbClr val="FFC000"/>
                </a:solidFill>
              </a:rPr>
              <a:t>Děj</a:t>
            </a:r>
            <a:r>
              <a:rPr lang="cs-CZ" sz="2400" dirty="0">
                <a:solidFill>
                  <a:srgbClr val="FFC000"/>
                </a:solidFill>
              </a:rPr>
              <a:t>:</a:t>
            </a:r>
          </a:p>
          <a:p>
            <a:r>
              <a:rPr lang="cs-CZ" sz="2400" dirty="0"/>
              <a:t>návrat </a:t>
            </a:r>
            <a:r>
              <a:rPr lang="cs-CZ" sz="2400" dirty="0" smtClean="0"/>
              <a:t>Odyssea na </a:t>
            </a:r>
            <a:r>
              <a:rPr lang="cs-CZ" sz="2400" dirty="0"/>
              <a:t>rodnou </a:t>
            </a:r>
            <a:r>
              <a:rPr lang="cs-CZ" sz="2400" dirty="0" smtClean="0"/>
              <a:t>Ithaku</a:t>
            </a:r>
            <a:endParaRPr lang="cs-CZ" sz="2400" dirty="0"/>
          </a:p>
          <a:p>
            <a:r>
              <a:rPr lang="cs-CZ" sz="2400" dirty="0" smtClean="0"/>
              <a:t>jen 41 </a:t>
            </a:r>
            <a:r>
              <a:rPr lang="cs-CZ" sz="2400" dirty="0"/>
              <a:t>dní desetiletého </a:t>
            </a:r>
            <a:r>
              <a:rPr lang="cs-CZ" sz="2400" dirty="0" smtClean="0"/>
              <a:t>bloudění</a:t>
            </a:r>
          </a:p>
          <a:p>
            <a:r>
              <a:rPr lang="cs-CZ" sz="2400" dirty="0" smtClean="0"/>
              <a:t>mnohá dobrodružství</a:t>
            </a:r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           </a:t>
            </a:r>
            <a:r>
              <a:rPr lang="cs-CZ" sz="2400" b="1" dirty="0" smtClean="0">
                <a:solidFill>
                  <a:srgbClr val="FF0000"/>
                </a:solidFill>
              </a:rPr>
              <a:t>Jaká dobrodružství Odysseus zažil?</a:t>
            </a:r>
            <a:endParaRPr lang="cs-CZ" sz="2400" b="1" dirty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  <p:pic>
        <p:nvPicPr>
          <p:cNvPr id="4" name="Obrázek 3" descr="emoce,emotikony,ksichtík,ksichtíky,myšlení,otázky,otazníky,rozhodnutí,rozhodování,smajlíci,smajlík,smajlíky,symboly,tváře,úsměvy,volby,výrazy,zamyšlený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326" y="5133915"/>
            <a:ext cx="1008112" cy="86409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6605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HOMÉR - ODYSSEA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475656" y="1775191"/>
            <a:ext cx="7211144" cy="4625609"/>
          </a:xfrm>
        </p:spPr>
        <p:txBody>
          <a:bodyPr/>
          <a:lstStyle/>
          <a:p>
            <a:endParaRPr lang="cs-CZ" dirty="0"/>
          </a:p>
          <a:p>
            <a:r>
              <a:rPr lang="cs-CZ" sz="2400" dirty="0" smtClean="0"/>
              <a:t>jednoocí obři Kyklopové </a:t>
            </a:r>
          </a:p>
          <a:p>
            <a:r>
              <a:rPr lang="cs-CZ" sz="2400" dirty="0" smtClean="0"/>
              <a:t>Sirény</a:t>
            </a:r>
          </a:p>
          <a:p>
            <a:r>
              <a:rPr lang="cs-CZ" sz="2400" dirty="0" smtClean="0"/>
              <a:t>kouzelnice </a:t>
            </a:r>
            <a:r>
              <a:rPr lang="cs-CZ" sz="2400" dirty="0" err="1" smtClean="0"/>
              <a:t>Kirké</a:t>
            </a:r>
            <a:r>
              <a:rPr lang="cs-CZ" sz="2400" dirty="0" smtClean="0"/>
              <a:t> (bůh Hermes – bylina)</a:t>
            </a:r>
          </a:p>
          <a:p>
            <a:r>
              <a:rPr lang="cs-CZ" sz="2400" dirty="0" smtClean="0"/>
              <a:t>Kalypsó</a:t>
            </a:r>
          </a:p>
          <a:p>
            <a:pPr marL="118872" indent="0"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r>
              <a:rPr lang="cs-CZ" sz="2400" dirty="0" smtClean="0"/>
              <a:t>Odysseus používal nejen sílu, ale i rozum</a:t>
            </a:r>
            <a:endParaRPr lang="cs-CZ" sz="2400" dirty="0"/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1008112" cy="1008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6605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HOMÉR - ODYSSEA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775191"/>
            <a:ext cx="7859216" cy="4625609"/>
          </a:xfrm>
        </p:spPr>
        <p:txBody>
          <a:bodyPr/>
          <a:lstStyle/>
          <a:p>
            <a:pPr marL="118872" indent="0">
              <a:buNone/>
            </a:pP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Postavy:</a:t>
            </a:r>
          </a:p>
          <a:p>
            <a:pPr marL="118872" indent="0">
              <a:buNone/>
            </a:pPr>
            <a:endParaRPr lang="cs-CZ" dirty="0" smtClean="0"/>
          </a:p>
          <a:p>
            <a:r>
              <a:rPr lang="cs-CZ" sz="2400" dirty="0" smtClean="0"/>
              <a:t>Odysseus </a:t>
            </a:r>
          </a:p>
          <a:p>
            <a:r>
              <a:rPr lang="cs-CZ" sz="2400" dirty="0" smtClean="0"/>
              <a:t>Penelopé</a:t>
            </a:r>
          </a:p>
          <a:p>
            <a:r>
              <a:rPr lang="cs-CZ" sz="2400" dirty="0" err="1" smtClean="0"/>
              <a:t>Télemachos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166059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/>
              <a:t>Sochorová Marie: </a:t>
            </a:r>
            <a:r>
              <a:rPr lang="cs-CZ" sz="1800" i="1" dirty="0"/>
              <a:t>Literatura v kostce pro SŠ</a:t>
            </a:r>
            <a:r>
              <a:rPr lang="cs-CZ" sz="1800" dirty="0"/>
              <a:t>, Fragment, 2007, ISBN 978-80-253-0652-9</a:t>
            </a:r>
          </a:p>
          <a:p>
            <a:r>
              <a:rPr lang="cs-CZ" sz="1800" dirty="0"/>
              <a:t>Hrabák Josef: </a:t>
            </a:r>
            <a:r>
              <a:rPr lang="cs-CZ" sz="1800" i="1" dirty="0"/>
              <a:t>Literatura pro 1.ročník středních škol</a:t>
            </a:r>
            <a:r>
              <a:rPr lang="cs-CZ" sz="1800" dirty="0"/>
              <a:t>, SPN, 1977, publikace č. </a:t>
            </a:r>
            <a:r>
              <a:rPr lang="cs-CZ" sz="1800" dirty="0" smtClean="0"/>
              <a:t>71-15-11</a:t>
            </a:r>
          </a:p>
          <a:p>
            <a:r>
              <a:rPr lang="cs-CZ" sz="1800" dirty="0"/>
              <a:t>Prokop Vladimír: </a:t>
            </a:r>
            <a:r>
              <a:rPr lang="cs-CZ" sz="1800" i="1" dirty="0"/>
              <a:t>Dějiny literatury od starověku do počátku 19.století</a:t>
            </a:r>
            <a:r>
              <a:rPr lang="cs-CZ" sz="1800" dirty="0"/>
              <a:t>, O.K.-Soft, 2003</a:t>
            </a:r>
          </a:p>
          <a:p>
            <a:endParaRPr lang="cs-CZ" sz="1800" dirty="0"/>
          </a:p>
          <a:p>
            <a:endParaRPr lang="cs-CZ" sz="1800" dirty="0" smtClean="0"/>
          </a:p>
          <a:p>
            <a:r>
              <a:rPr lang="cs-CZ" sz="1800" dirty="0" smtClean="0"/>
              <a:t>VOLNÉ </a:t>
            </a:r>
            <a:r>
              <a:rPr lang="cs-CZ" sz="1800" dirty="0"/>
              <a:t>DÍLO. </a:t>
            </a:r>
            <a:r>
              <a:rPr lang="cs-CZ" sz="1800" i="1" dirty="0"/>
              <a:t>Wikipedia.cz</a:t>
            </a:r>
            <a:r>
              <a:rPr lang="cs-CZ" sz="1800" dirty="0"/>
              <a:t> [online]. [cit. 5.11.2013]. Dostupný na WWW: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cs.wikipedia.org/wiki/Soubor:Homer_British_Museum.jpg</a:t>
            </a:r>
            <a:endParaRPr lang="cs-CZ" sz="1800" dirty="0" smtClean="0"/>
          </a:p>
          <a:p>
            <a:r>
              <a:rPr lang="en-US" altLang="cs-CZ" sz="1800"/>
              <a:t>www.office.microsoft.com</a:t>
            </a:r>
          </a:p>
          <a:p>
            <a:pPr marL="118872" indent="0">
              <a:buNone/>
            </a:pPr>
            <a:endParaRPr lang="cs-CZ" sz="1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731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dul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396</Words>
  <Application>Microsoft Office PowerPoint</Application>
  <PresentationFormat>Předvádění na obrazovce (4:3)</PresentationFormat>
  <Paragraphs>148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Modul</vt:lpstr>
      <vt:lpstr>Prezentace aplikace PowerPoint</vt:lpstr>
      <vt:lpstr>HOMÉR</vt:lpstr>
      <vt:lpstr>  Řecká literatura</vt:lpstr>
      <vt:lpstr>  HOMÉR</vt:lpstr>
      <vt:lpstr>  HOMÉR - ILLIAS</vt:lpstr>
      <vt:lpstr>  HOMÉR - ILLIAS</vt:lpstr>
      <vt:lpstr>  HOMÉR - ILLIAS</vt:lpstr>
      <vt:lpstr>  HOMÉR - ILLIAS</vt:lpstr>
      <vt:lpstr>  HOMÉR - ILLIAS</vt:lpstr>
      <vt:lpstr>  HOMÉR - ILLIAS</vt:lpstr>
      <vt:lpstr>  HOMÉR - ILLIAS</vt:lpstr>
      <vt:lpstr>  HOMÉR </vt:lpstr>
      <vt:lpstr>  HOMÉR - ODYSSEA</vt:lpstr>
      <vt:lpstr>HOMÉR - ODYSSEA</vt:lpstr>
      <vt:lpstr>  HOMÉR - ODYSSEA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Hana Keprová</cp:lastModifiedBy>
  <cp:revision>31</cp:revision>
  <dcterms:created xsi:type="dcterms:W3CDTF">2013-08-19T11:12:11Z</dcterms:created>
  <dcterms:modified xsi:type="dcterms:W3CDTF">2014-01-06T14:17:39Z</dcterms:modified>
</cp:coreProperties>
</file>