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6" r:id="rId3"/>
    <p:sldId id="256" r:id="rId4"/>
    <p:sldId id="258" r:id="rId5"/>
    <p:sldId id="259" r:id="rId6"/>
    <p:sldId id="268" r:id="rId7"/>
    <p:sldId id="270" r:id="rId8"/>
    <p:sldId id="262" r:id="rId9"/>
    <p:sldId id="271" r:id="rId10"/>
    <p:sldId id="272" r:id="rId11"/>
    <p:sldId id="263" r:id="rId12"/>
    <p:sldId id="260" r:id="rId13"/>
    <p:sldId id="265" r:id="rId14"/>
    <p:sldId id="261" r:id="rId15"/>
    <p:sldId id="267" r:id="rId16"/>
    <p:sldId id="264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>
      <p:cViewPr varScale="1">
        <p:scale>
          <a:sx n="70" d="100"/>
          <a:sy n="70" d="100"/>
        </p:scale>
        <p:origin x="-14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836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7691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057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49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523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824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534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838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4604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902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0631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593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36987A1-5D2D-41A3-85FB-219F118D0A95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EB2D96A-1074-4B59-A4C2-E350D0E1BA2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70-0404-dodona.jpg" TargetMode="External"/><Relationship Id="rId7" Type="http://schemas.openxmlformats.org/officeDocument/2006/relationships/hyperlink" Target="http://cs.wikipedia.org/wiki/Soubor:Theatre_of_Epidaurus_1.jpg" TargetMode="External"/><Relationship Id="rId2" Type="http://schemas.openxmlformats.org/officeDocument/2006/relationships/hyperlink" Target="http://cs.wikipedia.org/wiki/Soubor:Dionysos_Mosaic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cs.wikipedia.org/wiki/Soubor:Trag%C3%B6dienmaske_Grossgriechenland_Slg_Ebn%C3%B6ther.jpg" TargetMode="External"/><Relationship Id="rId5" Type="http://schemas.openxmlformats.org/officeDocument/2006/relationships/hyperlink" Target="http://cs.wikipedia.org/wiki/Soubor:Taormina_2008_IMG_1612.jpg" TargetMode="External"/><Relationship Id="rId4" Type="http://schemas.openxmlformats.org/officeDocument/2006/relationships/hyperlink" Target="http://cs.wikipedia.org/wiki/Soubor:Kos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380820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prostřednictvím </a:t>
            </a:r>
            <a:r>
              <a:rPr lang="cs-CZ" sz="1400" dirty="0" smtClean="0">
                <a:solidFill>
                  <a:schemeClr val="tx1"/>
                </a:solidFill>
              </a:rPr>
              <a:t>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</a:t>
            </a:r>
            <a:r>
              <a:rPr lang="cs-CZ" sz="1400" dirty="0">
                <a:solidFill>
                  <a:schemeClr val="tx1"/>
                </a:solidFill>
              </a:rPr>
              <a:t>ČESKÝ JAZYK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ANTICKÉ DIVADLO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POŘADOVÉ ČÍSLO </a:t>
            </a:r>
            <a:r>
              <a:rPr 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15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HK_CJ1R_15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DATUM TVORBY</a:t>
            </a:r>
            <a:r>
              <a:rPr lang="cs-CZ" sz="1400" dirty="0" smtClean="0">
                <a:solidFill>
                  <a:schemeClr val="tx1"/>
                </a:solidFill>
              </a:rPr>
              <a:t>:                3.11.2013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ANOTACE (ROČNÍK</a:t>
            </a:r>
            <a:r>
              <a:rPr lang="cs-CZ" sz="1400" dirty="0" smtClean="0">
                <a:solidFill>
                  <a:schemeClr val="tx1"/>
                </a:solidFill>
              </a:rPr>
              <a:t>): 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Prezentace se </a:t>
            </a:r>
            <a:r>
              <a:rPr lang="cs-CZ" sz="1400" dirty="0" smtClean="0">
                <a:solidFill>
                  <a:schemeClr val="tx1"/>
                </a:solidFill>
              </a:rPr>
              <a:t>zaměřuje na vznik antického divadla, jež se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 </a:t>
            </a:r>
            <a:r>
              <a:rPr lang="cs-CZ" sz="1400" dirty="0" smtClean="0">
                <a:solidFill>
                  <a:schemeClr val="tx1"/>
                </a:solidFill>
              </a:rPr>
              <a:t>vyvinulo z Dionýsií, seznamuje s pojmy dithyramby, tragédie, komedie,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                                              obrázky </a:t>
            </a:r>
            <a:r>
              <a:rPr lang="cs-CZ" sz="1400" dirty="0" smtClean="0">
                <a:solidFill>
                  <a:schemeClr val="tx1"/>
                </a:solidFill>
              </a:rPr>
              <a:t> názorně představují amfiteátry.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POKYN</a:t>
            </a:r>
            <a:r>
              <a:rPr lang="cs-CZ" sz="1400" dirty="0" smtClean="0">
                <a:solidFill>
                  <a:schemeClr val="tx1"/>
                </a:solidFill>
              </a:rPr>
              <a:t>:     ---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ANTICKÉ DIVADLO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03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err="1" smtClean="0">
                <a:solidFill>
                  <a:srgbClr val="00CC00"/>
                </a:solidFill>
              </a:rPr>
              <a:t>attické</a:t>
            </a:r>
            <a:r>
              <a:rPr lang="cs-CZ" sz="2400" b="1" dirty="0" smtClean="0">
                <a:solidFill>
                  <a:srgbClr val="00CC00"/>
                </a:solidFill>
              </a:rPr>
              <a:t> období (5.-4.st.př.n.l.)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00CC00"/>
              </a:solidFill>
            </a:endParaRPr>
          </a:p>
          <a:p>
            <a:r>
              <a:rPr lang="cs-CZ" sz="2400" dirty="0" smtClean="0"/>
              <a:t>rodové zřízení &gt; městské státy (polis)</a:t>
            </a:r>
          </a:p>
          <a:p>
            <a:r>
              <a:rPr lang="cs-CZ" sz="2400" dirty="0" smtClean="0"/>
              <a:t>demokracie (Athény, Sparta, …)</a:t>
            </a:r>
          </a:p>
          <a:p>
            <a:r>
              <a:rPr lang="cs-CZ" sz="2400" dirty="0" smtClean="0"/>
              <a:t>svobodní občané</a:t>
            </a:r>
          </a:p>
          <a:p>
            <a:r>
              <a:rPr lang="cs-CZ" sz="2400" dirty="0" smtClean="0"/>
              <a:t>rozvoj filosofie a vědy</a:t>
            </a:r>
          </a:p>
          <a:p>
            <a:pPr marL="118872" indent="0">
              <a:buNone/>
            </a:pPr>
            <a:r>
              <a:rPr lang="cs-CZ" sz="2400" dirty="0" smtClean="0"/>
              <a:t>    (</a:t>
            </a:r>
            <a:r>
              <a:rPr lang="cs-CZ" sz="2400" dirty="0" err="1" smtClean="0"/>
              <a:t>Hippokratés</a:t>
            </a:r>
            <a:r>
              <a:rPr lang="cs-CZ" sz="2400" dirty="0" smtClean="0"/>
              <a:t>, Pythagoras, Archimedes)</a:t>
            </a:r>
          </a:p>
          <a:p>
            <a:r>
              <a:rPr lang="cs-CZ" sz="2400" dirty="0" smtClean="0"/>
              <a:t>rozvoj </a:t>
            </a:r>
            <a:r>
              <a:rPr lang="cs-CZ" sz="2400" dirty="0"/>
              <a:t>kultury </a:t>
            </a:r>
            <a:r>
              <a:rPr lang="cs-CZ" sz="2400" dirty="0" smtClean="0"/>
              <a:t>(</a:t>
            </a:r>
            <a:r>
              <a:rPr lang="cs-CZ" sz="2400" dirty="0" err="1" smtClean="0"/>
              <a:t>Feidias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rozvoj divadla – nový žánr </a:t>
            </a:r>
            <a:r>
              <a:rPr lang="cs-CZ" sz="2400" dirty="0" smtClean="0">
                <a:solidFill>
                  <a:srgbClr val="00CC00"/>
                </a:solidFill>
              </a:rPr>
              <a:t>drama</a:t>
            </a:r>
            <a:endParaRPr lang="cs-CZ" sz="2400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879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dirty="0" smtClean="0">
                <a:solidFill>
                  <a:srgbClr val="00CC00"/>
                </a:solidFill>
              </a:rPr>
              <a:t>Dionýsie</a:t>
            </a:r>
            <a:r>
              <a:rPr lang="cs-CZ" sz="2400" dirty="0" smtClean="0"/>
              <a:t> = slavnosti zasvěcené Dionýsovi (bohu vína a nespoutaného veselí)</a:t>
            </a:r>
          </a:p>
          <a:p>
            <a:r>
              <a:rPr lang="cs-CZ" sz="2400" dirty="0"/>
              <a:t>k</a:t>
            </a:r>
            <a:r>
              <a:rPr lang="cs-CZ" sz="2400" dirty="0" smtClean="0"/>
              <a:t>onec března</a:t>
            </a:r>
          </a:p>
          <a:p>
            <a:r>
              <a:rPr lang="cs-CZ" sz="2400" dirty="0" smtClean="0"/>
              <a:t>3 dny tragédie, 1 den komedie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b="1" dirty="0" smtClean="0">
                <a:solidFill>
                  <a:srgbClr val="00CC00"/>
                </a:solidFill>
              </a:rPr>
              <a:t>dithyramby</a:t>
            </a:r>
            <a:r>
              <a:rPr lang="cs-CZ" sz="2400" dirty="0" smtClean="0"/>
              <a:t> = sborové zpěvy k poctě Dionýsa</a:t>
            </a:r>
          </a:p>
          <a:p>
            <a:r>
              <a:rPr lang="cs-CZ" sz="2400" dirty="0" smtClean="0"/>
              <a:t>závěrečné obřady</a:t>
            </a:r>
          </a:p>
          <a:p>
            <a:r>
              <a:rPr lang="cs-CZ" sz="2400" dirty="0" smtClean="0"/>
              <a:t>pěvci v kozlích kůžích (průvodci </a:t>
            </a:r>
            <a:r>
              <a:rPr lang="cs-CZ" sz="2400" dirty="0" err="1" smtClean="0"/>
              <a:t>Dionýsia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pPr marL="118872" indent="0">
              <a:buNone/>
            </a:pPr>
            <a:r>
              <a:rPr lang="cs-CZ" sz="2400" b="1" dirty="0" err="1" smtClean="0">
                <a:solidFill>
                  <a:srgbClr val="00CC00"/>
                </a:solidFill>
              </a:rPr>
              <a:t>tragoidiá</a:t>
            </a:r>
            <a:r>
              <a:rPr lang="cs-CZ" sz="2400" dirty="0" smtClean="0"/>
              <a:t> = zpěv kozlů</a:t>
            </a:r>
          </a:p>
          <a:p>
            <a:r>
              <a:rPr lang="cs-CZ" sz="2400" dirty="0" smtClean="0"/>
              <a:t>původně sbor (chór) &gt; 1 herec vede dialog se sborem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72583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775191"/>
            <a:ext cx="7355160" cy="4625609"/>
          </a:xfrm>
        </p:spPr>
        <p:txBody>
          <a:bodyPr/>
          <a:lstStyle/>
          <a:p>
            <a:r>
              <a:rPr lang="cs-CZ" dirty="0" smtClean="0"/>
              <a:t>                    </a:t>
            </a:r>
            <a:r>
              <a:rPr lang="cs-CZ" sz="1800" i="1" dirty="0" smtClean="0">
                <a:solidFill>
                  <a:srgbClr val="FF0000"/>
                </a:solidFill>
              </a:rPr>
              <a:t>Dionýsos</a:t>
            </a:r>
            <a:endParaRPr lang="cs-CZ" i="1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800" i="1" dirty="0">
                <a:solidFill>
                  <a:srgbClr val="FF0000"/>
                </a:solidFill>
              </a:rPr>
              <a:t> </a:t>
            </a:r>
            <a:r>
              <a:rPr lang="cs-CZ" sz="1800" i="1" dirty="0" smtClean="0">
                <a:solidFill>
                  <a:srgbClr val="FF0000"/>
                </a:solidFill>
              </a:rPr>
              <a:t>           divadlo na Kosu</a:t>
            </a:r>
            <a:endParaRPr lang="cs-CZ" sz="1800" i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3333750" cy="343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708920"/>
            <a:ext cx="5274859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8709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Divadlo </a:t>
            </a:r>
            <a:r>
              <a:rPr lang="cs-CZ" sz="1800" i="1" dirty="0">
                <a:solidFill>
                  <a:srgbClr val="FF0000"/>
                </a:solidFill>
              </a:rPr>
              <a:t>v </a:t>
            </a:r>
            <a:r>
              <a:rPr lang="cs-CZ" sz="1800" i="1" dirty="0" err="1">
                <a:solidFill>
                  <a:srgbClr val="FF0000"/>
                </a:solidFill>
              </a:rPr>
              <a:t>Dodoně</a:t>
            </a:r>
            <a:r>
              <a:rPr lang="cs-CZ" sz="1800" i="1" dirty="0">
                <a:solidFill>
                  <a:srgbClr val="FF0000"/>
                </a:solidFill>
              </a:rPr>
              <a:t> (Řecko)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05" y="2780928"/>
            <a:ext cx="8701780" cy="2559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491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DIVADLA (AMFITEÁTRY)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75191"/>
            <a:ext cx="8075240" cy="462560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nekrytá, na svazích, návrších</a:t>
            </a:r>
          </a:p>
          <a:p>
            <a:pPr marL="118872" indent="0">
              <a:buNone/>
            </a:pPr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hlediště (</a:t>
            </a:r>
            <a:r>
              <a:rPr lang="cs-CZ" sz="2400" b="1" dirty="0" err="1" smtClean="0">
                <a:solidFill>
                  <a:srgbClr val="FF0000"/>
                </a:solidFill>
              </a:rPr>
              <a:t>theatron</a:t>
            </a:r>
            <a:r>
              <a:rPr lang="cs-CZ" sz="2400" b="1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jeviště (</a:t>
            </a:r>
            <a:r>
              <a:rPr lang="cs-CZ" sz="2400" b="1" dirty="0" err="1" smtClean="0">
                <a:solidFill>
                  <a:srgbClr val="FF0000"/>
                </a:solidFill>
              </a:rPr>
              <a:t>orchestra</a:t>
            </a:r>
            <a:r>
              <a:rPr lang="cs-CZ" sz="2400" b="1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400" b="1" dirty="0" err="1" smtClean="0">
                <a:solidFill>
                  <a:srgbClr val="FF0000"/>
                </a:solidFill>
              </a:rPr>
              <a:t>skené</a:t>
            </a:r>
            <a:r>
              <a:rPr lang="cs-CZ" sz="2400" b="1" dirty="0" smtClean="0">
                <a:solidFill>
                  <a:srgbClr val="FF0000"/>
                </a:solidFill>
              </a:rPr>
              <a:t> (divadelní budova)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architektonická krása</a:t>
            </a:r>
          </a:p>
          <a:p>
            <a:r>
              <a:rPr lang="cs-CZ" sz="2400" dirty="0" smtClean="0"/>
              <a:t>dokonalá akustika</a:t>
            </a:r>
          </a:p>
          <a:p>
            <a:r>
              <a:rPr lang="cs-CZ" sz="2400" dirty="0" smtClean="0"/>
              <a:t>herci – jen muži</a:t>
            </a:r>
          </a:p>
          <a:p>
            <a:r>
              <a:rPr lang="cs-CZ" sz="2400" dirty="0" smtClean="0"/>
              <a:t>masky a zvláštní střevíce</a:t>
            </a:r>
          </a:p>
          <a:p>
            <a:r>
              <a:rPr lang="cs-CZ" sz="2400" dirty="0" err="1" smtClean="0"/>
              <a:t>zpoč</a:t>
            </a:r>
            <a:r>
              <a:rPr lang="cs-CZ" sz="2400" dirty="0" smtClean="0"/>
              <a:t>. 1 herec a sbor &gt; 2 – 3 herci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445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</a:t>
            </a:r>
            <a:r>
              <a:rPr lang="cs-CZ" sz="2800" dirty="0" smtClean="0"/>
              <a:t>Na obrázku ukažte tři části antického divadla.  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59"/>
          </a:xfrm>
        </p:spPr>
        <p:txBody>
          <a:bodyPr>
            <a:normAutofit lnSpcReduction="10000"/>
          </a:bodyPr>
          <a:lstStyle/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      Divadlo </a:t>
            </a:r>
            <a:r>
              <a:rPr lang="cs-CZ" sz="1800" i="1" dirty="0">
                <a:solidFill>
                  <a:srgbClr val="FF0000"/>
                </a:solidFill>
              </a:rPr>
              <a:t>v </a:t>
            </a:r>
            <a:r>
              <a:rPr lang="cs-CZ" sz="1800" i="1" dirty="0" err="1">
                <a:solidFill>
                  <a:srgbClr val="FF0000"/>
                </a:solidFill>
              </a:rPr>
              <a:t>Taormině</a:t>
            </a:r>
            <a:r>
              <a:rPr lang="cs-CZ" sz="1800" i="1" dirty="0">
                <a:solidFill>
                  <a:srgbClr val="FF0000"/>
                </a:solidFill>
              </a:rPr>
              <a:t> (Sicílie)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850" y="1628800"/>
            <a:ext cx="6592852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4211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cs-CZ" sz="1800" i="1" dirty="0" smtClean="0">
              <a:solidFill>
                <a:srgbClr val="FF0000"/>
              </a:solidFill>
            </a:endParaRPr>
          </a:p>
          <a:p>
            <a:pPr marL="118872" indent="0">
              <a:buNone/>
            </a:pP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Divadlo </a:t>
            </a:r>
            <a:r>
              <a:rPr lang="cs-CZ" sz="1800" i="1" dirty="0">
                <a:solidFill>
                  <a:srgbClr val="FF0000"/>
                </a:solidFill>
              </a:rPr>
              <a:t>v </a:t>
            </a:r>
            <a:r>
              <a:rPr lang="cs-CZ" sz="1800" i="1" dirty="0" err="1">
                <a:solidFill>
                  <a:srgbClr val="FF0000"/>
                </a:solidFill>
              </a:rPr>
              <a:t>Epidauru</a:t>
            </a:r>
            <a:endParaRPr lang="cs-CZ" sz="1800" i="1" dirty="0">
              <a:solidFill>
                <a:srgbClr val="FF0000"/>
              </a:solidFill>
            </a:endParaRPr>
          </a:p>
          <a:p>
            <a:pPr marL="118872" indent="0">
              <a:buNone/>
            </a:pPr>
            <a:r>
              <a:rPr lang="cs-CZ" sz="1800" i="1" dirty="0" smtClean="0"/>
              <a:t>(i více než 10 000 0diváků)</a:t>
            </a:r>
            <a:endParaRPr lang="cs-CZ" sz="1800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97550"/>
            <a:ext cx="9144000" cy="2948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193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1800" i="1" dirty="0" smtClean="0">
                <a:solidFill>
                  <a:srgbClr val="FF0000"/>
                </a:solidFill>
              </a:rPr>
              <a:t>                maska z řecké tragédie 1.-2.stol. </a:t>
            </a:r>
            <a:endParaRPr lang="cs-CZ" sz="1800" i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824"/>
            <a:ext cx="3548555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422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TRAGÉDIE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dramatický žánr</a:t>
            </a:r>
          </a:p>
          <a:p>
            <a:r>
              <a:rPr lang="cs-CZ" sz="2400" dirty="0" smtClean="0"/>
              <a:t>divadelní hra vážného obsahu</a:t>
            </a:r>
          </a:p>
          <a:p>
            <a:r>
              <a:rPr lang="cs-CZ" sz="2400" dirty="0" smtClean="0"/>
              <a:t>obsah z mytologie, částečně historie</a:t>
            </a:r>
          </a:p>
          <a:p>
            <a:r>
              <a:rPr lang="cs-CZ" sz="2400" dirty="0" smtClean="0">
                <a:solidFill>
                  <a:srgbClr val="00CC00"/>
                </a:solidFill>
              </a:rPr>
              <a:t>hrdinové</a:t>
            </a:r>
            <a:r>
              <a:rPr lang="cs-CZ" sz="2400" dirty="0" smtClean="0"/>
              <a:t>: odvážní, stateční, silní x krutí, samolibí</a:t>
            </a:r>
          </a:p>
          <a:p>
            <a:r>
              <a:rPr lang="cs-CZ" sz="2400" dirty="0" smtClean="0">
                <a:solidFill>
                  <a:srgbClr val="00CC00"/>
                </a:solidFill>
              </a:rPr>
              <a:t>dramatický konflikt </a:t>
            </a:r>
          </a:p>
          <a:p>
            <a:r>
              <a:rPr lang="cs-CZ" sz="2400" dirty="0">
                <a:solidFill>
                  <a:srgbClr val="00CC00"/>
                </a:solidFill>
              </a:rPr>
              <a:t> </a:t>
            </a:r>
            <a:r>
              <a:rPr lang="cs-CZ" sz="2400" dirty="0"/>
              <a:t>hrdina  x  nadpřirozená síla</a:t>
            </a:r>
          </a:p>
          <a:p>
            <a:pPr marL="118872" indent="0">
              <a:buNone/>
            </a:pPr>
            <a:r>
              <a:rPr lang="cs-CZ" sz="2400" dirty="0"/>
              <a:t>                       silné vášně</a:t>
            </a:r>
          </a:p>
          <a:p>
            <a:pPr marL="118872" indent="0">
              <a:buNone/>
            </a:pPr>
            <a:r>
              <a:rPr lang="cs-CZ" sz="2400" dirty="0"/>
              <a:t>                       osud</a:t>
            </a:r>
          </a:p>
          <a:p>
            <a:pPr marL="118872" indent="0">
              <a:buNone/>
            </a:pPr>
            <a:r>
              <a:rPr lang="cs-CZ" sz="2400" dirty="0"/>
              <a:t>                       odlišné mravní normy </a:t>
            </a:r>
          </a:p>
          <a:p>
            <a:r>
              <a:rPr lang="cs-CZ" sz="2400" dirty="0" smtClean="0">
                <a:solidFill>
                  <a:srgbClr val="00CC00"/>
                </a:solidFill>
              </a:rPr>
              <a:t>hrdina umírá, ale mravně vítězí  </a:t>
            </a:r>
          </a:p>
          <a:p>
            <a:endParaRPr lang="cs-CZ" sz="2400" dirty="0">
              <a:solidFill>
                <a:srgbClr val="00CC00"/>
              </a:solidFill>
            </a:endParaRPr>
          </a:p>
          <a:p>
            <a:r>
              <a:rPr lang="cs-CZ" sz="2400" dirty="0" smtClean="0">
                <a:solidFill>
                  <a:srgbClr val="00CC00"/>
                </a:solidFill>
              </a:rPr>
              <a:t>= oslava člověka,  který bojuje proti zlu</a:t>
            </a:r>
          </a:p>
          <a:p>
            <a:endParaRPr lang="cs-CZ" sz="2400" dirty="0" smtClean="0">
              <a:solidFill>
                <a:srgbClr val="00CC00"/>
              </a:solidFill>
            </a:endParaRPr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366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KOMEDIE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rgbClr val="00CC00"/>
                </a:solidFill>
              </a:rPr>
              <a:t>kómódia</a:t>
            </a:r>
            <a:r>
              <a:rPr lang="cs-CZ" sz="2400" dirty="0" smtClean="0"/>
              <a:t> – šaškovský zpěv</a:t>
            </a:r>
          </a:p>
          <a:p>
            <a:endParaRPr lang="cs-CZ" sz="2400" dirty="0" smtClean="0"/>
          </a:p>
          <a:p>
            <a:r>
              <a:rPr lang="cs-CZ" sz="2400" dirty="0" smtClean="0"/>
              <a:t>konflikt pojímán komicky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CC00"/>
                </a:solidFill>
              </a:rPr>
              <a:t>výsměch lidským vadám, negativním vlastnostem</a:t>
            </a:r>
            <a:endParaRPr lang="cs-CZ" sz="2400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66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TEORIE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00CC00"/>
                </a:solidFill>
              </a:rPr>
              <a:t>ARISTOTELÉS (4.st.př.n.l.)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00CC00"/>
              </a:solidFill>
            </a:endParaRPr>
          </a:p>
          <a:p>
            <a:r>
              <a:rPr lang="cs-CZ" sz="2400" dirty="0" smtClean="0"/>
              <a:t>posláním divadla je vyvolání </a:t>
            </a:r>
            <a:r>
              <a:rPr lang="cs-CZ" sz="2400" dirty="0" smtClean="0">
                <a:solidFill>
                  <a:srgbClr val="00CC00"/>
                </a:solidFill>
              </a:rPr>
              <a:t>estetického zážitku</a:t>
            </a:r>
          </a:p>
          <a:p>
            <a:r>
              <a:rPr lang="cs-CZ" sz="2400" dirty="0" smtClean="0"/>
              <a:t>divák si má uvědomit etické hodnoty díla</a:t>
            </a:r>
          </a:p>
          <a:p>
            <a:r>
              <a:rPr lang="cs-CZ" sz="2400" dirty="0" smtClean="0"/>
              <a:t>zážitek = katarze (z </a:t>
            </a:r>
            <a:r>
              <a:rPr lang="cs-CZ" sz="2400" dirty="0" err="1" smtClean="0"/>
              <a:t>řec</a:t>
            </a:r>
            <a:r>
              <a:rPr lang="cs-CZ" sz="2400" dirty="0" smtClean="0"/>
              <a:t>. </a:t>
            </a:r>
            <a:r>
              <a:rPr lang="cs-CZ" sz="2400" i="1" dirty="0" err="1" smtClean="0"/>
              <a:t>katharsis</a:t>
            </a:r>
            <a:r>
              <a:rPr lang="cs-CZ" sz="2400" i="1" dirty="0" smtClean="0"/>
              <a:t> – </a:t>
            </a:r>
            <a:r>
              <a:rPr lang="cs-CZ" sz="2400" dirty="0" smtClean="0"/>
              <a:t>očista) </a:t>
            </a:r>
          </a:p>
          <a:p>
            <a:r>
              <a:rPr lang="cs-CZ" sz="2400" dirty="0" smtClean="0"/>
              <a:t>prožitek uvolní kladné psychické síly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00CC00"/>
                </a:solidFill>
              </a:rPr>
              <a:t>jednota místa, času, děje</a:t>
            </a:r>
            <a:endParaRPr lang="cs-CZ" sz="2400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856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TEORIE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u="sng" dirty="0" smtClean="0"/>
              <a:t>Pětistupňové schéma</a:t>
            </a:r>
            <a:r>
              <a:rPr lang="cs-CZ" sz="2400" b="1" dirty="0" smtClean="0"/>
              <a:t>:</a:t>
            </a:r>
          </a:p>
          <a:p>
            <a:pPr marL="118872" indent="0">
              <a:buNone/>
            </a:pPr>
            <a:endParaRPr lang="cs-CZ" sz="2400" b="1" dirty="0" smtClean="0"/>
          </a:p>
          <a:p>
            <a:r>
              <a:rPr lang="cs-CZ" sz="2400" dirty="0" smtClean="0"/>
              <a:t>1. </a:t>
            </a:r>
            <a:r>
              <a:rPr lang="cs-CZ" sz="2400" b="1" dirty="0" smtClean="0"/>
              <a:t>expozice</a:t>
            </a:r>
            <a:r>
              <a:rPr lang="cs-CZ" sz="2400" dirty="0" smtClean="0"/>
              <a:t> (výklad)</a:t>
            </a:r>
          </a:p>
          <a:p>
            <a:endParaRPr lang="cs-CZ" sz="2400" dirty="0" smtClean="0"/>
          </a:p>
          <a:p>
            <a:r>
              <a:rPr lang="cs-CZ" sz="2400" dirty="0" smtClean="0"/>
              <a:t>2. </a:t>
            </a:r>
            <a:r>
              <a:rPr lang="cs-CZ" sz="2400" b="1" dirty="0" smtClean="0"/>
              <a:t>kolize</a:t>
            </a:r>
            <a:r>
              <a:rPr lang="cs-CZ" sz="2400" dirty="0" smtClean="0"/>
              <a:t> (srážka)</a:t>
            </a:r>
          </a:p>
          <a:p>
            <a:endParaRPr lang="cs-CZ" sz="2400" dirty="0" smtClean="0"/>
          </a:p>
          <a:p>
            <a:r>
              <a:rPr lang="cs-CZ" sz="2400" dirty="0" smtClean="0"/>
              <a:t>3. </a:t>
            </a:r>
            <a:r>
              <a:rPr lang="cs-CZ" sz="2400" b="1" dirty="0" smtClean="0"/>
              <a:t>krize</a:t>
            </a:r>
            <a:r>
              <a:rPr lang="cs-CZ" sz="2400" dirty="0" smtClean="0"/>
              <a:t> (rozhodnutí, rozloučení)</a:t>
            </a:r>
          </a:p>
          <a:p>
            <a:endParaRPr lang="cs-CZ" sz="2400" dirty="0" smtClean="0"/>
          </a:p>
          <a:p>
            <a:r>
              <a:rPr lang="cs-CZ" sz="2400" dirty="0" smtClean="0"/>
              <a:t>4. </a:t>
            </a:r>
            <a:r>
              <a:rPr lang="cs-CZ" sz="2400" b="1" dirty="0" smtClean="0"/>
              <a:t>peripetie</a:t>
            </a:r>
            <a:r>
              <a:rPr lang="cs-CZ" sz="2400" dirty="0" smtClean="0"/>
              <a:t> (náhlý obrat)</a:t>
            </a:r>
          </a:p>
          <a:p>
            <a:endParaRPr lang="cs-CZ" sz="2400" dirty="0" smtClean="0"/>
          </a:p>
          <a:p>
            <a:r>
              <a:rPr lang="cs-CZ" sz="2400" dirty="0" smtClean="0"/>
              <a:t>5. </a:t>
            </a:r>
            <a:r>
              <a:rPr lang="cs-CZ" sz="2400" b="1" dirty="0" smtClean="0"/>
              <a:t>katastrofa</a:t>
            </a:r>
            <a:r>
              <a:rPr lang="cs-CZ" sz="2400" dirty="0" smtClean="0"/>
              <a:t> (obrat)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0301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AUTOŘI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7"/>
            <a:ext cx="7859216" cy="4627984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800" b="1" dirty="0" smtClean="0"/>
              <a:t>TRAGÉDIE</a:t>
            </a:r>
          </a:p>
          <a:p>
            <a:r>
              <a:rPr lang="cs-CZ" sz="2800" b="1" dirty="0" err="1" smtClean="0">
                <a:solidFill>
                  <a:srgbClr val="00CC00"/>
                </a:solidFill>
              </a:rPr>
              <a:t>Aischylos</a:t>
            </a:r>
            <a:endParaRPr lang="cs-CZ" sz="2800" b="1" dirty="0" smtClean="0">
              <a:solidFill>
                <a:srgbClr val="00CC00"/>
              </a:solidFill>
            </a:endParaRPr>
          </a:p>
          <a:p>
            <a:r>
              <a:rPr lang="cs-CZ" sz="2800" b="1" dirty="0" err="1" smtClean="0">
                <a:solidFill>
                  <a:srgbClr val="00CC00"/>
                </a:solidFill>
              </a:rPr>
              <a:t>Sofoklés</a:t>
            </a:r>
            <a:endParaRPr lang="cs-CZ" sz="2800" b="1" dirty="0" smtClean="0">
              <a:solidFill>
                <a:srgbClr val="00CC00"/>
              </a:solidFill>
            </a:endParaRPr>
          </a:p>
          <a:p>
            <a:r>
              <a:rPr lang="cs-CZ" sz="2800" b="1" dirty="0" err="1" smtClean="0">
                <a:solidFill>
                  <a:srgbClr val="00CC00"/>
                </a:solidFill>
              </a:rPr>
              <a:t>Euripidés</a:t>
            </a:r>
            <a:endParaRPr lang="cs-CZ" sz="2800" b="1" dirty="0" smtClean="0">
              <a:solidFill>
                <a:srgbClr val="00CC00"/>
              </a:solidFill>
            </a:endParaRPr>
          </a:p>
          <a:p>
            <a:endParaRPr lang="cs-CZ" sz="2800" b="1" dirty="0" smtClean="0">
              <a:solidFill>
                <a:srgbClr val="00CC00"/>
              </a:solidFill>
            </a:endParaRPr>
          </a:p>
          <a:p>
            <a:pPr marL="118872" indent="0">
              <a:buNone/>
            </a:pPr>
            <a:r>
              <a:rPr lang="cs-CZ" sz="2800" b="1" dirty="0" smtClean="0"/>
              <a:t>KOMEDIE</a:t>
            </a:r>
          </a:p>
          <a:p>
            <a:r>
              <a:rPr lang="cs-CZ" sz="2800" b="1" dirty="0" err="1" smtClean="0">
                <a:solidFill>
                  <a:srgbClr val="00CC00"/>
                </a:solidFill>
              </a:rPr>
              <a:t>Aristofanés</a:t>
            </a:r>
            <a:endParaRPr lang="cs-CZ" sz="2800" b="1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71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/>
              <a:t>Sochorová Marie: </a:t>
            </a:r>
            <a:r>
              <a:rPr lang="cs-CZ" sz="1600" i="1" dirty="0"/>
              <a:t>Literatura v kostce pro SŠ</a:t>
            </a:r>
            <a:r>
              <a:rPr lang="cs-CZ" sz="1600" dirty="0"/>
              <a:t>, Fragment, 2007, ISBN 978-80-253-0652-9</a:t>
            </a:r>
          </a:p>
          <a:p>
            <a:r>
              <a:rPr lang="cs-CZ" sz="1600" dirty="0"/>
              <a:t>Hrabák Josef: </a:t>
            </a:r>
            <a:r>
              <a:rPr lang="cs-CZ" sz="1600" i="1" dirty="0"/>
              <a:t>Literatura pro 1.ročník středních škol</a:t>
            </a:r>
            <a:r>
              <a:rPr lang="cs-CZ" sz="1600" dirty="0"/>
              <a:t>, SPN, 1977, publikace č. </a:t>
            </a:r>
            <a:r>
              <a:rPr lang="cs-CZ" sz="1600" dirty="0" smtClean="0"/>
              <a:t>71-15-11</a:t>
            </a:r>
          </a:p>
          <a:p>
            <a:r>
              <a:rPr lang="cs-CZ" sz="1600" dirty="0"/>
              <a:t>Prokop Vladimír: </a:t>
            </a:r>
            <a:r>
              <a:rPr lang="cs-CZ" sz="1600" i="1" dirty="0"/>
              <a:t>Dějiny literatury od starověku do počátku 19.století</a:t>
            </a:r>
            <a:r>
              <a:rPr lang="cs-CZ" sz="1600" dirty="0"/>
              <a:t>, O.K.-Soft, 2003</a:t>
            </a:r>
          </a:p>
          <a:p>
            <a:endParaRPr lang="cs-CZ" sz="1600" dirty="0"/>
          </a:p>
          <a:p>
            <a:pPr marL="118872" indent="0">
              <a:buNone/>
            </a:pPr>
            <a:endParaRPr lang="cs-CZ" sz="1600" dirty="0" smtClean="0"/>
          </a:p>
          <a:p>
            <a:r>
              <a:rPr lang="cs-CZ" sz="1600" dirty="0" smtClean="0"/>
              <a:t>VOLNÉ </a:t>
            </a:r>
            <a:r>
              <a:rPr lang="cs-CZ" sz="1600" dirty="0"/>
              <a:t>DÍLO. </a:t>
            </a:r>
            <a:r>
              <a:rPr lang="cs-CZ" sz="1600" i="1" dirty="0"/>
              <a:t>Wikipedia.cz</a:t>
            </a:r>
            <a:r>
              <a:rPr lang="cs-CZ" sz="1600" dirty="0"/>
              <a:t> [online]. [cit. 7.11.2013].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cs.wikipedia.org/wiki/Soubor:Dionysos_Mosaic.jpg</a:t>
            </a:r>
            <a:endParaRPr lang="cs-CZ" sz="1600" dirty="0" smtClean="0"/>
          </a:p>
          <a:p>
            <a:r>
              <a:rPr lang="cs-CZ" sz="1600" dirty="0"/>
              <a:t>ZWEERS, </a:t>
            </a:r>
            <a:r>
              <a:rPr lang="cs-CZ" sz="1600" dirty="0" err="1"/>
              <a:t>Onno</a:t>
            </a:r>
            <a:r>
              <a:rPr lang="cs-CZ" sz="1600" dirty="0"/>
              <a:t>. </a:t>
            </a:r>
            <a:r>
              <a:rPr lang="cs-CZ" sz="1600" i="1" dirty="0"/>
              <a:t>Wikipedia.cz</a:t>
            </a:r>
            <a:r>
              <a:rPr lang="cs-CZ" sz="1600" dirty="0"/>
              <a:t> [online]. [cit. 7.11.2013].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cs.wikipedia.org/wiki/Soubor:D70-0404-dodona.jpg</a:t>
            </a:r>
            <a:endParaRPr lang="cs-CZ" sz="1600" dirty="0" smtClean="0"/>
          </a:p>
          <a:p>
            <a:r>
              <a:rPr lang="cs-CZ" sz="1600" dirty="0" smtClean="0"/>
              <a:t> </a:t>
            </a:r>
            <a:r>
              <a:rPr lang="cs-CZ" sz="1600" dirty="0"/>
              <a:t>MYKENIK, User. </a:t>
            </a:r>
            <a:r>
              <a:rPr lang="cs-CZ" sz="1600" i="1" dirty="0"/>
              <a:t>Wikipedia.cz</a:t>
            </a:r>
            <a:r>
              <a:rPr lang="cs-CZ" sz="1600" dirty="0"/>
              <a:t> [online]. [cit. 7.11.2013].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cs.wikipedia.org/wiki/Soubor:Kos7.jpg</a:t>
            </a:r>
            <a:endParaRPr lang="cs-CZ" sz="1600" dirty="0" smtClean="0"/>
          </a:p>
          <a:p>
            <a:r>
              <a:rPr lang="cs-CZ" sz="1600" dirty="0"/>
              <a:t>POUDOU99. </a:t>
            </a:r>
            <a:r>
              <a:rPr lang="cs-CZ" sz="1600" i="1" dirty="0"/>
              <a:t>Wikipedia.cz</a:t>
            </a:r>
            <a:r>
              <a:rPr lang="cs-CZ" sz="1600" dirty="0"/>
              <a:t> [online]. [cit. 7.11.2013].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cs.wikipedia.org/wiki/Soubor:Taormina_2008_IMG_1612.jpg</a:t>
            </a:r>
            <a:endParaRPr lang="cs-CZ" sz="1600" dirty="0" smtClean="0"/>
          </a:p>
          <a:p>
            <a:r>
              <a:rPr lang="cs-CZ" sz="1600" dirty="0"/>
              <a:t>HELVETIKER, User:. </a:t>
            </a:r>
            <a:r>
              <a:rPr lang="cs-CZ" sz="1600" i="1" dirty="0"/>
              <a:t>Wikipedia.cz</a:t>
            </a:r>
            <a:r>
              <a:rPr lang="cs-CZ" sz="1600" dirty="0"/>
              <a:t> [online]. [cit. 7.11.2013].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cs.wikipedia.org/wiki/Soubor:Trag%C3%B6dienmaske_Grossgriechenland_Slg_Ebn%C3%B6ther.jpg</a:t>
            </a:r>
            <a:endParaRPr lang="cs-CZ" sz="1600" dirty="0" smtClean="0"/>
          </a:p>
          <a:p>
            <a:r>
              <a:rPr lang="en-US" sz="1600" dirty="0"/>
              <a:t>TREPTE, Andreas. </a:t>
            </a:r>
            <a:r>
              <a:rPr lang="en-US" sz="1600" i="1" dirty="0"/>
              <a:t>Wikipedia.cz</a:t>
            </a:r>
            <a:r>
              <a:rPr lang="en-US" sz="1600" dirty="0"/>
              <a:t> [online]. [cit. 11.11.2013].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7"/>
              </a:rPr>
              <a:t>http://</a:t>
            </a:r>
            <a:r>
              <a:rPr lang="en-US" sz="1600" dirty="0" smtClean="0">
                <a:hlinkClick r:id="rId7"/>
              </a:rPr>
              <a:t>cs.wikipedia.org/wiki/Soubor:Theatre_of_Epidaurus_1.jpg</a:t>
            </a:r>
            <a:endParaRPr lang="cs-CZ" sz="1600" dirty="0" smtClean="0"/>
          </a:p>
          <a:p>
            <a:pPr marL="118872" indent="0">
              <a:buNone/>
            </a:pPr>
            <a:r>
              <a:rPr lang="cs-CZ" sz="1800" dirty="0" smtClean="0"/>
              <a:t> 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20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</TotalTime>
  <Words>532</Words>
  <Application>Microsoft Office PowerPoint</Application>
  <PresentationFormat>Předvádění na obrazovce (4:3)</PresentationFormat>
  <Paragraphs>164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Modul</vt:lpstr>
      <vt:lpstr>Prezentace aplikace PowerPoint</vt:lpstr>
      <vt:lpstr>ANTICKÉ DIVADLO</vt:lpstr>
      <vt:lpstr>  VZNIK</vt:lpstr>
      <vt:lpstr>  VZNIK</vt:lpstr>
      <vt:lpstr>Prezentace aplikace PowerPoint</vt:lpstr>
      <vt:lpstr>Prezentace aplikace PowerPoint</vt:lpstr>
      <vt:lpstr>  DIVADLA (AMFITEÁTRY)</vt:lpstr>
      <vt:lpstr>        Na obrázku ukažte tři části antického divadla.    </vt:lpstr>
      <vt:lpstr>Prezentace aplikace PowerPoint</vt:lpstr>
      <vt:lpstr>Prezentace aplikace PowerPoint</vt:lpstr>
      <vt:lpstr>   TRAGÉDIE</vt:lpstr>
      <vt:lpstr>  KOMEDIE</vt:lpstr>
      <vt:lpstr>  TEORIE DIVADLA</vt:lpstr>
      <vt:lpstr>  TEORIE DIVADLA</vt:lpstr>
      <vt:lpstr>  AUTOŘI 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38</cp:revision>
  <dcterms:created xsi:type="dcterms:W3CDTF">2013-08-19T12:15:02Z</dcterms:created>
  <dcterms:modified xsi:type="dcterms:W3CDTF">2014-01-05T18:52:05Z</dcterms:modified>
</cp:coreProperties>
</file>