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71" r:id="rId3"/>
    <p:sldId id="256" r:id="rId4"/>
    <p:sldId id="257" r:id="rId5"/>
    <p:sldId id="273" r:id="rId6"/>
    <p:sldId id="260" r:id="rId7"/>
    <p:sldId id="261" r:id="rId8"/>
    <p:sldId id="274" r:id="rId9"/>
    <p:sldId id="262" r:id="rId10"/>
    <p:sldId id="263" r:id="rId11"/>
    <p:sldId id="264" r:id="rId12"/>
    <p:sldId id="275" r:id="rId13"/>
    <p:sldId id="265" r:id="rId14"/>
    <p:sldId id="266" r:id="rId15"/>
    <p:sldId id="269" r:id="rId16"/>
    <p:sldId id="267" r:id="rId17"/>
    <p:sldId id="259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FF0000"/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398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406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481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778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9929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4578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531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115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620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400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67745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260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CE64D6D-A928-4F68-BF32-24291E6D1C1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55074B0-4DBA-4DA5-989C-4974FA0B31C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ophocles_Musei_Capitolini_MC560.jpg" TargetMode="External"/><Relationship Id="rId2" Type="http://schemas.openxmlformats.org/officeDocument/2006/relationships/hyperlink" Target="http://cs.wikipedia.org/wiki/Soubor:Aischylos_B%C3%BCste.jpg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s.wikipedia.org/wiki/Soubor:Seated_Euripides_Louvre_Ma34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35596" y="1844824"/>
            <a:ext cx="7272808" cy="4392637"/>
          </a:xfrm>
        </p:spPr>
        <p:txBody>
          <a:bodyPr>
            <a:normAutofit/>
          </a:bodyPr>
          <a:lstStyle/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ŠKOLA:		Gymnázium, Tanvald, Školní 305, příspěvková 		organizace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ČÍSLO ŠABLONY:	III/2 Inovace a zkvalitnění výuky prostřednictvím </a:t>
            </a:r>
            <a:r>
              <a:rPr lang="cs-CZ" sz="1400" dirty="0" smtClean="0">
                <a:solidFill>
                  <a:schemeClr val="tx1"/>
                </a:solidFill>
              </a:rPr>
              <a:t> ICT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AUTOR</a:t>
            </a:r>
            <a:r>
              <a:rPr lang="cs-CZ" sz="1400" dirty="0" smtClean="0">
                <a:solidFill>
                  <a:schemeClr val="tx1"/>
                </a:solidFill>
              </a:rPr>
              <a:t>:                                Mgr. Hana KEPROVÁ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TEMATICKÁ OBLAST</a:t>
            </a:r>
            <a:r>
              <a:rPr lang="cs-CZ" sz="1400" dirty="0" smtClean="0">
                <a:solidFill>
                  <a:schemeClr val="tx1"/>
                </a:solidFill>
              </a:rPr>
              <a:t>:         </a:t>
            </a:r>
            <a:r>
              <a:rPr lang="cs-CZ" sz="1400" dirty="0">
                <a:solidFill>
                  <a:schemeClr val="tx1"/>
                </a:solidFill>
              </a:rPr>
              <a:t>ČESKÝ JAZYK</a:t>
            </a: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NÁZEV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                 ŘEČTÍ DRAMATIKOVÉ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POŘADOVÉ ČÍSLO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16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KÓD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                      HK_CJ1R_16  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DATUM TVORBY</a:t>
            </a:r>
            <a:r>
              <a:rPr lang="cs-CZ" sz="1400" dirty="0" smtClean="0">
                <a:solidFill>
                  <a:schemeClr val="tx1"/>
                </a:solidFill>
              </a:rPr>
              <a:t>:                3.11.2013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ANOTACE (ROČNÍK</a:t>
            </a:r>
            <a:r>
              <a:rPr lang="cs-CZ" sz="1400" dirty="0" smtClean="0">
                <a:solidFill>
                  <a:schemeClr val="tx1"/>
                </a:solidFill>
              </a:rPr>
              <a:t>):          1.ročník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 Materiál navazuje na prezentaci ANTICKÉ DIVADLO. Začíná opakovacími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                                               </a:t>
            </a:r>
            <a:r>
              <a:rPr lang="cs-CZ" sz="1400" dirty="0" smtClean="0">
                <a:solidFill>
                  <a:schemeClr val="tx1"/>
                </a:solidFill>
              </a:rPr>
              <a:t>otázkami a pokračuje informacemi o největších řeckých  dramaticích a 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jejich nejvýznamnějších dílech. 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METODICKÝ </a:t>
            </a:r>
            <a:r>
              <a:rPr lang="cs-CZ" sz="1400">
                <a:solidFill>
                  <a:schemeClr val="tx1"/>
                </a:solidFill>
              </a:rPr>
              <a:t>POKYN</a:t>
            </a:r>
            <a:r>
              <a:rPr lang="cs-CZ" sz="1400" smtClean="0">
                <a:solidFill>
                  <a:schemeClr val="tx1"/>
                </a:solidFill>
              </a:rPr>
              <a:t>:           ---</a:t>
            </a:r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0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ŘEČTÍ DRAMATIKOVÉ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500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5191"/>
            <a:ext cx="7931224" cy="4625609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b="1" dirty="0" smtClean="0">
                <a:solidFill>
                  <a:srgbClr val="FF0000"/>
                </a:solidFill>
              </a:rPr>
              <a:t>Ve které době vzniká a rozvíjí se antické drama?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Co víte o antickém divadlu?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Jak byste definovali tragédii?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Jmenujte řecké dramatiky.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dirty="0"/>
          </a:p>
        </p:txBody>
      </p:sp>
      <p:pic>
        <p:nvPicPr>
          <p:cNvPr id="4" name="Obrázek 3" descr="emoce,emotikony,ksichtík,ksichtíky,myšlení,otázky,otazníky,rozhodnutí,rozhodování,smajlíci,smajlík,smajlíky,symboly,tváře,úsměvy,volby,výrazy,zamyšlený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8800"/>
            <a:ext cx="1008112" cy="9410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38120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AISCHYLOS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623816"/>
          </a:xfrm>
        </p:spPr>
        <p:txBody>
          <a:bodyPr/>
          <a:lstStyle/>
          <a:p>
            <a:r>
              <a:rPr lang="cs-CZ" sz="2400" b="1" dirty="0" smtClean="0"/>
              <a:t>(</a:t>
            </a:r>
            <a:r>
              <a:rPr lang="cs-CZ" sz="2400" b="1" dirty="0"/>
              <a:t>6./5.st.př.n.l</a:t>
            </a:r>
            <a:r>
              <a:rPr lang="cs-CZ" sz="2400" b="1" dirty="0" smtClean="0"/>
              <a:t>.)</a:t>
            </a:r>
          </a:p>
          <a:p>
            <a:pPr marL="118872" indent="0">
              <a:buNone/>
            </a:pPr>
            <a:endParaRPr lang="cs-CZ" sz="2400" b="1" dirty="0" smtClean="0"/>
          </a:p>
          <a:p>
            <a:r>
              <a:rPr lang="cs-CZ" sz="2400" dirty="0"/>
              <a:t>zakladatel řecké tragédie</a:t>
            </a:r>
          </a:p>
          <a:p>
            <a:endParaRPr lang="cs-CZ" sz="2400" dirty="0" smtClean="0"/>
          </a:p>
          <a:p>
            <a:r>
              <a:rPr lang="cs-CZ" sz="2400" dirty="0" smtClean="0"/>
              <a:t>autor </a:t>
            </a:r>
            <a:r>
              <a:rPr lang="cs-CZ" sz="2400" dirty="0"/>
              <a:t>90 her</a:t>
            </a:r>
          </a:p>
          <a:p>
            <a:endParaRPr lang="cs-CZ" sz="2400" dirty="0" smtClean="0"/>
          </a:p>
          <a:p>
            <a:r>
              <a:rPr lang="cs-CZ" sz="2400" dirty="0" smtClean="0"/>
              <a:t>zavedl </a:t>
            </a:r>
            <a:r>
              <a:rPr lang="cs-CZ" sz="2400" dirty="0"/>
              <a:t>2.herce, dekorace, masky, kostýmy, létací stroje (deus ex machina)</a:t>
            </a:r>
          </a:p>
          <a:p>
            <a:pPr marL="118872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940152" y="1773936"/>
            <a:ext cx="2746648" cy="462381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484783"/>
            <a:ext cx="3252914" cy="5223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2726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AISCHYLOS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5191"/>
            <a:ext cx="7931224" cy="4625609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b="1" dirty="0" smtClean="0"/>
              <a:t>náměty</a:t>
            </a:r>
            <a:r>
              <a:rPr lang="cs-CZ" sz="2400" dirty="0" smtClean="0"/>
              <a:t>: mytologie</a:t>
            </a:r>
          </a:p>
          <a:p>
            <a:r>
              <a:rPr lang="cs-CZ" sz="2400" b="1" dirty="0" smtClean="0"/>
              <a:t>základní konflikt</a:t>
            </a:r>
            <a:r>
              <a:rPr lang="cs-CZ" sz="2400" dirty="0" smtClean="0"/>
              <a:t>:  lidé  x  bohové</a:t>
            </a:r>
          </a:p>
          <a:p>
            <a:pPr marL="118872" indent="0">
              <a:buNone/>
            </a:pPr>
            <a:r>
              <a:rPr lang="cs-CZ" sz="2400" dirty="0" smtClean="0"/>
              <a:t>                                            člověk  x  osud</a:t>
            </a:r>
          </a:p>
          <a:p>
            <a:r>
              <a:rPr lang="cs-CZ" sz="2400" dirty="0">
                <a:solidFill>
                  <a:srgbClr val="CC0000"/>
                </a:solidFill>
              </a:rPr>
              <a:t>člověk </a:t>
            </a:r>
            <a:r>
              <a:rPr lang="cs-CZ" sz="2400" dirty="0" smtClean="0">
                <a:solidFill>
                  <a:srgbClr val="CC0000"/>
                </a:solidFill>
              </a:rPr>
              <a:t>je proti osudu bezmocný</a:t>
            </a:r>
          </a:p>
          <a:p>
            <a:endParaRPr lang="cs-CZ" sz="2400" dirty="0">
              <a:solidFill>
                <a:srgbClr val="00CC00"/>
              </a:solidFill>
            </a:endParaRPr>
          </a:p>
          <a:p>
            <a:r>
              <a:rPr lang="cs-CZ" sz="2400" b="1" dirty="0" smtClean="0"/>
              <a:t>díla</a:t>
            </a:r>
            <a:r>
              <a:rPr lang="cs-CZ" sz="2400" dirty="0" smtClean="0"/>
              <a:t>: </a:t>
            </a:r>
            <a:r>
              <a:rPr lang="cs-CZ" sz="2400" b="1" dirty="0" smtClean="0">
                <a:solidFill>
                  <a:srgbClr val="CC0000"/>
                </a:solidFill>
              </a:rPr>
              <a:t>Spoutaný Prométheus</a:t>
            </a:r>
          </a:p>
          <a:p>
            <a:pPr marL="118872" indent="0">
              <a:buNone/>
            </a:pPr>
            <a:r>
              <a:rPr lang="cs-CZ" sz="2400" b="1" dirty="0">
                <a:solidFill>
                  <a:srgbClr val="CC0000"/>
                </a:solidFill>
              </a:rPr>
              <a:t> </a:t>
            </a:r>
            <a:r>
              <a:rPr lang="cs-CZ" sz="2400" b="1" dirty="0" smtClean="0">
                <a:solidFill>
                  <a:srgbClr val="CC0000"/>
                </a:solidFill>
              </a:rPr>
              <a:t>              Peršané</a:t>
            </a:r>
            <a:endParaRPr lang="cs-CZ" sz="2400" b="1" dirty="0">
              <a:solidFill>
                <a:srgbClr val="CC0000"/>
              </a:solidFill>
            </a:endParaRPr>
          </a:p>
          <a:p>
            <a:pPr marL="118872" indent="0">
              <a:buNone/>
            </a:pPr>
            <a:r>
              <a:rPr lang="cs-CZ" sz="2400" b="1" dirty="0" smtClean="0">
                <a:solidFill>
                  <a:srgbClr val="CC0000"/>
                </a:solidFill>
              </a:rPr>
              <a:t>               Oresteia</a:t>
            </a:r>
            <a:endParaRPr lang="cs-CZ" sz="2400" b="1" dirty="0">
              <a:solidFill>
                <a:srgbClr val="CC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2841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AISCHYLOS - Oresteia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5191"/>
            <a:ext cx="8075240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u="sng" dirty="0" smtClean="0">
                <a:solidFill>
                  <a:srgbClr val="CC0000"/>
                </a:solidFill>
              </a:rPr>
              <a:t>Orestes </a:t>
            </a:r>
            <a:r>
              <a:rPr lang="cs-CZ" sz="2400" dirty="0"/>
              <a:t>(</a:t>
            </a:r>
            <a:r>
              <a:rPr lang="cs-CZ" sz="2400" dirty="0" smtClean="0"/>
              <a:t>syn </a:t>
            </a:r>
            <a:r>
              <a:rPr lang="cs-CZ" sz="2400" dirty="0" err="1" smtClean="0"/>
              <a:t>Agamemnóna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v cizině &gt; návrat </a:t>
            </a:r>
          </a:p>
          <a:p>
            <a:r>
              <a:rPr lang="cs-CZ" sz="2400" dirty="0" smtClean="0"/>
              <a:t>pomstil smrt otce – </a:t>
            </a:r>
            <a:r>
              <a:rPr lang="cs-CZ" sz="2400" dirty="0"/>
              <a:t>za pomoci sestry Elektry</a:t>
            </a:r>
          </a:p>
          <a:p>
            <a:pPr marL="118872" indent="0">
              <a:buNone/>
            </a:pPr>
            <a:r>
              <a:rPr lang="cs-CZ" sz="2400" dirty="0" smtClean="0"/>
              <a:t>    zabije </a:t>
            </a:r>
            <a:r>
              <a:rPr lang="cs-CZ" sz="2400" dirty="0" err="1" smtClean="0"/>
              <a:t>Klytaiméstru</a:t>
            </a:r>
            <a:r>
              <a:rPr lang="cs-CZ" sz="2400" dirty="0" smtClean="0"/>
              <a:t> a milence (zavraždili </a:t>
            </a:r>
            <a:r>
              <a:rPr lang="cs-CZ" sz="2400" dirty="0" err="1" smtClean="0"/>
              <a:t>Agamemnóna</a:t>
            </a:r>
            <a:r>
              <a:rPr lang="cs-CZ" sz="2400" dirty="0" smtClean="0"/>
              <a:t>)</a:t>
            </a:r>
          </a:p>
          <a:p>
            <a:pPr marL="118872" indent="0">
              <a:buNone/>
            </a:pPr>
            <a:r>
              <a:rPr lang="cs-CZ" sz="2400" dirty="0" smtClean="0"/>
              <a:t>    </a:t>
            </a:r>
            <a:r>
              <a:rPr lang="cs-CZ" sz="2400" dirty="0"/>
              <a:t>(nevěra </a:t>
            </a:r>
            <a:r>
              <a:rPr lang="cs-CZ" sz="2400" dirty="0" err="1"/>
              <a:t>Agamemnóna</a:t>
            </a:r>
            <a:r>
              <a:rPr lang="cs-CZ" sz="2400" dirty="0"/>
              <a:t>, msta za obětování dcery)</a:t>
            </a:r>
          </a:p>
          <a:p>
            <a:r>
              <a:rPr lang="cs-CZ" sz="2400" dirty="0" smtClean="0"/>
              <a:t>propadá výčitkám (nová vražda – nový trest)</a:t>
            </a:r>
          </a:p>
          <a:p>
            <a:r>
              <a:rPr lang="cs-CZ" sz="2400" dirty="0" smtClean="0"/>
              <a:t>nakonec Orestes osvobozen sborem athénských starších</a:t>
            </a:r>
          </a:p>
          <a:p>
            <a:pPr marL="118872" indent="0">
              <a:buNone/>
            </a:pPr>
            <a:r>
              <a:rPr lang="cs-CZ" sz="2400" dirty="0" smtClean="0"/>
              <a:t>     (občanský </a:t>
            </a:r>
            <a:r>
              <a:rPr lang="cs-CZ" sz="2400" dirty="0" smtClean="0">
                <a:solidFill>
                  <a:srgbClr val="A50021"/>
                </a:solidFill>
              </a:rPr>
              <a:t>soudní</a:t>
            </a:r>
            <a:r>
              <a:rPr lang="cs-CZ" sz="2400" dirty="0" smtClean="0"/>
              <a:t> sbor) </a:t>
            </a:r>
          </a:p>
        </p:txBody>
      </p:sp>
    </p:spTree>
    <p:extLst>
      <p:ext uri="{BB962C8B-B14F-4D97-AF65-F5344CB8AC3E}">
        <p14:creationId xmlns:p14="http://schemas.microsoft.com/office/powerpoint/2010/main" val="1934443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SOFOKLÉS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837818"/>
            <a:ext cx="5266928" cy="4623816"/>
          </a:xfrm>
        </p:spPr>
        <p:txBody>
          <a:bodyPr/>
          <a:lstStyle/>
          <a:p>
            <a:r>
              <a:rPr lang="cs-CZ" sz="2400" b="1" dirty="0"/>
              <a:t>(5.st.př.n.l</a:t>
            </a:r>
            <a:r>
              <a:rPr lang="cs-CZ" sz="2400" b="1" dirty="0" smtClean="0"/>
              <a:t>.)</a:t>
            </a:r>
          </a:p>
          <a:p>
            <a:pPr marL="118872" indent="0">
              <a:buNone/>
            </a:pPr>
            <a:endParaRPr lang="cs-CZ" sz="2400" b="1" dirty="0" smtClean="0"/>
          </a:p>
          <a:p>
            <a:r>
              <a:rPr lang="cs-CZ" sz="2400" dirty="0" smtClean="0"/>
              <a:t>dramatik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zavedl </a:t>
            </a:r>
            <a:r>
              <a:rPr lang="cs-CZ" sz="2400" dirty="0"/>
              <a:t>3.herce</a:t>
            </a:r>
          </a:p>
          <a:p>
            <a:endParaRPr lang="cs-CZ" sz="2400" dirty="0" smtClean="0"/>
          </a:p>
          <a:p>
            <a:r>
              <a:rPr lang="cs-CZ" sz="2400" dirty="0" smtClean="0"/>
              <a:t>123 </a:t>
            </a:r>
            <a:r>
              <a:rPr lang="cs-CZ" sz="2400" dirty="0"/>
              <a:t>dramat </a:t>
            </a:r>
            <a:r>
              <a:rPr lang="cs-CZ" sz="2400" dirty="0" smtClean="0"/>
              <a:t>(dochovalo </a:t>
            </a:r>
            <a:r>
              <a:rPr lang="cs-CZ" sz="2400" dirty="0"/>
              <a:t>se </a:t>
            </a:r>
            <a:r>
              <a:rPr lang="cs-CZ" sz="2400" dirty="0" smtClean="0"/>
              <a:t>7)</a:t>
            </a:r>
            <a:endParaRPr lang="cs-CZ" sz="2400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876256" y="1773936"/>
            <a:ext cx="1810544" cy="462381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40380"/>
            <a:ext cx="3600400" cy="5418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8488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SOFOKLÉS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16832"/>
            <a:ext cx="7931224" cy="4483968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náměty</a:t>
            </a:r>
            <a:r>
              <a:rPr lang="cs-CZ" sz="2400" dirty="0" smtClean="0"/>
              <a:t>: trojská válka</a:t>
            </a:r>
          </a:p>
          <a:p>
            <a:pPr marL="118872" indent="0">
              <a:buNone/>
            </a:pPr>
            <a:r>
              <a:rPr lang="cs-CZ" sz="2400" dirty="0" smtClean="0"/>
              <a:t>                       pověsti o Thébách</a:t>
            </a:r>
          </a:p>
          <a:p>
            <a:pPr marL="118872" indent="0">
              <a:buNone/>
            </a:pPr>
            <a:endParaRPr lang="cs-CZ" sz="2400" dirty="0" smtClean="0"/>
          </a:p>
          <a:p>
            <a:r>
              <a:rPr lang="cs-CZ" sz="2400" b="1" dirty="0" smtClean="0"/>
              <a:t>konflikty</a:t>
            </a:r>
            <a:r>
              <a:rPr lang="cs-CZ" sz="2400" dirty="0" smtClean="0"/>
              <a:t>:  člověk  x  osud</a:t>
            </a:r>
          </a:p>
          <a:p>
            <a:pPr marL="118872" indent="0">
              <a:buNone/>
            </a:pPr>
            <a:r>
              <a:rPr lang="cs-CZ" sz="2400" dirty="0" smtClean="0"/>
              <a:t>                           morální konflikty</a:t>
            </a:r>
          </a:p>
          <a:p>
            <a:endParaRPr lang="cs-CZ" sz="2400" dirty="0"/>
          </a:p>
          <a:p>
            <a:r>
              <a:rPr lang="cs-CZ" sz="2400" b="1" dirty="0" smtClean="0"/>
              <a:t>díla</a:t>
            </a:r>
            <a:r>
              <a:rPr lang="cs-CZ" sz="2400" dirty="0" smtClean="0"/>
              <a:t>: </a:t>
            </a:r>
            <a:r>
              <a:rPr lang="cs-CZ" sz="2400" b="1" dirty="0" smtClean="0">
                <a:solidFill>
                  <a:srgbClr val="CC0000"/>
                </a:solidFill>
              </a:rPr>
              <a:t>Král Oidipus</a:t>
            </a:r>
          </a:p>
          <a:p>
            <a:pPr marL="118872" indent="0">
              <a:buNone/>
            </a:pPr>
            <a:r>
              <a:rPr lang="cs-CZ" sz="2400" b="1" dirty="0">
                <a:solidFill>
                  <a:srgbClr val="CC0000"/>
                </a:solidFill>
              </a:rPr>
              <a:t> </a:t>
            </a:r>
            <a:r>
              <a:rPr lang="cs-CZ" sz="2400" b="1" dirty="0" smtClean="0">
                <a:solidFill>
                  <a:srgbClr val="CC0000"/>
                </a:solidFill>
              </a:rPr>
              <a:t>              </a:t>
            </a:r>
            <a:r>
              <a:rPr lang="cs-CZ" sz="2400" b="1" dirty="0" err="1" smtClean="0">
                <a:solidFill>
                  <a:srgbClr val="CC0000"/>
                </a:solidFill>
              </a:rPr>
              <a:t>Antigona</a:t>
            </a:r>
            <a:endParaRPr lang="cs-CZ" sz="2400" b="1" dirty="0">
              <a:solidFill>
                <a:srgbClr val="CC0000"/>
              </a:solidFill>
            </a:endParaRPr>
          </a:p>
          <a:p>
            <a:pPr marL="118872" indent="0">
              <a:buNone/>
            </a:pPr>
            <a:r>
              <a:rPr lang="cs-CZ" sz="2400" b="1" dirty="0" smtClean="0">
                <a:solidFill>
                  <a:srgbClr val="CC0000"/>
                </a:solidFill>
              </a:rPr>
              <a:t>               Elektra</a:t>
            </a:r>
            <a:endParaRPr lang="cs-CZ" sz="2400" b="1" dirty="0">
              <a:solidFill>
                <a:srgbClr val="CC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2071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SOFOKLÉS – Král Oidipus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5191"/>
            <a:ext cx="8075240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u="sng" dirty="0" smtClean="0">
                <a:solidFill>
                  <a:srgbClr val="CC0000"/>
                </a:solidFill>
              </a:rPr>
              <a:t>Oidipus</a:t>
            </a:r>
            <a:r>
              <a:rPr lang="cs-CZ" sz="2400" dirty="0" smtClean="0">
                <a:solidFill>
                  <a:srgbClr val="CC0000"/>
                </a:solidFill>
              </a:rPr>
              <a:t> </a:t>
            </a:r>
          </a:p>
          <a:p>
            <a:r>
              <a:rPr lang="cs-CZ" sz="2400" dirty="0" smtClean="0"/>
              <a:t>syn krále </a:t>
            </a:r>
            <a:r>
              <a:rPr lang="cs-CZ" sz="2400" dirty="0" err="1" smtClean="0"/>
              <a:t>Laia</a:t>
            </a:r>
            <a:r>
              <a:rPr lang="cs-CZ" sz="2400" dirty="0" smtClean="0"/>
              <a:t> a </a:t>
            </a:r>
            <a:r>
              <a:rPr lang="cs-CZ" sz="2400" dirty="0" err="1" smtClean="0"/>
              <a:t>Iokasty</a:t>
            </a:r>
            <a:endParaRPr lang="cs-CZ" sz="2400" dirty="0" smtClean="0"/>
          </a:p>
          <a:p>
            <a:r>
              <a:rPr lang="cs-CZ" sz="2400" dirty="0" smtClean="0"/>
              <a:t>věštba ⇒ vychován v </a:t>
            </a:r>
            <a:r>
              <a:rPr lang="cs-CZ" sz="2400" dirty="0" err="1" smtClean="0"/>
              <a:t>Korintu</a:t>
            </a:r>
            <a:endParaRPr lang="cs-CZ" sz="2400" dirty="0" smtClean="0"/>
          </a:p>
          <a:p>
            <a:r>
              <a:rPr lang="cs-CZ" sz="2400" dirty="0" smtClean="0"/>
              <a:t>vrací se hledat rodiče (cestou zabije nevědomky otce, Thébám pomůže od zlé Sfingy ⇒ stane se králem, sňatek s </a:t>
            </a:r>
            <a:r>
              <a:rPr lang="cs-CZ" sz="2400" dirty="0" err="1" smtClean="0"/>
              <a:t>Iokastou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věštba se naplnila  </a:t>
            </a:r>
          </a:p>
          <a:p>
            <a:r>
              <a:rPr lang="cs-CZ" sz="2400" dirty="0" err="1" smtClean="0"/>
              <a:t>Iokasta</a:t>
            </a:r>
            <a:r>
              <a:rPr lang="cs-CZ" sz="2400" dirty="0" smtClean="0"/>
              <a:t> spáchá sebevraždu</a:t>
            </a:r>
          </a:p>
          <a:p>
            <a:r>
              <a:rPr lang="cs-CZ" sz="2400" dirty="0" smtClean="0"/>
              <a:t>Oidipus si vypíchne obě oči</a:t>
            </a:r>
            <a:r>
              <a:rPr lang="cs-CZ" sz="2400" dirty="0"/>
              <a:t> </a:t>
            </a:r>
            <a:r>
              <a:rPr lang="cs-CZ" sz="2400" dirty="0" smtClean="0"/>
              <a:t>→ vyhnanství</a:t>
            </a:r>
          </a:p>
          <a:p>
            <a:endParaRPr lang="cs-CZ" sz="2400" dirty="0"/>
          </a:p>
          <a:p>
            <a:pPr marL="118872" indent="0">
              <a:buNone/>
            </a:pPr>
            <a:r>
              <a:rPr lang="cs-CZ" sz="2400" b="1" dirty="0" smtClean="0"/>
              <a:t>závěr</a:t>
            </a:r>
            <a:r>
              <a:rPr lang="cs-CZ" sz="2400" b="1" dirty="0" smtClean="0">
                <a:solidFill>
                  <a:srgbClr val="CC0000"/>
                </a:solidFill>
              </a:rPr>
              <a:t>: osudu nelze uniknout</a:t>
            </a:r>
          </a:p>
        </p:txBody>
      </p:sp>
    </p:spTree>
    <p:extLst>
      <p:ext uri="{BB962C8B-B14F-4D97-AF65-F5344CB8AC3E}">
        <p14:creationId xmlns:p14="http://schemas.microsoft.com/office/powerpoint/2010/main" val="1243240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SOFOKLÉS - </a:t>
            </a:r>
            <a:r>
              <a:rPr lang="cs-CZ" dirty="0" err="1" smtClean="0"/>
              <a:t>Antigona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5191"/>
            <a:ext cx="8075240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u="sng" dirty="0" err="1" smtClean="0">
                <a:solidFill>
                  <a:srgbClr val="CC0000"/>
                </a:solidFill>
              </a:rPr>
              <a:t>Antigona</a:t>
            </a:r>
            <a:r>
              <a:rPr lang="cs-CZ" sz="2400" b="1" u="sng" dirty="0" smtClean="0">
                <a:solidFill>
                  <a:srgbClr val="00CC00"/>
                </a:solidFill>
              </a:rPr>
              <a:t> </a:t>
            </a:r>
            <a:r>
              <a:rPr lang="cs-CZ" sz="2400" dirty="0" smtClean="0"/>
              <a:t>(dcera Oidipa)</a:t>
            </a:r>
          </a:p>
          <a:p>
            <a:r>
              <a:rPr lang="cs-CZ" sz="2400" dirty="0" smtClean="0"/>
              <a:t>spor jejích bratrů o trůn ⇒ oba zemřou</a:t>
            </a:r>
          </a:p>
          <a:p>
            <a:r>
              <a:rPr lang="cs-CZ" sz="2400" dirty="0" err="1" smtClean="0"/>
              <a:t>Polyneikés</a:t>
            </a:r>
            <a:r>
              <a:rPr lang="cs-CZ" sz="2400" dirty="0" smtClean="0"/>
              <a:t> zradil vlastní město ⇒ král </a:t>
            </a:r>
            <a:r>
              <a:rPr lang="cs-CZ" sz="2400" dirty="0" err="1" smtClean="0"/>
              <a:t>Kreon</a:t>
            </a:r>
            <a:r>
              <a:rPr lang="cs-CZ" sz="2400" dirty="0" smtClean="0"/>
              <a:t> zakáže pohřbít jeho tělo</a:t>
            </a:r>
          </a:p>
          <a:p>
            <a:endParaRPr lang="cs-CZ" sz="2400" dirty="0" smtClean="0"/>
          </a:p>
          <a:p>
            <a:r>
              <a:rPr lang="cs-CZ" sz="2400" b="1" dirty="0" smtClean="0"/>
              <a:t>konflikt: </a:t>
            </a:r>
            <a:r>
              <a:rPr lang="cs-CZ" sz="2400" dirty="0" smtClean="0"/>
              <a:t>zákaz krále  x  </a:t>
            </a:r>
            <a:r>
              <a:rPr lang="cs-CZ" sz="2400" dirty="0" err="1" smtClean="0"/>
              <a:t>Antigona</a:t>
            </a:r>
            <a:r>
              <a:rPr lang="cs-CZ" sz="2400" dirty="0" smtClean="0"/>
              <a:t> bratra pohřbí</a:t>
            </a:r>
          </a:p>
          <a:p>
            <a:r>
              <a:rPr lang="cs-CZ" sz="2400" dirty="0" smtClean="0"/>
              <a:t>trest pro </a:t>
            </a:r>
            <a:r>
              <a:rPr lang="cs-CZ" sz="2400" dirty="0" err="1" smtClean="0"/>
              <a:t>Antigonu</a:t>
            </a:r>
            <a:r>
              <a:rPr lang="cs-CZ" sz="2400" dirty="0" smtClean="0"/>
              <a:t>: zaživa zazděna, sebevražda oběšením</a:t>
            </a:r>
          </a:p>
          <a:p>
            <a:r>
              <a:rPr lang="cs-CZ" sz="2400" dirty="0" smtClean="0"/>
              <a:t>trest pro </a:t>
            </a:r>
            <a:r>
              <a:rPr lang="cs-CZ" sz="2400" dirty="0" err="1" smtClean="0"/>
              <a:t>Kreonta</a:t>
            </a:r>
            <a:r>
              <a:rPr lang="cs-CZ" sz="2400" dirty="0" smtClean="0"/>
              <a:t>: sebevražda syna </a:t>
            </a:r>
            <a:r>
              <a:rPr lang="cs-CZ" sz="2400" dirty="0" err="1" smtClean="0"/>
              <a:t>Haimona</a:t>
            </a:r>
            <a:r>
              <a:rPr lang="cs-CZ" sz="2400" dirty="0" smtClean="0"/>
              <a:t> a ženy Eurydiky</a:t>
            </a:r>
          </a:p>
          <a:p>
            <a:endParaRPr lang="cs-CZ" sz="2400" dirty="0"/>
          </a:p>
          <a:p>
            <a:r>
              <a:rPr lang="cs-CZ" sz="2400" b="1" dirty="0" smtClean="0">
                <a:solidFill>
                  <a:srgbClr val="CC0000"/>
                </a:solidFill>
              </a:rPr>
              <a:t>konflikt mezi zákony vládců a přirozenými mravními příkazy</a:t>
            </a:r>
            <a:endParaRPr lang="cs-CZ" sz="2400" b="1" dirty="0">
              <a:solidFill>
                <a:srgbClr val="CC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800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EURIPIDÉS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23816"/>
          </a:xfrm>
        </p:spPr>
        <p:txBody>
          <a:bodyPr>
            <a:normAutofit/>
          </a:bodyPr>
          <a:lstStyle/>
          <a:p>
            <a:r>
              <a:rPr lang="cs-CZ" sz="2400" b="1" dirty="0"/>
              <a:t>(5.st.př.n.l</a:t>
            </a:r>
            <a:r>
              <a:rPr lang="cs-CZ" sz="2400" b="1" dirty="0" smtClean="0"/>
              <a:t>.)</a:t>
            </a:r>
          </a:p>
          <a:p>
            <a:endParaRPr lang="cs-CZ" sz="2400" b="1" dirty="0" smtClean="0"/>
          </a:p>
          <a:p>
            <a:r>
              <a:rPr lang="cs-CZ" sz="2400" dirty="0" smtClean="0"/>
              <a:t>90 </a:t>
            </a:r>
            <a:r>
              <a:rPr lang="cs-CZ" sz="2400" dirty="0"/>
              <a:t>her, zachováno 17</a:t>
            </a:r>
          </a:p>
          <a:p>
            <a:endParaRPr lang="cs-CZ" sz="2400" dirty="0" smtClean="0"/>
          </a:p>
          <a:p>
            <a:r>
              <a:rPr lang="cs-CZ" sz="2400" dirty="0" smtClean="0"/>
              <a:t>dramatik </a:t>
            </a:r>
            <a:r>
              <a:rPr lang="cs-CZ" sz="2400" dirty="0"/>
              <a:t>– </a:t>
            </a:r>
            <a:r>
              <a:rPr lang="cs-CZ" sz="2400" b="1" dirty="0" smtClean="0"/>
              <a:t>novátor</a:t>
            </a:r>
          </a:p>
          <a:p>
            <a:pPr marL="118872" indent="0">
              <a:buNone/>
            </a:pPr>
            <a:endParaRPr lang="cs-CZ" sz="2400" b="1" dirty="0"/>
          </a:p>
          <a:p>
            <a:r>
              <a:rPr lang="cs-CZ" sz="2400" dirty="0" smtClean="0"/>
              <a:t>omezena </a:t>
            </a:r>
            <a:r>
              <a:rPr lang="cs-CZ" sz="2400" dirty="0"/>
              <a:t>role </a:t>
            </a:r>
            <a:r>
              <a:rPr lang="cs-CZ" sz="2400" dirty="0" smtClean="0"/>
              <a:t>sboru</a:t>
            </a:r>
          </a:p>
          <a:p>
            <a:r>
              <a:rPr lang="cs-CZ" sz="2400" dirty="0" smtClean="0"/>
              <a:t>prolog </a:t>
            </a:r>
            <a:r>
              <a:rPr lang="cs-CZ" sz="2400" dirty="0"/>
              <a:t>(vysvětlení </a:t>
            </a:r>
            <a:r>
              <a:rPr lang="cs-CZ" sz="2400" dirty="0" smtClean="0"/>
              <a:t>obsahu </a:t>
            </a:r>
            <a:r>
              <a:rPr lang="cs-CZ" sz="2400" dirty="0"/>
              <a:t>hry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deus </a:t>
            </a:r>
            <a:r>
              <a:rPr lang="cs-CZ" sz="2400" dirty="0"/>
              <a:t>ex machina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0192" y="1773936"/>
            <a:ext cx="2386608" cy="462381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84784"/>
            <a:ext cx="3218477" cy="5261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6974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EURIPIDÉS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5191"/>
            <a:ext cx="8003232" cy="4625609"/>
          </a:xfrm>
        </p:spPr>
        <p:txBody>
          <a:bodyPr>
            <a:normAutofit/>
          </a:bodyPr>
          <a:lstStyle/>
          <a:p>
            <a:r>
              <a:rPr lang="cs-CZ" sz="2400" b="1" dirty="0"/>
              <a:t>(5.st.př.n.l</a:t>
            </a:r>
            <a:r>
              <a:rPr lang="cs-CZ" sz="2400" b="1" dirty="0" smtClean="0"/>
              <a:t>.)</a:t>
            </a:r>
          </a:p>
          <a:p>
            <a:pPr marL="118872" indent="0">
              <a:buNone/>
            </a:pPr>
            <a:endParaRPr lang="cs-CZ" sz="2400" b="1" dirty="0" smtClean="0"/>
          </a:p>
          <a:p>
            <a:r>
              <a:rPr lang="cs-CZ" sz="2400" dirty="0" smtClean="0"/>
              <a:t>vzdělanec se zájmem o filosofii ⇒ negativní postoj k mýtu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náměty</a:t>
            </a:r>
            <a:r>
              <a:rPr lang="cs-CZ" sz="2400" dirty="0" smtClean="0"/>
              <a:t>: nedostatky athénské demokracie</a:t>
            </a:r>
          </a:p>
          <a:p>
            <a:r>
              <a:rPr lang="cs-CZ" sz="2400" b="1" dirty="0" smtClean="0"/>
              <a:t>konflikty</a:t>
            </a:r>
            <a:r>
              <a:rPr lang="cs-CZ" sz="2400" dirty="0" smtClean="0"/>
              <a:t>: člověk  x  člověk</a:t>
            </a:r>
          </a:p>
          <a:p>
            <a:r>
              <a:rPr lang="cs-CZ" sz="2400" b="1" dirty="0" smtClean="0"/>
              <a:t>postavy</a:t>
            </a:r>
            <a:r>
              <a:rPr lang="cs-CZ" sz="2400" dirty="0" smtClean="0"/>
              <a:t>: sympatičtí otroci</a:t>
            </a:r>
          </a:p>
          <a:p>
            <a:r>
              <a:rPr lang="cs-CZ" sz="2400" dirty="0" smtClean="0"/>
              <a:t>hlubší psychologie postav, hlavně žen</a:t>
            </a:r>
          </a:p>
        </p:txBody>
      </p:sp>
    </p:spTree>
    <p:extLst>
      <p:ext uri="{BB962C8B-B14F-4D97-AF65-F5344CB8AC3E}">
        <p14:creationId xmlns:p14="http://schemas.microsoft.com/office/powerpoint/2010/main" val="2693439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EURIPIDÉS – Médeia (Médea)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5191"/>
            <a:ext cx="8075240" cy="462560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námět: pověst o mytologických plavcích Argonautech (zlaté rouno)</a:t>
            </a:r>
          </a:p>
          <a:p>
            <a:pPr marL="118872" indent="0">
              <a:buNone/>
            </a:pPr>
            <a:r>
              <a:rPr lang="cs-CZ" sz="2400" b="1" u="sng" dirty="0" smtClean="0">
                <a:solidFill>
                  <a:srgbClr val="CC0000"/>
                </a:solidFill>
              </a:rPr>
              <a:t>Médea</a:t>
            </a:r>
            <a:r>
              <a:rPr lang="cs-CZ" sz="2400" b="1" dirty="0" smtClean="0">
                <a:solidFill>
                  <a:srgbClr val="CC0000"/>
                </a:solidFill>
              </a:rPr>
              <a:t> </a:t>
            </a:r>
            <a:r>
              <a:rPr lang="cs-CZ" sz="2400" dirty="0" smtClean="0"/>
              <a:t>(královská dcera)</a:t>
            </a:r>
          </a:p>
          <a:p>
            <a:r>
              <a:rPr lang="cs-CZ" sz="2400" dirty="0" smtClean="0"/>
              <a:t>opustila vlast, milovala </a:t>
            </a:r>
            <a:r>
              <a:rPr lang="cs-CZ" sz="2400" dirty="0" err="1" smtClean="0"/>
              <a:t>Iásona</a:t>
            </a:r>
            <a:r>
              <a:rPr lang="cs-CZ" sz="2400" dirty="0" smtClean="0"/>
              <a:t>, pomohla mu získat rouno</a:t>
            </a:r>
          </a:p>
          <a:p>
            <a:r>
              <a:rPr lang="cs-CZ" sz="2400" dirty="0" err="1" smtClean="0"/>
              <a:t>Iáson</a:t>
            </a:r>
            <a:r>
              <a:rPr lang="cs-CZ" sz="2400" dirty="0" smtClean="0"/>
              <a:t> ji opustil (jiná žena)</a:t>
            </a:r>
          </a:p>
          <a:p>
            <a:r>
              <a:rPr lang="cs-CZ" sz="2400" u="sng" dirty="0" smtClean="0"/>
              <a:t>pomsta</a:t>
            </a:r>
            <a:r>
              <a:rPr lang="cs-CZ" sz="2400" dirty="0" smtClean="0"/>
              <a:t>: zabije své dva syny a </a:t>
            </a:r>
            <a:r>
              <a:rPr lang="cs-CZ" sz="2400" dirty="0" err="1" smtClean="0"/>
              <a:t>Glauku</a:t>
            </a:r>
            <a:endParaRPr lang="cs-CZ" sz="2400" dirty="0" smtClean="0"/>
          </a:p>
          <a:p>
            <a:r>
              <a:rPr lang="cs-CZ" sz="2400" dirty="0" smtClean="0"/>
              <a:t>(</a:t>
            </a:r>
            <a:r>
              <a:rPr lang="cs-CZ" sz="2400" dirty="0" err="1" smtClean="0"/>
              <a:t>Glauka</a:t>
            </a:r>
            <a:r>
              <a:rPr lang="cs-CZ" sz="2400" dirty="0" smtClean="0"/>
              <a:t> i její otec uhoří - vzňaly se na ní svatební šaty od Médey)</a:t>
            </a:r>
          </a:p>
          <a:p>
            <a:endParaRPr lang="cs-CZ" sz="2400" dirty="0"/>
          </a:p>
          <a:p>
            <a:r>
              <a:rPr lang="cs-CZ" sz="2400" b="1" dirty="0" smtClean="0">
                <a:solidFill>
                  <a:srgbClr val="CC0000"/>
                </a:solidFill>
              </a:rPr>
              <a:t>drama nekontrolovatelné vášně odmítnuté ženy</a:t>
            </a:r>
          </a:p>
          <a:p>
            <a:r>
              <a:rPr lang="cs-CZ" sz="2400" dirty="0" smtClean="0"/>
              <a:t>(obětavá, láskyplná Médea → žárlivá, zoufalá, pomstychtivá)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88394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KOMEDIE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5191"/>
            <a:ext cx="7859216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smtClean="0"/>
              <a:t>znaky:</a:t>
            </a:r>
          </a:p>
          <a:p>
            <a:pPr marL="118872" indent="0">
              <a:buNone/>
            </a:pPr>
            <a:endParaRPr lang="cs-CZ" sz="2400" b="1" dirty="0" smtClean="0"/>
          </a:p>
          <a:p>
            <a:r>
              <a:rPr lang="cs-CZ" sz="2400" dirty="0" smtClean="0"/>
              <a:t>komický účinek</a:t>
            </a:r>
          </a:p>
          <a:p>
            <a:r>
              <a:rPr lang="cs-CZ" sz="2400" dirty="0" smtClean="0"/>
              <a:t>zesměšňuje jevy života</a:t>
            </a:r>
          </a:p>
          <a:p>
            <a:r>
              <a:rPr lang="cs-CZ" sz="2400" dirty="0" smtClean="0"/>
              <a:t>útok na politické poměry, soudobou morálku</a:t>
            </a:r>
          </a:p>
          <a:p>
            <a:r>
              <a:rPr lang="cs-CZ" sz="2400" dirty="0"/>
              <a:t>smírný, šťastný konec</a:t>
            </a:r>
          </a:p>
          <a:p>
            <a:r>
              <a:rPr lang="cs-CZ" sz="2400" dirty="0" smtClean="0"/>
              <a:t>nezávazný žert</a:t>
            </a:r>
          </a:p>
          <a:p>
            <a:endParaRPr lang="cs-CZ" sz="2400" dirty="0" smtClean="0"/>
          </a:p>
          <a:p>
            <a:pPr marL="118872" indent="0"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33166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ARISTOFANÉS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(5./4.st.př.n.l.) </a:t>
            </a:r>
            <a:endParaRPr lang="cs-CZ" sz="2400" b="1" dirty="0" smtClean="0"/>
          </a:p>
          <a:p>
            <a:r>
              <a:rPr lang="cs-CZ" sz="2400" dirty="0" smtClean="0"/>
              <a:t>nejslavnější autor komedií</a:t>
            </a:r>
          </a:p>
          <a:p>
            <a:r>
              <a:rPr lang="cs-CZ" sz="2400" dirty="0" smtClean="0"/>
              <a:t>40 komedií, 11 se zachovalo</a:t>
            </a:r>
          </a:p>
          <a:p>
            <a:endParaRPr lang="cs-CZ" sz="2400" dirty="0" smtClean="0"/>
          </a:p>
          <a:p>
            <a:r>
              <a:rPr lang="cs-CZ" sz="2400" dirty="0" smtClean="0"/>
              <a:t>vliv na evropskou politickou satiru</a:t>
            </a:r>
          </a:p>
          <a:p>
            <a:endParaRPr lang="cs-CZ" sz="2400" dirty="0" smtClean="0"/>
          </a:p>
          <a:p>
            <a:r>
              <a:rPr lang="cs-CZ" sz="2400" dirty="0" smtClean="0"/>
              <a:t>žil v době úpadku </a:t>
            </a:r>
            <a:r>
              <a:rPr lang="cs-CZ" sz="2400" dirty="0"/>
              <a:t>athénské demokracie </a:t>
            </a:r>
            <a:r>
              <a:rPr lang="cs-CZ" sz="2400" dirty="0" smtClean="0"/>
              <a:t>⇒ nebojácný humorista, umírněný demokrat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CC0000"/>
                </a:solidFill>
              </a:rPr>
              <a:t>kritika přetvářky, hrabivosti, podlosti, sociální nespravedlnosti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87857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ARISTOFANÉS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88840"/>
            <a:ext cx="7931224" cy="4411960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smtClean="0"/>
              <a:t>díla</a:t>
            </a:r>
            <a:r>
              <a:rPr lang="cs-CZ" sz="2400" dirty="0" smtClean="0"/>
              <a:t>: </a:t>
            </a:r>
          </a:p>
          <a:p>
            <a:pPr marL="118872" indent="0">
              <a:buNone/>
            </a:pPr>
            <a:endParaRPr lang="cs-CZ" sz="2400" b="1" dirty="0" smtClean="0">
              <a:solidFill>
                <a:srgbClr val="CC0000"/>
              </a:solidFill>
            </a:endParaRPr>
          </a:p>
          <a:p>
            <a:pPr marL="118872" indent="0">
              <a:buNone/>
            </a:pPr>
            <a:r>
              <a:rPr lang="cs-CZ" sz="2400" b="1" dirty="0" smtClean="0">
                <a:solidFill>
                  <a:srgbClr val="CC0000"/>
                </a:solidFill>
              </a:rPr>
              <a:t>Ptáci</a:t>
            </a:r>
            <a:r>
              <a:rPr lang="cs-CZ" sz="2400" dirty="0" smtClean="0"/>
              <a:t> (ideální společnost a důvody jejího ztroskotání)</a:t>
            </a:r>
          </a:p>
          <a:p>
            <a:endParaRPr lang="cs-CZ" sz="2400" dirty="0" smtClean="0"/>
          </a:p>
          <a:p>
            <a:pPr marL="118872" indent="0">
              <a:buNone/>
            </a:pPr>
            <a:r>
              <a:rPr lang="cs-CZ" sz="2400" b="1" dirty="0" smtClean="0">
                <a:solidFill>
                  <a:srgbClr val="CC0000"/>
                </a:solidFill>
              </a:rPr>
              <a:t>Jezdci </a:t>
            </a:r>
            <a:r>
              <a:rPr lang="cs-CZ" sz="2400" dirty="0" smtClean="0"/>
              <a:t>(úplatkářství)</a:t>
            </a:r>
          </a:p>
          <a:p>
            <a:endParaRPr lang="cs-CZ" sz="2400" dirty="0" smtClean="0"/>
          </a:p>
          <a:p>
            <a:pPr marL="118872" indent="0">
              <a:buNone/>
            </a:pPr>
            <a:r>
              <a:rPr lang="cs-CZ" sz="2400" b="1" dirty="0" err="1" smtClean="0">
                <a:solidFill>
                  <a:srgbClr val="CC0000"/>
                </a:solidFill>
              </a:rPr>
              <a:t>Lysistrata</a:t>
            </a:r>
            <a:r>
              <a:rPr lang="cs-CZ" sz="2400" dirty="0" smtClean="0"/>
              <a:t> (protiválečné drama)</a:t>
            </a:r>
          </a:p>
          <a:p>
            <a:endParaRPr lang="cs-CZ" sz="2400" dirty="0">
              <a:solidFill>
                <a:srgbClr val="A5002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0564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/>
              <a:t>Sochorová Marie: </a:t>
            </a:r>
            <a:r>
              <a:rPr lang="cs-CZ" sz="1600" i="1" dirty="0"/>
              <a:t>Literatura v kostce pro SŠ</a:t>
            </a:r>
            <a:r>
              <a:rPr lang="cs-CZ" sz="1600" dirty="0"/>
              <a:t>, Fragment, 2007, ISBN 978-80-253-0652-9</a:t>
            </a:r>
          </a:p>
          <a:p>
            <a:r>
              <a:rPr lang="cs-CZ" sz="1600" dirty="0"/>
              <a:t>Hrabák Josef: </a:t>
            </a:r>
            <a:r>
              <a:rPr lang="cs-CZ" sz="1600" i="1" dirty="0"/>
              <a:t>Literatura pro 1.ročník středních škol</a:t>
            </a:r>
            <a:r>
              <a:rPr lang="cs-CZ" sz="1600" dirty="0"/>
              <a:t>, SPN, 1977, publikace č. </a:t>
            </a:r>
            <a:r>
              <a:rPr lang="cs-CZ" sz="1600" dirty="0" smtClean="0"/>
              <a:t>71-15-11</a:t>
            </a:r>
          </a:p>
          <a:p>
            <a:r>
              <a:rPr lang="cs-CZ" sz="1600" dirty="0"/>
              <a:t>Prokop Vladimír: </a:t>
            </a:r>
            <a:r>
              <a:rPr lang="cs-CZ" sz="1600" i="1" dirty="0"/>
              <a:t>Dějiny literatury od starověku do počátku 19.století</a:t>
            </a:r>
            <a:r>
              <a:rPr lang="cs-CZ" sz="1600" dirty="0"/>
              <a:t>, O.K.-Soft, 2003</a:t>
            </a:r>
          </a:p>
          <a:p>
            <a:endParaRPr lang="cs-CZ" sz="1600" dirty="0"/>
          </a:p>
          <a:p>
            <a:pPr marL="118872" indent="0">
              <a:buNone/>
            </a:pPr>
            <a:endParaRPr lang="cs-CZ" sz="1600" dirty="0" smtClean="0"/>
          </a:p>
          <a:p>
            <a:r>
              <a:rPr lang="cs-CZ" sz="1600" dirty="0" smtClean="0"/>
              <a:t>VOLNÉ </a:t>
            </a:r>
            <a:r>
              <a:rPr lang="cs-CZ" sz="1600" dirty="0"/>
              <a:t>DÍLO. </a:t>
            </a:r>
            <a:r>
              <a:rPr lang="cs-CZ" sz="1600" i="1" dirty="0" err="1"/>
              <a:t>Wikipedia</a:t>
            </a:r>
            <a:r>
              <a:rPr lang="cs-CZ" sz="1600" dirty="0"/>
              <a:t> [online]. [cit. 11.11.2013].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cs.wikipedia.org/wiki/Soubor:Aischylos_B%C3%BCste.jpg</a:t>
            </a:r>
            <a:endParaRPr lang="cs-CZ" sz="1600" dirty="0" smtClean="0"/>
          </a:p>
          <a:p>
            <a:r>
              <a:rPr lang="cs-CZ" sz="1600" dirty="0"/>
              <a:t>NGUYEN, Marie-Lan. </a:t>
            </a:r>
            <a:r>
              <a:rPr lang="cs-CZ" sz="1600" i="1" dirty="0" err="1"/>
              <a:t>Wikipedia</a:t>
            </a:r>
            <a:r>
              <a:rPr lang="cs-CZ" sz="1600" dirty="0"/>
              <a:t> [online]. [cit. 11.11.2013].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cs.wikipedia.org/wiki/Soubor:Sophocles_Musei_Capitolini_MC560.jpg</a:t>
            </a:r>
            <a:endParaRPr lang="cs-CZ" sz="1600" dirty="0" smtClean="0"/>
          </a:p>
          <a:p>
            <a:r>
              <a:rPr lang="cs-CZ" sz="1600" dirty="0"/>
              <a:t>JASTROW. </a:t>
            </a:r>
            <a:r>
              <a:rPr lang="cs-CZ" sz="1600" i="1" dirty="0" err="1"/>
              <a:t>Wikipedia</a:t>
            </a:r>
            <a:r>
              <a:rPr lang="cs-CZ" sz="1600" dirty="0"/>
              <a:t> [online]. [cit. 11.11.2013].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cs.wikipedia.org/wiki/Soubor:Seated_Euripides_Louvre_Ma343.jpg</a:t>
            </a:r>
            <a:endParaRPr lang="cs-CZ" sz="1600" dirty="0" smtClean="0"/>
          </a:p>
          <a:p>
            <a:r>
              <a:rPr lang="en-US" altLang="cs-CZ" sz="1600"/>
              <a:t>www.office.microsoft.com</a:t>
            </a:r>
          </a:p>
          <a:p>
            <a:pPr marL="118872" indent="0"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marL="118872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15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dul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1227</TotalTime>
  <Words>647</Words>
  <Application>Microsoft Office PowerPoint</Application>
  <PresentationFormat>Předvádění na obrazovce (4:3)</PresentationFormat>
  <Paragraphs>162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Modul</vt:lpstr>
      <vt:lpstr>Prezentace aplikace PowerPoint</vt:lpstr>
      <vt:lpstr>ŘEČTÍ DRAMATIKOVÉ</vt:lpstr>
      <vt:lpstr>   Opakování</vt:lpstr>
      <vt:lpstr>  AISCHYLOS</vt:lpstr>
      <vt:lpstr>  AISCHYLOS</vt:lpstr>
      <vt:lpstr>  AISCHYLOS - Oresteia</vt:lpstr>
      <vt:lpstr>  SOFOKLÉS</vt:lpstr>
      <vt:lpstr>   SOFOKLÉS</vt:lpstr>
      <vt:lpstr>  SOFOKLÉS – Král Oidipus</vt:lpstr>
      <vt:lpstr>  SOFOKLÉS - Antigona</vt:lpstr>
      <vt:lpstr>  EURIPIDÉS</vt:lpstr>
      <vt:lpstr>  EURIPIDÉS</vt:lpstr>
      <vt:lpstr>  EURIPIDÉS – Médeia (Médea)</vt:lpstr>
      <vt:lpstr>  KOMEDIE</vt:lpstr>
      <vt:lpstr>  ARISTOFANÉS</vt:lpstr>
      <vt:lpstr>  ARISTOFANÉS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Hana Keprová</cp:lastModifiedBy>
  <cp:revision>27</cp:revision>
  <dcterms:created xsi:type="dcterms:W3CDTF">2013-08-20T11:57:25Z</dcterms:created>
  <dcterms:modified xsi:type="dcterms:W3CDTF">2014-01-06T14:24:29Z</dcterms:modified>
</cp:coreProperties>
</file>