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8" r:id="rId3"/>
    <p:sldId id="256" r:id="rId4"/>
    <p:sldId id="283" r:id="rId5"/>
    <p:sldId id="281" r:id="rId6"/>
    <p:sldId id="282" r:id="rId7"/>
    <p:sldId id="279" r:id="rId8"/>
    <p:sldId id="258" r:id="rId9"/>
    <p:sldId id="265" r:id="rId10"/>
    <p:sldId id="267" r:id="rId11"/>
    <p:sldId id="268" r:id="rId12"/>
    <p:sldId id="269" r:id="rId13"/>
    <p:sldId id="270" r:id="rId14"/>
    <p:sldId id="271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531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44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223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973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307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42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415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78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780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290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447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720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4D612C8-423F-4926-A037-DF0F445D62B8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8A0E997-5904-41F4-95DB-309824C5B7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9/95/Tito_Maccio_Plauto.jpg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nt_du_gard.jpg" TargetMode="External"/><Relationship Id="rId2" Type="http://schemas.openxmlformats.org/officeDocument/2006/relationships/hyperlink" Target="http://cs.wikipedia.org/wiki/Soubor:Tito_Maccio_Plauto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Colosseo_-_panoramica_-_Scuba_Beer.jpg" TargetMode="External"/><Relationship Id="rId5" Type="http://schemas.openxmlformats.org/officeDocument/2006/relationships/hyperlink" Target="http://cs.wikipedia.org/wiki/Soubor:Tavares.Forum.Romanum.redux.jpg" TargetMode="External"/><Relationship Id="rId4" Type="http://schemas.openxmlformats.org/officeDocument/2006/relationships/hyperlink" Target="http://cs.wikipedia.org/wiki/Soubor:Thermae_of_Caracalla_Panoram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272808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prostřednictvím </a:t>
            </a:r>
            <a:r>
              <a:rPr lang="cs-CZ" sz="1400" dirty="0" smtClean="0">
                <a:solidFill>
                  <a:schemeClr val="tx1"/>
                </a:solidFill>
              </a:rPr>
              <a:t>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LITERATURA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ŘÍMSKÁ LITERATURA 1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18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HK_CJ1R_18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DATUM 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 15.11.2013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Prezentace si klade za cíl seznámit žáky s římskou literaturou. V úvodu 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ukazuje  nejznámější starověké římské památky,  poté charakterizuje 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římský národ a písmo, rozděluje starověkou římskou literaturu na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    jednotlivá období a podrobně zpracovává  první - archaické.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POKYN</a:t>
            </a:r>
            <a:r>
              <a:rPr lang="cs-CZ" sz="1400" dirty="0" smtClean="0">
                <a:solidFill>
                  <a:schemeClr val="tx1"/>
                </a:solidFill>
              </a:rPr>
              <a:t>: Na prezentaci Římská literatura 1 navazuje druhá </a:t>
            </a:r>
            <a:r>
              <a:rPr lang="cs-CZ" sz="1400" dirty="0">
                <a:solidFill>
                  <a:schemeClr val="tx1"/>
                </a:solidFill>
              </a:rPr>
              <a:t>část Římská literatura </a:t>
            </a:r>
            <a:r>
              <a:rPr lang="cs-CZ" sz="1400" dirty="0" smtClean="0">
                <a:solidFill>
                  <a:schemeClr val="tx1"/>
                </a:solidFill>
              </a:rPr>
              <a:t>2.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ŘÍMSKÁ LITERATURA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 A STARÝ VĚK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66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ŘÍMSKÉ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9593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000" b="1" i="1" dirty="0">
                <a:solidFill>
                  <a:srgbClr val="FF0000"/>
                </a:solidFill>
              </a:rPr>
              <a:t>Koloseum</a:t>
            </a:r>
            <a:r>
              <a:rPr lang="cs-CZ" sz="2000" i="1" dirty="0">
                <a:solidFill>
                  <a:srgbClr val="FF0000"/>
                </a:solidFill>
              </a:rPr>
              <a:t> </a:t>
            </a:r>
            <a:r>
              <a:rPr lang="cs-CZ" sz="2000" i="1" dirty="0" smtClean="0">
                <a:solidFill>
                  <a:srgbClr val="FF0000"/>
                </a:solidFill>
              </a:rPr>
              <a:t>neboli </a:t>
            </a:r>
            <a:r>
              <a:rPr lang="cs-CZ" sz="2000" b="1" i="1" dirty="0">
                <a:solidFill>
                  <a:srgbClr val="FF0000"/>
                </a:solidFill>
              </a:rPr>
              <a:t>Římské koloseum</a:t>
            </a:r>
            <a:r>
              <a:rPr lang="cs-CZ" sz="2000" i="1" dirty="0">
                <a:solidFill>
                  <a:srgbClr val="FF0000"/>
                </a:solidFill>
              </a:rPr>
              <a:t>, původně </a:t>
            </a:r>
            <a:r>
              <a:rPr lang="cs-CZ" sz="2000" b="1" i="1" dirty="0" err="1">
                <a:solidFill>
                  <a:srgbClr val="FF0000"/>
                </a:solidFill>
              </a:rPr>
              <a:t>Flaviovský</a:t>
            </a:r>
            <a:r>
              <a:rPr lang="cs-CZ" sz="2000" b="1" i="1" dirty="0">
                <a:solidFill>
                  <a:srgbClr val="FF0000"/>
                </a:solidFill>
              </a:rPr>
              <a:t> amfiteátr</a:t>
            </a:r>
            <a:endParaRPr lang="cs-CZ" sz="2000" i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8" y="2924944"/>
            <a:ext cx="9070521" cy="3152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6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ŘÍMSKÉ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i="1" dirty="0">
                <a:solidFill>
                  <a:srgbClr val="FF0000"/>
                </a:solidFill>
              </a:rPr>
              <a:t>Pohled na zříceniny </a:t>
            </a:r>
            <a:r>
              <a:rPr lang="cs-CZ" sz="2400" i="1" dirty="0" err="1">
                <a:solidFill>
                  <a:srgbClr val="FF0000"/>
                </a:solidFill>
              </a:rPr>
              <a:t>Caracallových</a:t>
            </a:r>
            <a:r>
              <a:rPr lang="cs-CZ" sz="2400" i="1" dirty="0">
                <a:solidFill>
                  <a:srgbClr val="FF0000"/>
                </a:solidFill>
              </a:rPr>
              <a:t> lázní 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1800" i="1" dirty="0" smtClean="0"/>
              <a:t>(v </a:t>
            </a:r>
            <a:r>
              <a:rPr lang="cs-CZ" sz="1800" i="1" dirty="0"/>
              <a:t>roce </a:t>
            </a:r>
            <a:r>
              <a:rPr lang="cs-CZ" sz="1800" i="1" dirty="0" smtClean="0"/>
              <a:t>2009)</a:t>
            </a:r>
          </a:p>
          <a:p>
            <a:endParaRPr lang="cs-CZ" sz="1800" dirty="0"/>
          </a:p>
          <a:p>
            <a:r>
              <a:rPr lang="cs-CZ" sz="1800" dirty="0" smtClean="0"/>
              <a:t>lázně (</a:t>
            </a:r>
            <a:r>
              <a:rPr lang="cs-CZ" sz="1800" dirty="0" err="1" smtClean="0"/>
              <a:t>thermy</a:t>
            </a:r>
            <a:r>
              <a:rPr lang="cs-CZ" sz="1800" dirty="0" smtClean="0"/>
              <a:t>) ze 3.stol.n.l.</a:t>
            </a:r>
          </a:p>
          <a:p>
            <a:r>
              <a:rPr lang="cs-CZ" sz="1800" dirty="0" smtClean="0"/>
              <a:t>užívány do 6.stol.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3" y="4149081"/>
            <a:ext cx="9055465" cy="2560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93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ŘÍMSKÉ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b="1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b="1" i="1" dirty="0">
                <a:solidFill>
                  <a:srgbClr val="FF0000"/>
                </a:solidFill>
              </a:rPr>
              <a:t> </a:t>
            </a:r>
            <a:r>
              <a:rPr lang="cs-CZ" sz="1800" b="1" i="1" dirty="0" smtClean="0">
                <a:solidFill>
                  <a:srgbClr val="FF0000"/>
                </a:solidFill>
              </a:rPr>
              <a:t>            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Forum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Romanum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smtClean="0">
                <a:solidFill>
                  <a:srgbClr val="FF0000"/>
                </a:solidFill>
              </a:rPr>
              <a:t>(centrum veřejného dění Říma)</a:t>
            </a:r>
            <a:endParaRPr lang="cs-CZ" sz="2000" i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302" y="1628800"/>
            <a:ext cx="5962598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899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Akvadukt (umělý vodní kanál)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44037"/>
            <a:ext cx="5907021" cy="4430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124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Římané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předchůdci </a:t>
            </a:r>
            <a:r>
              <a:rPr lang="cs-CZ" sz="2400" dirty="0" smtClean="0">
                <a:solidFill>
                  <a:srgbClr val="FF0000"/>
                </a:solidFill>
              </a:rPr>
              <a:t>Latinové</a:t>
            </a:r>
            <a:r>
              <a:rPr lang="cs-CZ" sz="2400" dirty="0" smtClean="0"/>
              <a:t> (polokočovný kmen)</a:t>
            </a:r>
          </a:p>
          <a:p>
            <a:r>
              <a:rPr lang="cs-CZ" sz="2400" dirty="0" smtClean="0"/>
              <a:t>pastevci, lovci</a:t>
            </a:r>
          </a:p>
          <a:p>
            <a:r>
              <a:rPr lang="cs-CZ" sz="2400" dirty="0" smtClean="0"/>
              <a:t>vliv Etrusků → Řeků</a:t>
            </a:r>
          </a:p>
          <a:p>
            <a:endParaRPr lang="cs-CZ" sz="2400" dirty="0"/>
          </a:p>
          <a:p>
            <a:r>
              <a:rPr lang="cs-CZ" sz="2400" dirty="0" smtClean="0"/>
              <a:t>římské impérium ⇒ Evropa poznala antiku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</a:t>
            </a:r>
            <a:r>
              <a:rPr lang="cs-CZ" sz="2400" b="1" dirty="0" smtClean="0">
                <a:solidFill>
                  <a:srgbClr val="002060"/>
                </a:solidFill>
              </a:rPr>
              <a:t>Pokuste se porovnat Řeky a Římany.</a:t>
            </a:r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2" y="5013176"/>
            <a:ext cx="1008112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999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                Porovnání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řekové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kulturní a vzdělaný </a:t>
            </a:r>
            <a:r>
              <a:rPr lang="cs-CZ" dirty="0" smtClean="0"/>
              <a:t>národ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vrchol v 5.-4.st.př.n.l.</a:t>
            </a:r>
          </a:p>
          <a:p>
            <a:r>
              <a:rPr lang="cs-CZ" dirty="0" smtClean="0"/>
              <a:t>mnoho památek</a:t>
            </a:r>
          </a:p>
          <a:p>
            <a:endParaRPr lang="cs-CZ" dirty="0"/>
          </a:p>
          <a:p>
            <a:r>
              <a:rPr lang="cs-CZ" dirty="0" smtClean="0"/>
              <a:t>od ½ 3.st.př.n.l. nadvláda Říma ⇒ úpadek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římané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vojenské expanze, mocenská </a:t>
            </a:r>
            <a:r>
              <a:rPr lang="cs-CZ" dirty="0" smtClean="0"/>
              <a:t>politika</a:t>
            </a:r>
          </a:p>
          <a:p>
            <a:endParaRPr lang="cs-CZ" dirty="0" smtClean="0"/>
          </a:p>
          <a:p>
            <a:r>
              <a:rPr lang="cs-CZ" dirty="0" smtClean="0"/>
              <a:t>vrchol 1.st.př.n.l.-1.st.n.l.</a:t>
            </a:r>
          </a:p>
          <a:p>
            <a:r>
              <a:rPr lang="cs-CZ" dirty="0" smtClean="0"/>
              <a:t>méně památek</a:t>
            </a:r>
          </a:p>
          <a:p>
            <a:endParaRPr lang="cs-CZ" dirty="0" smtClean="0"/>
          </a:p>
          <a:p>
            <a:r>
              <a:rPr lang="cs-CZ" dirty="0" smtClean="0"/>
              <a:t>kontakt s řeckou kulturou</a:t>
            </a:r>
          </a:p>
          <a:p>
            <a:pPr marL="118872" indent="0">
              <a:buNone/>
            </a:pPr>
            <a:r>
              <a:rPr lang="cs-CZ" dirty="0" smtClean="0"/>
              <a:t>     →  překlady řeckých děl,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přejímání vzorů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232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ŘÍM  -   JAZYK A 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822161"/>
          </a:xfrm>
        </p:spPr>
        <p:txBody>
          <a:bodyPr>
            <a:normAutofit fontScale="92500" lnSpcReduction="10000"/>
          </a:bodyPr>
          <a:lstStyle/>
          <a:p>
            <a:pPr marL="118872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Jazyk</a:t>
            </a:r>
          </a:p>
          <a:p>
            <a:r>
              <a:rPr lang="cs-CZ" sz="2600" b="1" dirty="0" smtClean="0"/>
              <a:t>latinský</a:t>
            </a:r>
            <a:r>
              <a:rPr lang="cs-CZ" sz="2600" dirty="0" smtClean="0"/>
              <a:t> (Latinové žijící v okolí Říma)</a:t>
            </a:r>
          </a:p>
          <a:p>
            <a:endParaRPr lang="cs-CZ" sz="2600" dirty="0"/>
          </a:p>
          <a:p>
            <a:r>
              <a:rPr lang="cs-CZ" sz="2600" dirty="0" smtClean="0"/>
              <a:t>latina vulgární (lidová) &gt; románské jazyky</a:t>
            </a:r>
          </a:p>
          <a:p>
            <a:r>
              <a:rPr lang="cs-CZ" sz="2600" dirty="0" smtClean="0"/>
              <a:t>např.  ……</a:t>
            </a:r>
          </a:p>
          <a:p>
            <a:endParaRPr lang="cs-CZ" sz="2600" dirty="0"/>
          </a:p>
          <a:p>
            <a:r>
              <a:rPr lang="cs-CZ" sz="2600" dirty="0" smtClean="0"/>
              <a:t>zánik říše římské (476)      x        latina nekončí</a:t>
            </a:r>
          </a:p>
          <a:p>
            <a:pPr marL="118872" indent="0">
              <a:buNone/>
            </a:pPr>
            <a:r>
              <a:rPr lang="cs-CZ" sz="2600" dirty="0" smtClean="0"/>
              <a:t>                                                                           ⇓</a:t>
            </a:r>
            <a:endParaRPr lang="cs-CZ" sz="2600" dirty="0"/>
          </a:p>
          <a:p>
            <a:r>
              <a:rPr lang="cs-CZ" sz="2600" dirty="0" smtClean="0"/>
              <a:t>středověk a renesance – mezinárodní jazyk</a:t>
            </a:r>
          </a:p>
          <a:p>
            <a:endParaRPr lang="cs-CZ" sz="2600" dirty="0"/>
          </a:p>
          <a:p>
            <a:pPr marL="118872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Písmo</a:t>
            </a:r>
          </a:p>
          <a:p>
            <a:r>
              <a:rPr lang="cs-CZ" sz="2600" b="1" dirty="0" smtClean="0"/>
              <a:t>latinka</a:t>
            </a:r>
            <a:r>
              <a:rPr lang="cs-CZ" sz="2600" dirty="0" smtClean="0"/>
              <a:t> (z řecké alfabety)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                                                   </a:t>
            </a:r>
            <a:endParaRPr lang="cs-CZ" sz="2400" dirty="0"/>
          </a:p>
          <a:p>
            <a:pPr marL="118872" indent="0">
              <a:buNone/>
            </a:pPr>
            <a:r>
              <a:rPr lang="cs-CZ" sz="2400" dirty="0" smtClean="0"/>
              <a:t>                           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587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ŘÍM – období kultury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STARÉ = ARCHAICKÉ </a:t>
            </a:r>
            <a:r>
              <a:rPr lang="cs-CZ" sz="2400" dirty="0" smtClean="0"/>
              <a:t> (3.-2.st.př.n.l.)</a:t>
            </a:r>
          </a:p>
          <a:p>
            <a:endParaRPr lang="cs-CZ" sz="2400" dirty="0" smtClean="0"/>
          </a:p>
          <a:p>
            <a:r>
              <a:rPr lang="cs-CZ" sz="2400" dirty="0">
                <a:solidFill>
                  <a:srgbClr val="FF0000"/>
                </a:solidFill>
              </a:rPr>
              <a:t>KLASICKÉ = VRCHOLNÉ </a:t>
            </a:r>
            <a:r>
              <a:rPr lang="cs-CZ" sz="2400" dirty="0"/>
              <a:t>(1.st.př.n.l. – </a:t>
            </a:r>
            <a:r>
              <a:rPr lang="cs-CZ" sz="2400" dirty="0" err="1"/>
              <a:t>poč.n.l</a:t>
            </a:r>
            <a:r>
              <a:rPr lang="cs-CZ" sz="2400" dirty="0"/>
              <a:t>.)</a:t>
            </a:r>
          </a:p>
          <a:p>
            <a:pPr marL="118872" indent="0">
              <a:buNone/>
            </a:pPr>
            <a:r>
              <a:rPr lang="cs-CZ" sz="2400" dirty="0"/>
              <a:t>     </a:t>
            </a:r>
            <a:r>
              <a:rPr lang="cs-CZ" sz="2400" b="1" dirty="0"/>
              <a:t>zlatý věk římské </a:t>
            </a:r>
            <a:r>
              <a:rPr lang="cs-CZ" sz="2400" b="1" dirty="0" smtClean="0"/>
              <a:t>kultury</a:t>
            </a:r>
            <a:endParaRPr lang="cs-CZ" sz="2400" dirty="0" smtClean="0"/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dirty="0" smtClean="0"/>
              <a:t>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STŘÍBRNÝ VĚK </a:t>
            </a:r>
            <a:r>
              <a:rPr lang="cs-CZ" sz="2400" dirty="0" smtClean="0"/>
              <a:t>(doba císařská)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POSTKLASICKÉ</a:t>
            </a:r>
            <a:r>
              <a:rPr lang="cs-CZ" sz="2400" dirty="0" smtClean="0"/>
              <a:t>   ↗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↘</a:t>
            </a:r>
          </a:p>
          <a:p>
            <a:pPr marL="118872" indent="0">
              <a:buNone/>
            </a:pPr>
            <a:r>
              <a:rPr lang="cs-CZ" sz="2400" b="1" dirty="0" smtClean="0"/>
              <a:t>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OBDOBÍ ÚPADKU </a:t>
            </a:r>
            <a:r>
              <a:rPr lang="cs-CZ" sz="2400" dirty="0" smtClean="0"/>
              <a:t>(2.-5.st.n.l.)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</a:t>
            </a:r>
          </a:p>
          <a:p>
            <a:pPr marL="118872" indent="0">
              <a:buNone/>
            </a:pPr>
            <a:endParaRPr lang="cs-CZ" sz="2400" b="1" dirty="0"/>
          </a:p>
          <a:p>
            <a:pPr marL="118872" indent="0">
              <a:buNone/>
            </a:pPr>
            <a:endParaRPr lang="cs-CZ" sz="2400" b="1" dirty="0"/>
          </a:p>
          <a:p>
            <a:pPr marL="118872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5122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1. archaické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nejstarší římská literatura</a:t>
            </a:r>
          </a:p>
          <a:p>
            <a:r>
              <a:rPr lang="cs-CZ" sz="2400" dirty="0" smtClean="0"/>
              <a:t>lidová slovesnost</a:t>
            </a:r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b="1" dirty="0" smtClean="0"/>
              <a:t>mezníkem </a:t>
            </a:r>
            <a:r>
              <a:rPr lang="cs-CZ" sz="2400" dirty="0" smtClean="0"/>
              <a:t>rok</a:t>
            </a:r>
            <a:r>
              <a:rPr lang="cs-CZ" sz="2400" b="1" dirty="0" smtClean="0"/>
              <a:t> 240 př.n.l.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propuštěn </a:t>
            </a:r>
            <a:r>
              <a:rPr lang="cs-CZ" sz="2400" dirty="0" smtClean="0">
                <a:solidFill>
                  <a:srgbClr val="FF0000"/>
                </a:solidFill>
              </a:rPr>
              <a:t>Livius Andronicus </a:t>
            </a:r>
          </a:p>
          <a:p>
            <a:r>
              <a:rPr lang="cs-CZ" sz="2400" dirty="0" smtClean="0"/>
              <a:t>vzdělaný řecký otrok </a:t>
            </a:r>
          </a:p>
          <a:p>
            <a:r>
              <a:rPr lang="cs-CZ" sz="2400" dirty="0" smtClean="0"/>
              <a:t>překládal řecká dramata pro římské divadlo</a:t>
            </a:r>
          </a:p>
          <a:p>
            <a:pPr marL="118872" indent="0">
              <a:buNone/>
            </a:pPr>
            <a:r>
              <a:rPr lang="cs-CZ" sz="2400" dirty="0" smtClean="0"/>
              <a:t>                ⇓</a:t>
            </a:r>
            <a:endParaRPr lang="cs-CZ" sz="2400" dirty="0"/>
          </a:p>
          <a:p>
            <a:r>
              <a:rPr lang="cs-CZ" sz="2400" dirty="0" smtClean="0"/>
              <a:t>přejímání helénistické tvorby, hlavně  „nové komedie“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566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dirty="0" smtClean="0"/>
              <a:t>archaické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Titus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Maccius</a:t>
            </a:r>
            <a:r>
              <a:rPr lang="cs-CZ" sz="2800" b="1" u="sng" dirty="0" smtClean="0">
                <a:solidFill>
                  <a:srgbClr val="FF0000"/>
                </a:solidFill>
              </a:rPr>
              <a:t> PLAUTUS </a:t>
            </a: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(3.-2.st.př.n.l.)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dramatik</a:t>
            </a:r>
          </a:p>
          <a:p>
            <a:r>
              <a:rPr lang="cs-CZ" sz="2400" dirty="0" smtClean="0"/>
              <a:t>vzorem řecké drama &gt; římské prostředí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b="1" dirty="0" smtClean="0"/>
              <a:t>náměty</a:t>
            </a:r>
            <a:r>
              <a:rPr lang="cs-CZ" sz="2400" dirty="0" smtClean="0"/>
              <a:t>: rodinné historky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milostné příběhy plné intrik</a:t>
            </a:r>
          </a:p>
          <a:p>
            <a:r>
              <a:rPr lang="cs-CZ" sz="2400" dirty="0" smtClean="0"/>
              <a:t>oživení děje – literární triky</a:t>
            </a:r>
          </a:p>
          <a:p>
            <a:r>
              <a:rPr lang="cs-CZ" sz="2400" b="1" dirty="0" smtClean="0"/>
              <a:t>ustálené lidské typy</a:t>
            </a:r>
            <a:r>
              <a:rPr lang="cs-CZ" sz="2400" dirty="0" smtClean="0"/>
              <a:t>:  hloupý lakomý pán     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                           chytrý otrok</a:t>
            </a:r>
          </a:p>
          <a:p>
            <a:pPr marL="118872" indent="0">
              <a:buNone/>
            </a:pPr>
            <a:r>
              <a:rPr lang="cs-CZ" sz="2400" dirty="0" smtClean="0"/>
              <a:t>                                                  chlubivý mluvka          </a:t>
            </a:r>
          </a:p>
          <a:p>
            <a:endParaRPr lang="cs-CZ" sz="2400" dirty="0"/>
          </a:p>
        </p:txBody>
      </p:sp>
      <p:pic>
        <p:nvPicPr>
          <p:cNvPr id="2050" name="Picture 2" descr="Soubor:Tito Maccio Plaut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652" y="1700808"/>
            <a:ext cx="2190750" cy="260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934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1</a:t>
            </a:r>
            <a:r>
              <a:rPr lang="cs-CZ" dirty="0"/>
              <a:t>. </a:t>
            </a:r>
            <a:r>
              <a:rPr lang="cs-CZ" dirty="0" smtClean="0"/>
              <a:t>archaické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dílo</a:t>
            </a:r>
            <a:r>
              <a:rPr lang="cs-CZ" sz="2400" dirty="0" smtClean="0"/>
              <a:t>:</a:t>
            </a:r>
          </a:p>
          <a:p>
            <a:r>
              <a:rPr lang="cs-CZ" sz="2400" dirty="0"/>
              <a:t>pro širokou veřejnost – hovorový jazyk</a:t>
            </a:r>
          </a:p>
          <a:p>
            <a:r>
              <a:rPr lang="cs-CZ" sz="2400" dirty="0"/>
              <a:t>zesměšňuje lidskou hloupost, lakotu, </a:t>
            </a:r>
            <a:r>
              <a:rPr lang="cs-CZ" sz="2400" dirty="0" smtClean="0"/>
              <a:t>chlubivost</a:t>
            </a:r>
          </a:p>
          <a:p>
            <a:endParaRPr lang="cs-CZ" sz="2400" dirty="0"/>
          </a:p>
          <a:p>
            <a:r>
              <a:rPr lang="cs-CZ" sz="2400" dirty="0" smtClean="0"/>
              <a:t>inspirace </a:t>
            </a:r>
            <a:r>
              <a:rPr lang="cs-CZ" sz="2400" dirty="0"/>
              <a:t>pro renesanci a klasicismus</a:t>
            </a:r>
          </a:p>
          <a:p>
            <a:pPr marL="118872" indent="0">
              <a:buNone/>
            </a:pPr>
            <a:r>
              <a:rPr lang="cs-CZ" sz="2400" dirty="0"/>
              <a:t>    (Shakespeare, </a:t>
            </a:r>
            <a:r>
              <a:rPr lang="cs-CZ" sz="2400" dirty="0" err="1"/>
              <a:t>Moliére</a:t>
            </a:r>
            <a:r>
              <a:rPr lang="cs-CZ" sz="2400" dirty="0"/>
              <a:t>, Goldoni)</a:t>
            </a:r>
          </a:p>
          <a:p>
            <a:pPr marL="118872" indent="0">
              <a:buNone/>
            </a:pPr>
            <a:r>
              <a:rPr lang="cs-CZ" sz="2400" dirty="0"/>
              <a:t>                        </a:t>
            </a:r>
          </a:p>
          <a:p>
            <a:pPr marL="118872" indent="0">
              <a:buNone/>
            </a:pP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Komedie o hrnci</a:t>
            </a:r>
          </a:p>
          <a:p>
            <a:pPr marL="118872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Chlubný voják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219075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886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1900" dirty="0"/>
              <a:t>Sochorová Marie: </a:t>
            </a:r>
            <a:r>
              <a:rPr lang="cs-CZ" sz="1900" i="1" dirty="0"/>
              <a:t>Literatura v kostce pro SŠ</a:t>
            </a:r>
            <a:r>
              <a:rPr lang="cs-CZ" sz="1900" dirty="0"/>
              <a:t>, Fragment, 2007, ISBN 978-80-253-0652-9</a:t>
            </a:r>
          </a:p>
          <a:p>
            <a:r>
              <a:rPr lang="cs-CZ" sz="1900" dirty="0"/>
              <a:t>Hrabák Josef: </a:t>
            </a:r>
            <a:r>
              <a:rPr lang="cs-CZ" sz="1900" i="1" dirty="0"/>
              <a:t>Literatura pro 1.ročník středních škol</a:t>
            </a:r>
            <a:r>
              <a:rPr lang="cs-CZ" sz="1900" dirty="0"/>
              <a:t>, SPN, 1977, publikace č. </a:t>
            </a:r>
            <a:r>
              <a:rPr lang="cs-CZ" sz="1900" dirty="0" smtClean="0"/>
              <a:t>71-15-11</a:t>
            </a:r>
          </a:p>
          <a:p>
            <a:r>
              <a:rPr lang="cs-CZ" sz="1900" dirty="0"/>
              <a:t>Prokop Vladimír: </a:t>
            </a:r>
            <a:r>
              <a:rPr lang="cs-CZ" sz="1900" i="1" dirty="0"/>
              <a:t>Dějiny literatury od starověku do počátku 19.století</a:t>
            </a:r>
            <a:r>
              <a:rPr lang="cs-CZ" sz="1900" dirty="0"/>
              <a:t>, O.K.-Soft, 2003</a:t>
            </a:r>
          </a:p>
          <a:p>
            <a:endParaRPr lang="cs-CZ" sz="1900" dirty="0"/>
          </a:p>
          <a:p>
            <a:pPr marL="118872" indent="0">
              <a:buNone/>
            </a:pPr>
            <a:endParaRPr lang="cs-CZ" sz="1900" dirty="0" smtClean="0"/>
          </a:p>
          <a:p>
            <a:r>
              <a:rPr lang="cs-CZ" sz="1900" dirty="0" smtClean="0"/>
              <a:t>VOLNÉ </a:t>
            </a:r>
            <a:r>
              <a:rPr lang="cs-CZ" sz="1900" dirty="0"/>
              <a:t>DÍLO. </a:t>
            </a:r>
            <a:r>
              <a:rPr lang="cs-CZ" sz="1900" i="1" dirty="0"/>
              <a:t>Wikipedie.cz</a:t>
            </a:r>
            <a:r>
              <a:rPr lang="cs-CZ" sz="1900" dirty="0"/>
              <a:t> [online]. [cit. 18.11.2013]. Dostupný na WWW: </a:t>
            </a: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cs.wikipedia.org/wiki/Soubor:Tito_Maccio_Plauto.jpg</a:t>
            </a:r>
            <a:endParaRPr lang="cs-CZ" sz="1900" dirty="0" smtClean="0"/>
          </a:p>
          <a:p>
            <a:r>
              <a:rPr lang="cs-CZ" sz="1900" dirty="0"/>
              <a:t>EN:USER:CHRIS0. </a:t>
            </a:r>
            <a:r>
              <a:rPr lang="cs-CZ" sz="1900" i="1" dirty="0"/>
              <a:t>Wikipedia.cz</a:t>
            </a:r>
            <a:r>
              <a:rPr lang="cs-CZ" sz="1900" dirty="0"/>
              <a:t> [online]. [cit. 19.11.2013]. Dostupný na WWW: </a:t>
            </a:r>
            <a:r>
              <a:rPr lang="cs-CZ" sz="1900" dirty="0">
                <a:hlinkClick r:id="rId3"/>
              </a:rPr>
              <a:t>http://</a:t>
            </a:r>
            <a:r>
              <a:rPr lang="cs-CZ" sz="1900" dirty="0" smtClean="0">
                <a:hlinkClick r:id="rId3"/>
              </a:rPr>
              <a:t>cs.wikipedia.org/wiki/Soubor:Pont_du_gard.jpg</a:t>
            </a:r>
            <a:endParaRPr lang="cs-CZ" sz="1900" dirty="0" smtClean="0"/>
          </a:p>
          <a:p>
            <a:r>
              <a:rPr lang="cs-CZ" sz="1900" dirty="0" smtClean="0"/>
              <a:t> </a:t>
            </a:r>
            <a:r>
              <a:rPr lang="cs-CZ" sz="1900" dirty="0"/>
              <a:t>CHRIS 73. </a:t>
            </a:r>
            <a:r>
              <a:rPr lang="cs-CZ" sz="1900" i="1" dirty="0"/>
              <a:t>Wikipedia.cz</a:t>
            </a:r>
            <a:r>
              <a:rPr lang="cs-CZ" sz="1900" dirty="0"/>
              <a:t> [online]. [cit. 19.11.2013]. Dostupný na WWW: </a:t>
            </a:r>
            <a:r>
              <a:rPr lang="cs-CZ" sz="1900" dirty="0">
                <a:hlinkClick r:id="rId4"/>
              </a:rPr>
              <a:t>http://</a:t>
            </a:r>
            <a:r>
              <a:rPr lang="cs-CZ" sz="1900" dirty="0" smtClean="0">
                <a:hlinkClick r:id="rId4"/>
              </a:rPr>
              <a:t>cs.wikipedia.org/wiki/Soubor:Thermae_of_Caracalla_Panorama.jpg</a:t>
            </a:r>
            <a:endParaRPr lang="cs-CZ" sz="1900" dirty="0" smtClean="0"/>
          </a:p>
          <a:p>
            <a:r>
              <a:rPr lang="cs-CZ" sz="1900" dirty="0"/>
              <a:t>TAVARES, Carla. </a:t>
            </a:r>
            <a:r>
              <a:rPr lang="cs-CZ" sz="1900" i="1" dirty="0"/>
              <a:t>Wikipedia.cz</a:t>
            </a:r>
            <a:r>
              <a:rPr lang="cs-CZ" sz="1900" dirty="0"/>
              <a:t> [online]. [cit. 19.11.2013]. Dostupný na WWW: </a:t>
            </a:r>
            <a:r>
              <a:rPr lang="cs-CZ" sz="1900" dirty="0">
                <a:hlinkClick r:id="rId5"/>
              </a:rPr>
              <a:t>http://</a:t>
            </a:r>
            <a:r>
              <a:rPr lang="cs-CZ" sz="1900" dirty="0" smtClean="0">
                <a:hlinkClick r:id="rId5"/>
              </a:rPr>
              <a:t>cs.wikipedia.org/wiki/Soubor:Tavares.Forum.Romanum.redux.jpg</a:t>
            </a:r>
            <a:endParaRPr lang="cs-CZ" sz="1900" dirty="0" smtClean="0"/>
          </a:p>
          <a:p>
            <a:r>
              <a:rPr lang="cs-CZ" sz="1900" dirty="0" smtClean="0"/>
              <a:t>  </a:t>
            </a:r>
            <a:r>
              <a:rPr lang="cs-CZ" sz="1900" dirty="0"/>
              <a:t>BEER, </a:t>
            </a:r>
            <a:r>
              <a:rPr lang="cs-CZ" sz="1900" dirty="0" err="1"/>
              <a:t>Scuba</a:t>
            </a:r>
            <a:r>
              <a:rPr lang="cs-CZ" sz="1900" dirty="0"/>
              <a:t>. </a:t>
            </a:r>
            <a:r>
              <a:rPr lang="cs-CZ" sz="1900" i="1" dirty="0"/>
              <a:t>Wikipedia.cz</a:t>
            </a:r>
            <a:r>
              <a:rPr lang="cs-CZ" sz="1900" dirty="0"/>
              <a:t> [online]. [cit. 19.11.2013]. Dostupný na WWW: </a:t>
            </a:r>
            <a:r>
              <a:rPr lang="cs-CZ" sz="1900" dirty="0">
                <a:hlinkClick r:id="rId6"/>
              </a:rPr>
              <a:t>http://cs.wikipedia.org/wiki/Soubor:Colosseo_-_panoramica_-_</a:t>
            </a:r>
            <a:r>
              <a:rPr lang="cs-CZ" sz="1900" dirty="0" smtClean="0">
                <a:hlinkClick r:id="rId6"/>
              </a:rPr>
              <a:t>Scuba_Beer.jpg</a:t>
            </a:r>
            <a:endParaRPr lang="cs-CZ" sz="1900" dirty="0" smtClean="0"/>
          </a:p>
          <a:p>
            <a:r>
              <a:rPr lang="en-US" altLang="cs-CZ" sz="1900" dirty="0"/>
              <a:t>www.office.microsoft.com</a:t>
            </a:r>
          </a:p>
          <a:p>
            <a:pPr marL="118872" indent="0">
              <a:buNone/>
            </a:pPr>
            <a:endParaRPr lang="cs-CZ" sz="1800" dirty="0" smtClean="0"/>
          </a:p>
          <a:p>
            <a:pPr marL="118872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8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518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Modul</vt:lpstr>
      <vt:lpstr>Prezentace aplikace PowerPoint</vt:lpstr>
      <vt:lpstr>ŘÍMSKÁ LITERATURA 1</vt:lpstr>
      <vt:lpstr>ŘÍMSKÉ PAMÁTKY</vt:lpstr>
      <vt:lpstr>ŘÍMSKÉ PAMÁTKY</vt:lpstr>
      <vt:lpstr>ŘÍMSKÉ PAMÁTKY</vt:lpstr>
      <vt:lpstr>ŘÍMSKÉ PAMÁTKY</vt:lpstr>
      <vt:lpstr>  ŘÍM</vt:lpstr>
      <vt:lpstr>                Porovnání</vt:lpstr>
      <vt:lpstr> ŘÍM  -   JAZYK A PÍSMO</vt:lpstr>
      <vt:lpstr>  ŘÍM – období kultury</vt:lpstr>
      <vt:lpstr>  1. archaické období</vt:lpstr>
      <vt:lpstr>1. archaické období</vt:lpstr>
      <vt:lpstr>  1. archaické období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Hana Keprová</cp:lastModifiedBy>
  <cp:revision>31</cp:revision>
  <dcterms:created xsi:type="dcterms:W3CDTF">2013-08-21T07:50:32Z</dcterms:created>
  <dcterms:modified xsi:type="dcterms:W3CDTF">2014-01-06T14:26:11Z</dcterms:modified>
</cp:coreProperties>
</file>